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51"/>
  </p:notesMasterIdLst>
  <p:sldIdLst>
    <p:sldId id="333" r:id="rId4"/>
    <p:sldId id="345" r:id="rId5"/>
    <p:sldId id="287" r:id="rId6"/>
    <p:sldId id="259" r:id="rId7"/>
    <p:sldId id="265" r:id="rId8"/>
    <p:sldId id="266" r:id="rId9"/>
    <p:sldId id="326" r:id="rId10"/>
    <p:sldId id="327" r:id="rId11"/>
    <p:sldId id="313" r:id="rId12"/>
    <p:sldId id="334" r:id="rId13"/>
    <p:sldId id="328" r:id="rId14"/>
    <p:sldId id="268" r:id="rId15"/>
    <p:sldId id="330" r:id="rId16"/>
    <p:sldId id="286" r:id="rId17"/>
    <p:sldId id="282" r:id="rId18"/>
    <p:sldId id="285" r:id="rId19"/>
    <p:sldId id="283" r:id="rId20"/>
    <p:sldId id="284" r:id="rId21"/>
    <p:sldId id="314" r:id="rId22"/>
    <p:sldId id="277" r:id="rId23"/>
    <p:sldId id="281" r:id="rId24"/>
    <p:sldId id="315" r:id="rId25"/>
    <p:sldId id="291" r:id="rId26"/>
    <p:sldId id="292" r:id="rId27"/>
    <p:sldId id="293" r:id="rId28"/>
    <p:sldId id="294" r:id="rId29"/>
    <p:sldId id="316" r:id="rId30"/>
    <p:sldId id="288" r:id="rId31"/>
    <p:sldId id="295" r:id="rId32"/>
    <p:sldId id="289" r:id="rId33"/>
    <p:sldId id="306" r:id="rId34"/>
    <p:sldId id="303" r:id="rId35"/>
    <p:sldId id="299" r:id="rId36"/>
    <p:sldId id="317" r:id="rId37"/>
    <p:sldId id="297" r:id="rId38"/>
    <p:sldId id="298" r:id="rId39"/>
    <p:sldId id="318" r:id="rId40"/>
    <p:sldId id="307" r:id="rId41"/>
    <p:sldId id="319" r:id="rId42"/>
    <p:sldId id="335" r:id="rId43"/>
    <p:sldId id="310" r:id="rId44"/>
    <p:sldId id="320" r:id="rId45"/>
    <p:sldId id="311" r:id="rId46"/>
    <p:sldId id="344" r:id="rId47"/>
    <p:sldId id="331" r:id="rId48"/>
    <p:sldId id="346" r:id="rId49"/>
    <p:sldId id="347" r:id="rId50"/>
  </p:sldIdLst>
  <p:sldSz cx="12192000" cy="6858000"/>
  <p:notesSz cx="6858000" cy="9144000"/>
  <p:embeddedFontLst>
    <p:embeddedFont>
      <p:font typeface="华康俪金黑W8" panose="020B0809000000000000" pitchFamily="49" charset="-122"/>
      <p:regular r:id="rId52"/>
    </p:embeddedFont>
    <p:embeddedFont>
      <p:font typeface="方正正中黑简体" panose="02000000000000000000" pitchFamily="2" charset="-122"/>
      <p:regular r:id="rId53"/>
    </p:embeddedFont>
    <p:embeddedFont>
      <p:font typeface="Batang" panose="02030600000101010101" pitchFamily="18" charset="-127"/>
      <p:regular r:id="rId54"/>
    </p:embeddedFont>
    <p:embeddedFont>
      <p:font typeface="Arial Unicode MS" panose="020B0604020202020204" pitchFamily="34" charset="-122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微软雅黑" panose="020B0503020204020204" pitchFamily="34" charset="-122"/>
      <p:regular r:id="rId60"/>
      <p:bold r:id="rId61"/>
    </p:embeddedFont>
    <p:embeddedFont>
      <p:font typeface="方正正黑简体" panose="02000000000000000000" pitchFamily="2" charset="-122"/>
      <p:regular r:id="rId62"/>
    </p:embeddedFont>
    <p:embeddedFont>
      <p:font typeface="Segoe UI Black" panose="020B0A02040204020203" pitchFamily="34" charset="0"/>
      <p:bold r:id="rId63"/>
      <p:boldItalic r:id="rId64"/>
    </p:embeddedFont>
    <p:embeddedFont>
      <p:font typeface="Calibri Light" panose="020F0302020204030204" pitchFamily="34" charset="0"/>
      <p:regular r:id="rId65"/>
      <p:italic r:id="rId66"/>
    </p:embeddedFont>
    <p:embeddedFont>
      <p:font typeface="微软雅黑 Light" panose="020B0502040204020203" pitchFamily="34" charset="-122"/>
      <p:regular r:id="rId67"/>
    </p:embeddedFont>
    <p:embeddedFont>
      <p:font typeface="华文楷体" panose="02010600040101010101" pitchFamily="2" charset="-122"/>
      <p:regular r:id="rId6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4247" userDrawn="1">
          <p15:clr>
            <a:srgbClr val="A4A3A4"/>
          </p15:clr>
        </p15:guide>
        <p15:guide id="5" pos="6743" userDrawn="1">
          <p15:clr>
            <a:srgbClr val="A4A3A4"/>
          </p15:clr>
        </p15:guide>
        <p15:guide id="6" pos="234" userDrawn="1">
          <p15:clr>
            <a:srgbClr val="A4A3A4"/>
          </p15:clr>
        </p15:guide>
        <p15:guide id="7" orient="horz" pos="17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 Li" initials="JL" lastIdx="1" clrIdx="0">
    <p:extLst>
      <p:ext uri="{19B8F6BF-5375-455C-9EA6-DF929625EA0E}">
        <p15:presenceInfo xmlns:p15="http://schemas.microsoft.com/office/powerpoint/2012/main" userId="15d68b48ec68d1d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6E6"/>
    <a:srgbClr val="EFA058"/>
    <a:srgbClr val="F4AD62"/>
    <a:srgbClr val="E0A74E"/>
    <a:srgbClr val="595959"/>
    <a:srgbClr val="DE5F3F"/>
    <a:srgbClr val="77A483"/>
    <a:srgbClr val="5C8790"/>
    <a:srgbClr val="40404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02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468" y="72"/>
      </p:cViewPr>
      <p:guideLst>
        <p:guide orient="horz" pos="4247"/>
        <p:guide pos="6743"/>
        <p:guide pos="234"/>
        <p:guide orient="horz" pos="179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3981D-9448-46D3-8352-398AE195ECDE}" type="datetimeFigureOut">
              <a:rPr lang="zh-CN" altLang="en-US" smtClean="0"/>
              <a:t>2014/12/9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2F042-3FC5-46A0-A610-FB41841016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867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F042-3FC5-46A0-A610-FB41841016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049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F042-3FC5-46A0-A610-FB4184101621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28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F042-3FC5-46A0-A610-FB4184101621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1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F042-3FC5-46A0-A610-FB4184101621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90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F042-3FC5-46A0-A610-FB418410162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712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F042-3FC5-46A0-A610-FB418410162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84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E178-6ED1-4882-AA20-4A1B2EA3302C}" type="datetimeFigureOut">
              <a:rPr lang="zh-CN" altLang="en-US" smtClean="0"/>
              <a:t>2014/12/9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FD94-4A66-44ED-A335-D44E738C5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83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E178-6ED1-4882-AA20-4A1B2EA3302C}" type="datetimeFigureOut">
              <a:rPr lang="zh-CN" altLang="en-US" smtClean="0"/>
              <a:t>2014/12/9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FD94-4A66-44ED-A335-D44E738C5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04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E178-6ED1-4882-AA20-4A1B2EA3302C}" type="datetimeFigureOut">
              <a:rPr lang="zh-CN" altLang="en-US" smtClean="0"/>
              <a:t>2014/12/9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FD94-4A66-44ED-A335-D44E738C5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698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4AA1E-235F-415D-838D-6C44CD89ECC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F2988-D5C4-4B06-804C-50071B4FEC1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15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15199-16BE-4388-A2F2-F17BDAABC1D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D412-DA53-4949-A564-CB529F4E03B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79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533C9-7049-40F9-9597-66189F5AC57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2852B-BF7C-4F04-A4AE-027522DA558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63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EF497-4ADC-4862-BE12-310D7EAA545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6A718-588F-4539-9F5E-97825B3915F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83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F1E60-F787-4A4C-9F9F-EB047DDD97D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BAC03-7B4B-4E4F-84CF-90ECDEF8BD4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96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ADD10-65E6-40F6-ABC4-55C2CA1B72F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94B73-99E1-4BE0-B4E9-8411BDE98A6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83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9E4E0-FEF5-4078-9953-514915EAD96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C770E-F0FC-4CD6-80C4-98F9E09A5AF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90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08FD9-28CF-4ECE-B917-CA5390F62A2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EEA6E-C3E0-4660-A918-0FDFD24B23D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3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E178-6ED1-4882-AA20-4A1B2EA3302C}" type="datetimeFigureOut">
              <a:rPr lang="zh-CN" altLang="en-US" smtClean="0"/>
              <a:t>2014/12/9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FD94-4A66-44ED-A335-D44E738C5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720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69378-BB25-4836-94B7-F078CA9A9A6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C6417-C10B-4C3D-8ADD-0A56B4371FF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58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F707C-3633-4775-BA8B-CDFF28512C5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DCB09-718E-4C3C-AF78-C8F95AEB86A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74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CADBC-21CB-434F-B0E3-8A4FB7430ED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3726F-AAAB-461E-91D8-7B322E60794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97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0" indent="0" algn="ctr">
              <a:buNone/>
              <a:defRPr sz="2000"/>
            </a:lvl2pPr>
            <a:lvl3pPr marL="914360" indent="0" algn="ctr">
              <a:buNone/>
              <a:defRPr sz="1800"/>
            </a:lvl3pPr>
            <a:lvl4pPr marL="1371540" indent="0" algn="ctr">
              <a:buNone/>
              <a:defRPr sz="1600"/>
            </a:lvl4pPr>
            <a:lvl5pPr marL="1828721" indent="0" algn="ctr">
              <a:buNone/>
              <a:defRPr sz="1600"/>
            </a:lvl5pPr>
            <a:lvl6pPr marL="2285900" indent="0" algn="ctr">
              <a:buNone/>
              <a:defRPr sz="1600"/>
            </a:lvl6pPr>
            <a:lvl7pPr marL="2743080" indent="0" algn="ctr">
              <a:buNone/>
              <a:defRPr sz="1600"/>
            </a:lvl7pPr>
            <a:lvl8pPr marL="3200260" indent="0" algn="ctr">
              <a:buNone/>
              <a:defRPr sz="1600"/>
            </a:lvl8pPr>
            <a:lvl9pPr marL="365744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0F17CE-445B-4781-A835-F98A96EB9FBF}" type="datetimeFigureOut">
              <a:rPr lang="zh-CN" altLang="en-US"/>
              <a:pPr>
                <a:defRPr/>
              </a:pPr>
              <a:t>2014/12/9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CAFAA5-8E5E-4145-B8C6-7D443DCFA6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06596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25118D-6579-4AE8-B008-776A89E967A1}" type="datetimeFigureOut">
              <a:rPr lang="zh-CN" altLang="en-US"/>
              <a:pPr>
                <a:defRPr/>
              </a:pPr>
              <a:t>2014/12/9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6EC2FC-58B3-447C-BE6A-EF2414108B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640172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61032-7E9E-4BC0-8141-A4DB71F56068}" type="datetimeFigureOut">
              <a:rPr lang="zh-CN" altLang="en-US"/>
              <a:pPr>
                <a:defRPr/>
              </a:pPr>
              <a:t>2014/12/9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DBD8DB-EB62-4896-BFF0-6A81EE8EEE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34807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7BE71B-1C1A-4229-9FBB-7867B8882FB9}" type="datetimeFigureOut">
              <a:rPr lang="zh-CN" altLang="en-US"/>
              <a:pPr>
                <a:defRPr/>
              </a:pPr>
              <a:t>2014/12/9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42D0D2-51BB-4E43-894C-B6E7AB9D0D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20200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1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60" indent="0">
              <a:buNone/>
              <a:defRPr sz="1600" b="1"/>
            </a:lvl8pPr>
            <a:lvl9pPr marL="365744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1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60" indent="0">
              <a:buNone/>
              <a:defRPr sz="1600" b="1"/>
            </a:lvl8pPr>
            <a:lvl9pPr marL="365744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9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24B756-B9E4-44B7-81E6-9C38E1888F5F}" type="datetimeFigureOut">
              <a:rPr lang="zh-CN" altLang="en-US"/>
              <a:pPr>
                <a:defRPr/>
              </a:pPr>
              <a:t>2014/12/9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10B913-494F-49DD-B46A-17EAF9676A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0630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87CD18-C3F0-419B-88CA-45BDDE527C88}" type="datetimeFigureOut">
              <a:rPr lang="zh-CN" altLang="en-US"/>
              <a:pPr>
                <a:defRPr/>
              </a:pPr>
              <a:t>2014/12/9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DC5FC4-9DC9-4DC4-AF85-F2B532E6FA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67437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C0399E4-E449-48CF-BB5C-AA6D51CA2F86}" type="datetimeFigureOut">
              <a:rPr lang="zh-CN" altLang="en-US"/>
              <a:pPr>
                <a:defRPr/>
              </a:pPr>
              <a:t>2014/12/9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50F54F-1D37-4E64-A7C8-77507C17AF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0643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E178-6ED1-4882-AA20-4A1B2EA3302C}" type="datetimeFigureOut">
              <a:rPr lang="zh-CN" altLang="en-US" smtClean="0"/>
              <a:t>2014/12/9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FD94-4A66-44ED-A335-D44E738C5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05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0" indent="0">
              <a:buNone/>
              <a:defRPr sz="1400"/>
            </a:lvl2pPr>
            <a:lvl3pPr marL="914360" indent="0">
              <a:buNone/>
              <a:defRPr sz="1200"/>
            </a:lvl3pPr>
            <a:lvl4pPr marL="1371540" indent="0">
              <a:buNone/>
              <a:defRPr sz="1001"/>
            </a:lvl4pPr>
            <a:lvl5pPr marL="1828721" indent="0">
              <a:buNone/>
              <a:defRPr sz="1001"/>
            </a:lvl5pPr>
            <a:lvl6pPr marL="2285900" indent="0">
              <a:buNone/>
              <a:defRPr sz="1001"/>
            </a:lvl6pPr>
            <a:lvl7pPr marL="2743080" indent="0">
              <a:buNone/>
              <a:defRPr sz="1001"/>
            </a:lvl7pPr>
            <a:lvl8pPr marL="3200260" indent="0">
              <a:buNone/>
              <a:defRPr sz="1001"/>
            </a:lvl8pPr>
            <a:lvl9pPr marL="3657440" indent="0">
              <a:buNone/>
              <a:defRPr sz="100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B9C696-1D2B-4B06-A668-297B6B2646E1}" type="datetimeFigureOut">
              <a:rPr lang="zh-CN" altLang="en-US"/>
              <a:pPr>
                <a:defRPr/>
              </a:pPr>
              <a:t>2014/12/9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4A2452-DC22-4822-9F90-B692A20E21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75539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0" indent="0">
              <a:buNone/>
              <a:defRPr sz="2801"/>
            </a:lvl2pPr>
            <a:lvl3pPr marL="914360" indent="0">
              <a:buNone/>
              <a:defRPr sz="2400"/>
            </a:lvl3pPr>
            <a:lvl4pPr marL="1371540" indent="0">
              <a:buNone/>
              <a:defRPr sz="2000"/>
            </a:lvl4pPr>
            <a:lvl5pPr marL="1828721" indent="0">
              <a:buNone/>
              <a:defRPr sz="2000"/>
            </a:lvl5pPr>
            <a:lvl6pPr marL="2285900" indent="0">
              <a:buNone/>
              <a:defRPr sz="2000"/>
            </a:lvl6pPr>
            <a:lvl7pPr marL="2743080" indent="0">
              <a:buNone/>
              <a:defRPr sz="2000"/>
            </a:lvl7pPr>
            <a:lvl8pPr marL="3200260" indent="0">
              <a:buNone/>
              <a:defRPr sz="2000"/>
            </a:lvl8pPr>
            <a:lvl9pPr marL="365744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0" indent="0">
              <a:buNone/>
              <a:defRPr sz="1400"/>
            </a:lvl2pPr>
            <a:lvl3pPr marL="914360" indent="0">
              <a:buNone/>
              <a:defRPr sz="1200"/>
            </a:lvl3pPr>
            <a:lvl4pPr marL="1371540" indent="0">
              <a:buNone/>
              <a:defRPr sz="1001"/>
            </a:lvl4pPr>
            <a:lvl5pPr marL="1828721" indent="0">
              <a:buNone/>
              <a:defRPr sz="1001"/>
            </a:lvl5pPr>
            <a:lvl6pPr marL="2285900" indent="0">
              <a:buNone/>
              <a:defRPr sz="1001"/>
            </a:lvl6pPr>
            <a:lvl7pPr marL="2743080" indent="0">
              <a:buNone/>
              <a:defRPr sz="1001"/>
            </a:lvl7pPr>
            <a:lvl8pPr marL="3200260" indent="0">
              <a:buNone/>
              <a:defRPr sz="1001"/>
            </a:lvl8pPr>
            <a:lvl9pPr marL="3657440" indent="0">
              <a:buNone/>
              <a:defRPr sz="100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56071D-8391-4530-AC28-5CD505296936}" type="datetimeFigureOut">
              <a:rPr lang="zh-CN" altLang="en-US"/>
              <a:pPr>
                <a:defRPr/>
              </a:pPr>
              <a:t>2014/12/9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28980C-6F76-4D1A-A6CB-A70625713C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72964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A737B8-39C4-410C-AFD6-A0A290A1AF86}" type="datetimeFigureOut">
              <a:rPr lang="zh-CN" altLang="en-US"/>
              <a:pPr>
                <a:defRPr/>
              </a:pPr>
              <a:t>2014/12/9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8D8106-5BB6-4879-951B-0D2FC80EC1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72444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E33075-E1ED-443C-B26D-96B3DBA0FF53}" type="datetimeFigureOut">
              <a:rPr lang="zh-CN" altLang="en-US"/>
              <a:pPr>
                <a:defRPr/>
              </a:pPr>
              <a:t>2014/12/9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2EFABB-ED1F-42B8-A651-7948FE10C3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08843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E178-6ED1-4882-AA20-4A1B2EA3302C}" type="datetimeFigureOut">
              <a:rPr lang="zh-CN" altLang="en-US" smtClean="0"/>
              <a:t>2014/12/9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FD94-4A66-44ED-A335-D44E738C5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165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E178-6ED1-4882-AA20-4A1B2EA3302C}" type="datetimeFigureOut">
              <a:rPr lang="zh-CN" altLang="en-US" smtClean="0"/>
              <a:t>2014/12/9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FD94-4A66-44ED-A335-D44E738C5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85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E178-6ED1-4882-AA20-4A1B2EA3302C}" type="datetimeFigureOut">
              <a:rPr lang="zh-CN" altLang="en-US" smtClean="0"/>
              <a:t>2014/12/9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FD94-4A66-44ED-A335-D44E738C5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250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E178-6ED1-4882-AA20-4A1B2EA3302C}" type="datetimeFigureOut">
              <a:rPr lang="zh-CN" altLang="en-US" smtClean="0"/>
              <a:t>2014/12/9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FD94-4A66-44ED-A335-D44E738C5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70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E178-6ED1-4882-AA20-4A1B2EA3302C}" type="datetimeFigureOut">
              <a:rPr lang="zh-CN" altLang="en-US" smtClean="0"/>
              <a:t>2014/12/9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FD94-4A66-44ED-A335-D44E738C5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092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E178-6ED1-4882-AA20-4A1B2EA3302C}" type="datetimeFigureOut">
              <a:rPr lang="zh-CN" altLang="en-US" smtClean="0"/>
              <a:t>2014/12/9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FD94-4A66-44ED-A335-D44E738C5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71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AE178-6ED1-4882-AA20-4A1B2EA3302C}" type="datetimeFigureOut">
              <a:rPr lang="zh-CN" altLang="en-US" smtClean="0"/>
              <a:t>2014/12/9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DFD94-4A66-44ED-A335-D44E738C5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14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B065039-F82E-4258-B9C2-19E3CCB12DB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D2421FE-1104-4657-8FC9-9CBB5FA5608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0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48E011D-3949-4EF9-AD6E-908CC6BF8179}" type="datetimeFigureOut">
              <a:rPr lang="zh-CN" altLang="en-US"/>
              <a:pPr>
                <a:defRPr/>
              </a:pPr>
              <a:t>2014/12/9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62E53C0B-BA13-4A58-B86C-46228DA5E8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97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9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1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1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6.wdp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8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3C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组合 333"/>
          <p:cNvGrpSpPr/>
          <p:nvPr/>
        </p:nvGrpSpPr>
        <p:grpSpPr>
          <a:xfrm>
            <a:off x="-1601613" y="-19050"/>
            <a:ext cx="13832079" cy="6397454"/>
            <a:chOff x="-1601613" y="-19050"/>
            <a:chExt cx="13832079" cy="6397454"/>
          </a:xfrm>
          <a:solidFill>
            <a:schemeClr val="bg1">
              <a:alpha val="2000"/>
            </a:schemeClr>
          </a:solidFill>
        </p:grpSpPr>
        <p:grpSp>
          <p:nvGrpSpPr>
            <p:cNvPr id="131" name="组合 130"/>
            <p:cNvGrpSpPr/>
            <p:nvPr/>
          </p:nvGrpSpPr>
          <p:grpSpPr>
            <a:xfrm>
              <a:off x="-1601613" y="-19050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88" name="组合 87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60" name="矩形 59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矩形 62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矩形 64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矩形 68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矩形 70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矩形 76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矩形 77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矩形 78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矩形 79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矩形 81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矩形 83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9" name="组合 88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90" name="矩形 89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矩形 90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矩形 91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矩形 92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矩形 93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矩形 94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矩形 95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" name="矩形 96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矩形 97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矩形 98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矩形 99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矩形 100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矩形 101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2" name="组合 161"/>
            <p:cNvGrpSpPr/>
            <p:nvPr/>
          </p:nvGrpSpPr>
          <p:grpSpPr>
            <a:xfrm>
              <a:off x="-1601613" y="1046719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163" name="组合 162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178" name="矩形 177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" name="矩形 178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" name="矩形 179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" name="矩形 180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" name="矩形 181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" name="矩形 182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" name="矩形 184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6" name="矩形 185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" name="矩形 186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" name="矩形 187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" name="矩形 188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4" name="组合 163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165" name="矩形 164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" name="矩形 165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" name="矩形 166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" name="矩形 167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矩形 168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矩形 169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" name="矩形 171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" name="矩形 172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" name="矩形 173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" name="矩形 174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" name="矩形 175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" name="矩形 176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90" name="组合 189"/>
            <p:cNvGrpSpPr/>
            <p:nvPr/>
          </p:nvGrpSpPr>
          <p:grpSpPr>
            <a:xfrm>
              <a:off x="-1601613" y="2103348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191" name="组合 190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206" name="矩形 205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矩形 206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矩形 207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9" name="矩形 208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0" name="矩形 209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1" name="矩形 210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2" name="矩形 211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3" name="矩形 212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矩形 213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矩形 214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矩形 215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矩形 216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92" name="组合 191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193" name="矩形 192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" name="矩形 193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" name="矩形 194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" name="矩形 195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7" name="矩形 196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8" name="矩形 197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9" name="矩形 198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0" name="矩形 199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矩形 200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矩形 201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3" name="矩形 202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" name="矩形 203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" name="矩形 204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48" name="组合 247"/>
            <p:cNvGrpSpPr/>
            <p:nvPr/>
          </p:nvGrpSpPr>
          <p:grpSpPr>
            <a:xfrm>
              <a:off x="-1601613" y="3190228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249" name="组合 248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264" name="矩形 263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5" name="矩形 264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6" name="矩形 265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7" name="矩形 266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8" name="矩形 267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9" name="矩形 268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0" name="矩形 269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1" name="矩形 270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2" name="矩形 271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3" name="矩形 272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4" name="矩形 273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5" name="矩形 274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0" name="组合 249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251" name="矩形 250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2" name="矩形 251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3" name="矩形 252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4" name="矩形 253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5" name="矩形 254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6" name="矩形 255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7" name="矩形 256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8" name="矩形 257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9" name="矩形 258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0" name="矩形 259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1" name="矩形 260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2" name="矩形 261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3" name="矩形 262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77" name="组合 276"/>
            <p:cNvGrpSpPr/>
            <p:nvPr/>
          </p:nvGrpSpPr>
          <p:grpSpPr>
            <a:xfrm>
              <a:off x="-1601613" y="4258147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278" name="组合 277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293" name="矩形 292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4" name="矩形 293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5" name="矩形 294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6" name="矩形 295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7" name="矩形 296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8" name="矩形 297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9" name="矩形 298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0" name="矩形 299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1" name="矩形 300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2" name="矩形 301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3" name="矩形 302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4" name="矩形 303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79" name="组合 278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280" name="矩形 279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1" name="矩形 280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2" name="矩形 281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3" name="矩形 282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4" name="矩形 283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5" name="矩形 284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6" name="矩形 285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7" name="矩形 286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8" name="矩形 287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9" name="矩形 288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0" name="矩形 289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2" name="矩形 291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06" name="组合 305"/>
            <p:cNvGrpSpPr/>
            <p:nvPr/>
          </p:nvGrpSpPr>
          <p:grpSpPr>
            <a:xfrm>
              <a:off x="-1601613" y="5312115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307" name="组合 306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322" name="矩形 321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3" name="矩形 322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4" name="矩形 323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5" name="矩形 324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6" name="矩形 325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7" name="矩形 326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8" name="矩形 327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" name="矩形 328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" name="矩形 329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" name="矩形 330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2" name="矩形 331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3" name="矩形 332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8" name="组合 307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309" name="矩形 308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0" name="矩形 309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1" name="矩形 310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2" name="矩形 311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3" name="矩形 312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4" name="矩形 313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5" name="矩形 314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6" name="矩形 315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7" name="矩形 316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8" name="矩形 317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9" name="矩形 318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0" name="矩形 319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1" name="矩形 320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45" name="任意多边形 44"/>
          <p:cNvSpPr/>
          <p:nvPr/>
        </p:nvSpPr>
        <p:spPr>
          <a:xfrm>
            <a:off x="-368487" y="5104385"/>
            <a:ext cx="13654291" cy="2713346"/>
          </a:xfrm>
          <a:custGeom>
            <a:avLst/>
            <a:gdLst>
              <a:gd name="connsiteX0" fmla="*/ 1310184 w 13654291"/>
              <a:gd name="connsiteY0" fmla="*/ 0 h 2713346"/>
              <a:gd name="connsiteX1" fmla="*/ 1976673 w 13654291"/>
              <a:gd name="connsiteY1" fmla="*/ 441779 h 2713346"/>
              <a:gd name="connsiteX2" fmla="*/ 2004431 w 13654291"/>
              <a:gd name="connsiteY2" fmla="*/ 531200 h 2713346"/>
              <a:gd name="connsiteX3" fmla="*/ 2035262 w 13654291"/>
              <a:gd name="connsiteY3" fmla="*/ 547935 h 2713346"/>
              <a:gd name="connsiteX4" fmla="*/ 2124244 w 13654291"/>
              <a:gd name="connsiteY4" fmla="*/ 624993 h 2713346"/>
              <a:gd name="connsiteX5" fmla="*/ 2186856 w 13654291"/>
              <a:gd name="connsiteY5" fmla="*/ 713096 h 2713346"/>
              <a:gd name="connsiteX6" fmla="*/ 2255177 w 13654291"/>
              <a:gd name="connsiteY6" fmla="*/ 713096 h 2713346"/>
              <a:gd name="connsiteX7" fmla="*/ 2343931 w 13654291"/>
              <a:gd name="connsiteY7" fmla="*/ 685546 h 2713346"/>
              <a:gd name="connsiteX8" fmla="*/ 2442948 w 13654291"/>
              <a:gd name="connsiteY8" fmla="*/ 675564 h 2713346"/>
              <a:gd name="connsiteX9" fmla="*/ 2541967 w 13654291"/>
              <a:gd name="connsiteY9" fmla="*/ 685546 h 2713346"/>
              <a:gd name="connsiteX10" fmla="*/ 2630718 w 13654291"/>
              <a:gd name="connsiteY10" fmla="*/ 713096 h 2713346"/>
              <a:gd name="connsiteX11" fmla="*/ 2840449 w 13654291"/>
              <a:gd name="connsiteY11" fmla="*/ 713096 h 2713346"/>
              <a:gd name="connsiteX12" fmla="*/ 2877589 w 13654291"/>
              <a:gd name="connsiteY12" fmla="*/ 640548 h 2713346"/>
              <a:gd name="connsiteX13" fmla="*/ 3469941 w 13654291"/>
              <a:gd name="connsiteY13" fmla="*/ 307073 h 2713346"/>
              <a:gd name="connsiteX14" fmla="*/ 4062294 w 13654291"/>
              <a:gd name="connsiteY14" fmla="*/ 640548 h 2713346"/>
              <a:gd name="connsiteX15" fmla="*/ 4099433 w 13654291"/>
              <a:gd name="connsiteY15" fmla="*/ 713096 h 2713346"/>
              <a:gd name="connsiteX16" fmla="*/ 4156510 w 13654291"/>
              <a:gd name="connsiteY16" fmla="*/ 713096 h 2713346"/>
              <a:gd name="connsiteX17" fmla="*/ 4244898 w 13654291"/>
              <a:gd name="connsiteY17" fmla="*/ 611030 h 2713346"/>
              <a:gd name="connsiteX18" fmla="*/ 4660704 w 13654291"/>
              <a:gd name="connsiteY18" fmla="*/ 450377 h 2713346"/>
              <a:gd name="connsiteX19" fmla="*/ 5076512 w 13654291"/>
              <a:gd name="connsiteY19" fmla="*/ 611030 h 2713346"/>
              <a:gd name="connsiteX20" fmla="*/ 5164901 w 13654291"/>
              <a:gd name="connsiteY20" fmla="*/ 713096 h 2713346"/>
              <a:gd name="connsiteX21" fmla="*/ 5278668 w 13654291"/>
              <a:gd name="connsiteY21" fmla="*/ 713096 h 2713346"/>
              <a:gd name="connsiteX22" fmla="*/ 5350190 w 13654291"/>
              <a:gd name="connsiteY22" fmla="*/ 654085 h 2713346"/>
              <a:gd name="connsiteX23" fmla="*/ 5695951 w 13654291"/>
              <a:gd name="connsiteY23" fmla="*/ 548470 h 2713346"/>
              <a:gd name="connsiteX24" fmla="*/ 6041711 w 13654291"/>
              <a:gd name="connsiteY24" fmla="*/ 654085 h 2713346"/>
              <a:gd name="connsiteX25" fmla="*/ 6113234 w 13654291"/>
              <a:gd name="connsiteY25" fmla="*/ 713096 h 2713346"/>
              <a:gd name="connsiteX26" fmla="*/ 6221270 w 13654291"/>
              <a:gd name="connsiteY26" fmla="*/ 713096 h 2713346"/>
              <a:gd name="connsiteX27" fmla="*/ 6229766 w 13654291"/>
              <a:gd name="connsiteY27" fmla="*/ 697443 h 2713346"/>
              <a:gd name="connsiteX28" fmla="*/ 6742565 w 13654291"/>
              <a:gd name="connsiteY28" fmla="*/ 424790 h 2713346"/>
              <a:gd name="connsiteX29" fmla="*/ 7210174 w 13654291"/>
              <a:gd name="connsiteY29" fmla="*/ 638498 h 2713346"/>
              <a:gd name="connsiteX30" fmla="*/ 7264565 w 13654291"/>
              <a:gd name="connsiteY30" fmla="*/ 713096 h 2713346"/>
              <a:gd name="connsiteX31" fmla="*/ 7461190 w 13654291"/>
              <a:gd name="connsiteY31" fmla="*/ 713096 h 2713346"/>
              <a:gd name="connsiteX32" fmla="*/ 7507046 w 13654291"/>
              <a:gd name="connsiteY32" fmla="*/ 664997 h 2713346"/>
              <a:gd name="connsiteX33" fmla="*/ 7850589 w 13654291"/>
              <a:gd name="connsiteY33" fmla="*/ 532265 h 2713346"/>
              <a:gd name="connsiteX34" fmla="*/ 8211876 w 13654291"/>
              <a:gd name="connsiteY34" fmla="*/ 681915 h 2713346"/>
              <a:gd name="connsiteX35" fmla="*/ 8237603 w 13654291"/>
              <a:gd name="connsiteY35" fmla="*/ 713096 h 2713346"/>
              <a:gd name="connsiteX36" fmla="*/ 8274562 w 13654291"/>
              <a:gd name="connsiteY36" fmla="*/ 713096 h 2713346"/>
              <a:gd name="connsiteX37" fmla="*/ 8304098 w 13654291"/>
              <a:gd name="connsiteY37" fmla="*/ 658680 h 2713346"/>
              <a:gd name="connsiteX38" fmla="*/ 8780350 w 13654291"/>
              <a:gd name="connsiteY38" fmla="*/ 405459 h 2713346"/>
              <a:gd name="connsiteX39" fmla="*/ 9101469 w 13654291"/>
              <a:gd name="connsiteY39" fmla="*/ 503547 h 2713346"/>
              <a:gd name="connsiteX40" fmla="*/ 9182582 w 13654291"/>
              <a:gd name="connsiteY40" fmla="*/ 570472 h 2713346"/>
              <a:gd name="connsiteX41" fmla="*/ 9229032 w 13654291"/>
              <a:gd name="connsiteY41" fmla="*/ 484893 h 2713346"/>
              <a:gd name="connsiteX42" fmla="*/ 9858656 w 13654291"/>
              <a:gd name="connsiteY42" fmla="*/ 150125 h 2713346"/>
              <a:gd name="connsiteX43" fmla="*/ 10488280 w 13654291"/>
              <a:gd name="connsiteY43" fmla="*/ 484893 h 2713346"/>
              <a:gd name="connsiteX44" fmla="*/ 10546126 w 13654291"/>
              <a:gd name="connsiteY44" fmla="*/ 591467 h 2713346"/>
              <a:gd name="connsiteX45" fmla="*/ 10600686 w 13654291"/>
              <a:gd name="connsiteY45" fmla="*/ 546451 h 2713346"/>
              <a:gd name="connsiteX46" fmla="*/ 10908692 w 13654291"/>
              <a:gd name="connsiteY46" fmla="*/ 452368 h 2713346"/>
              <a:gd name="connsiteX47" fmla="*/ 11298227 w 13654291"/>
              <a:gd name="connsiteY47" fmla="*/ 613719 h 2713346"/>
              <a:gd name="connsiteX48" fmla="*/ 11353577 w 13654291"/>
              <a:gd name="connsiteY48" fmla="*/ 680803 h 2713346"/>
              <a:gd name="connsiteX49" fmla="*/ 11362960 w 13654291"/>
              <a:gd name="connsiteY49" fmla="*/ 663516 h 2713346"/>
              <a:gd name="connsiteX50" fmla="*/ 11905820 w 13654291"/>
              <a:gd name="connsiteY50" fmla="*/ 374880 h 2713346"/>
              <a:gd name="connsiteX51" fmla="*/ 12448680 w 13654291"/>
              <a:gd name="connsiteY51" fmla="*/ 663516 h 2713346"/>
              <a:gd name="connsiteX52" fmla="*/ 12452722 w 13654291"/>
              <a:gd name="connsiteY52" fmla="*/ 670963 h 2713346"/>
              <a:gd name="connsiteX53" fmla="*/ 12456764 w 13654291"/>
              <a:gd name="connsiteY53" fmla="*/ 663516 h 2713346"/>
              <a:gd name="connsiteX54" fmla="*/ 12999624 w 13654291"/>
              <a:gd name="connsiteY54" fmla="*/ 374880 h 2713346"/>
              <a:gd name="connsiteX55" fmla="*/ 13654291 w 13654291"/>
              <a:gd name="connsiteY55" fmla="*/ 1029547 h 2713346"/>
              <a:gd name="connsiteX56" fmla="*/ 12999624 w 13654291"/>
              <a:gd name="connsiteY56" fmla="*/ 1684214 h 2713346"/>
              <a:gd name="connsiteX57" fmla="*/ 12620645 w 13654291"/>
              <a:gd name="connsiteY57" fmla="*/ 1563432 h 2713346"/>
              <a:gd name="connsiteX58" fmla="*/ 12560487 w 13654291"/>
              <a:gd name="connsiteY58" fmla="*/ 1514987 h 2713346"/>
              <a:gd name="connsiteX59" fmla="*/ 12560487 w 13654291"/>
              <a:gd name="connsiteY59" fmla="*/ 2713346 h 2713346"/>
              <a:gd name="connsiteX60" fmla="*/ 368487 w 13654291"/>
              <a:gd name="connsiteY60" fmla="*/ 2713346 h 2713346"/>
              <a:gd name="connsiteX61" fmla="*/ 368487 w 13654291"/>
              <a:gd name="connsiteY61" fmla="*/ 1174479 h 2713346"/>
              <a:gd name="connsiteX62" fmla="*/ 320915 w 13654291"/>
              <a:gd name="connsiteY62" fmla="*/ 1159712 h 2713346"/>
              <a:gd name="connsiteX63" fmla="*/ 0 w 13654291"/>
              <a:gd name="connsiteY63" fmla="*/ 675564 h 2713346"/>
              <a:gd name="connsiteX64" fmla="*/ 525439 w 13654291"/>
              <a:gd name="connsiteY64" fmla="*/ 150125 h 2713346"/>
              <a:gd name="connsiteX65" fmla="*/ 729963 w 13654291"/>
              <a:gd name="connsiteY65" fmla="*/ 191416 h 2713346"/>
              <a:gd name="connsiteX66" fmla="*/ 789096 w 13654291"/>
              <a:gd name="connsiteY66" fmla="*/ 223513 h 2713346"/>
              <a:gd name="connsiteX67" fmla="*/ 798711 w 13654291"/>
              <a:gd name="connsiteY67" fmla="*/ 211859 h 2713346"/>
              <a:gd name="connsiteX68" fmla="*/ 1310184 w 13654291"/>
              <a:gd name="connsiteY68" fmla="*/ 0 h 271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3654291" h="2713346">
                <a:moveTo>
                  <a:pt x="1310184" y="0"/>
                </a:moveTo>
                <a:cubicBezTo>
                  <a:pt x="1609798" y="0"/>
                  <a:pt x="1866865" y="182164"/>
                  <a:pt x="1976673" y="441779"/>
                </a:cubicBezTo>
                <a:lnTo>
                  <a:pt x="2004431" y="531200"/>
                </a:lnTo>
                <a:lnTo>
                  <a:pt x="2035262" y="547935"/>
                </a:lnTo>
                <a:cubicBezTo>
                  <a:pt x="2067935" y="570009"/>
                  <a:pt x="2097810" y="595909"/>
                  <a:pt x="2124244" y="624993"/>
                </a:cubicBezTo>
                <a:lnTo>
                  <a:pt x="2186856" y="713096"/>
                </a:lnTo>
                <a:lnTo>
                  <a:pt x="2255177" y="713096"/>
                </a:lnTo>
                <a:lnTo>
                  <a:pt x="2343931" y="685546"/>
                </a:lnTo>
                <a:cubicBezTo>
                  <a:pt x="2375914" y="679001"/>
                  <a:pt x="2409030" y="675564"/>
                  <a:pt x="2442948" y="675564"/>
                </a:cubicBezTo>
                <a:cubicBezTo>
                  <a:pt x="2476867" y="675564"/>
                  <a:pt x="2509983" y="679001"/>
                  <a:pt x="2541967" y="685546"/>
                </a:cubicBezTo>
                <a:lnTo>
                  <a:pt x="2630718" y="713096"/>
                </a:lnTo>
                <a:lnTo>
                  <a:pt x="2840449" y="713096"/>
                </a:lnTo>
                <a:lnTo>
                  <a:pt x="2877589" y="640548"/>
                </a:lnTo>
                <a:cubicBezTo>
                  <a:pt x="2999067" y="440622"/>
                  <a:pt x="3218908" y="307073"/>
                  <a:pt x="3469941" y="307073"/>
                </a:cubicBezTo>
                <a:cubicBezTo>
                  <a:pt x="3720974" y="307073"/>
                  <a:pt x="3940816" y="440622"/>
                  <a:pt x="4062294" y="640548"/>
                </a:cubicBezTo>
                <a:lnTo>
                  <a:pt x="4099433" y="713096"/>
                </a:lnTo>
                <a:lnTo>
                  <a:pt x="4156510" y="713096"/>
                </a:lnTo>
                <a:lnTo>
                  <a:pt x="4244898" y="611030"/>
                </a:lnTo>
                <a:cubicBezTo>
                  <a:pt x="4354720" y="511214"/>
                  <a:pt x="4500608" y="450377"/>
                  <a:pt x="4660704" y="450377"/>
                </a:cubicBezTo>
                <a:cubicBezTo>
                  <a:pt x="4820802" y="450377"/>
                  <a:pt x="4966690" y="511214"/>
                  <a:pt x="5076512" y="611030"/>
                </a:cubicBezTo>
                <a:lnTo>
                  <a:pt x="5164901" y="713096"/>
                </a:lnTo>
                <a:lnTo>
                  <a:pt x="5278668" y="713096"/>
                </a:lnTo>
                <a:lnTo>
                  <a:pt x="5350190" y="654085"/>
                </a:lnTo>
                <a:cubicBezTo>
                  <a:pt x="5448889" y="587405"/>
                  <a:pt x="5567872" y="548470"/>
                  <a:pt x="5695951" y="548470"/>
                </a:cubicBezTo>
                <a:cubicBezTo>
                  <a:pt x="5824028" y="548470"/>
                  <a:pt x="5943012" y="587405"/>
                  <a:pt x="6041711" y="654085"/>
                </a:cubicBezTo>
                <a:lnTo>
                  <a:pt x="6113234" y="713096"/>
                </a:lnTo>
                <a:lnTo>
                  <a:pt x="6221270" y="713096"/>
                </a:lnTo>
                <a:lnTo>
                  <a:pt x="6229766" y="697443"/>
                </a:lnTo>
                <a:cubicBezTo>
                  <a:pt x="6340899" y="532944"/>
                  <a:pt x="6529101" y="424790"/>
                  <a:pt x="6742565" y="424790"/>
                </a:cubicBezTo>
                <a:cubicBezTo>
                  <a:pt x="6929343" y="424790"/>
                  <a:pt x="7096782" y="507595"/>
                  <a:pt x="7210174" y="638498"/>
                </a:cubicBezTo>
                <a:lnTo>
                  <a:pt x="7264565" y="713096"/>
                </a:lnTo>
                <a:lnTo>
                  <a:pt x="7461190" y="713096"/>
                </a:lnTo>
                <a:lnTo>
                  <a:pt x="7507046" y="664997"/>
                </a:lnTo>
                <a:cubicBezTo>
                  <a:pt x="7597782" y="582529"/>
                  <a:pt x="7718315" y="532265"/>
                  <a:pt x="7850589" y="532265"/>
                </a:cubicBezTo>
                <a:cubicBezTo>
                  <a:pt x="7991680" y="532265"/>
                  <a:pt x="8119415" y="589454"/>
                  <a:pt x="8211876" y="681915"/>
                </a:cubicBezTo>
                <a:lnTo>
                  <a:pt x="8237603" y="713096"/>
                </a:lnTo>
                <a:lnTo>
                  <a:pt x="8274562" y="713096"/>
                </a:lnTo>
                <a:lnTo>
                  <a:pt x="8304098" y="658680"/>
                </a:lnTo>
                <a:cubicBezTo>
                  <a:pt x="8407311" y="505905"/>
                  <a:pt x="8582100" y="405459"/>
                  <a:pt x="8780350" y="405459"/>
                </a:cubicBezTo>
                <a:cubicBezTo>
                  <a:pt x="8899300" y="405459"/>
                  <a:pt x="9009804" y="441620"/>
                  <a:pt x="9101469" y="503547"/>
                </a:cubicBezTo>
                <a:lnTo>
                  <a:pt x="9182582" y="570472"/>
                </a:lnTo>
                <a:lnTo>
                  <a:pt x="9229032" y="484893"/>
                </a:lnTo>
                <a:cubicBezTo>
                  <a:pt x="9365484" y="282918"/>
                  <a:pt x="9596562" y="150125"/>
                  <a:pt x="9858656" y="150125"/>
                </a:cubicBezTo>
                <a:cubicBezTo>
                  <a:pt x="10120750" y="150125"/>
                  <a:pt x="10351828" y="282918"/>
                  <a:pt x="10488280" y="484893"/>
                </a:cubicBezTo>
                <a:lnTo>
                  <a:pt x="10546126" y="591467"/>
                </a:lnTo>
                <a:lnTo>
                  <a:pt x="10600686" y="546451"/>
                </a:lnTo>
                <a:cubicBezTo>
                  <a:pt x="10688608" y="487052"/>
                  <a:pt x="10794600" y="452368"/>
                  <a:pt x="10908692" y="452368"/>
                </a:cubicBezTo>
                <a:cubicBezTo>
                  <a:pt x="11060815" y="452368"/>
                  <a:pt x="11198537" y="514028"/>
                  <a:pt x="11298227" y="613719"/>
                </a:cubicBezTo>
                <a:lnTo>
                  <a:pt x="11353577" y="680803"/>
                </a:lnTo>
                <a:lnTo>
                  <a:pt x="11362960" y="663516"/>
                </a:lnTo>
                <a:cubicBezTo>
                  <a:pt x="11480608" y="489374"/>
                  <a:pt x="11679843" y="374880"/>
                  <a:pt x="11905820" y="374880"/>
                </a:cubicBezTo>
                <a:cubicBezTo>
                  <a:pt x="12131797" y="374880"/>
                  <a:pt x="12331032" y="489374"/>
                  <a:pt x="12448680" y="663516"/>
                </a:cubicBezTo>
                <a:lnTo>
                  <a:pt x="12452722" y="670963"/>
                </a:lnTo>
                <a:lnTo>
                  <a:pt x="12456764" y="663516"/>
                </a:lnTo>
                <a:cubicBezTo>
                  <a:pt x="12574412" y="489374"/>
                  <a:pt x="12773647" y="374880"/>
                  <a:pt x="12999624" y="374880"/>
                </a:cubicBezTo>
                <a:cubicBezTo>
                  <a:pt x="13361187" y="374880"/>
                  <a:pt x="13654291" y="667984"/>
                  <a:pt x="13654291" y="1029547"/>
                </a:cubicBezTo>
                <a:cubicBezTo>
                  <a:pt x="13654291" y="1391110"/>
                  <a:pt x="13361187" y="1684214"/>
                  <a:pt x="12999624" y="1684214"/>
                </a:cubicBezTo>
                <a:cubicBezTo>
                  <a:pt x="12858388" y="1684214"/>
                  <a:pt x="12727599" y="1639490"/>
                  <a:pt x="12620645" y="1563432"/>
                </a:cubicBezTo>
                <a:lnTo>
                  <a:pt x="12560487" y="1514987"/>
                </a:lnTo>
                <a:lnTo>
                  <a:pt x="12560487" y="2713346"/>
                </a:lnTo>
                <a:lnTo>
                  <a:pt x="368487" y="2713346"/>
                </a:lnTo>
                <a:lnTo>
                  <a:pt x="368487" y="1174479"/>
                </a:lnTo>
                <a:lnTo>
                  <a:pt x="320915" y="1159712"/>
                </a:lnTo>
                <a:cubicBezTo>
                  <a:pt x="132327" y="1079946"/>
                  <a:pt x="0" y="893208"/>
                  <a:pt x="0" y="675564"/>
                </a:cubicBezTo>
                <a:cubicBezTo>
                  <a:pt x="0" y="385372"/>
                  <a:pt x="235247" y="150125"/>
                  <a:pt x="525439" y="150125"/>
                </a:cubicBezTo>
                <a:cubicBezTo>
                  <a:pt x="597987" y="150125"/>
                  <a:pt x="667101" y="164828"/>
                  <a:pt x="729963" y="191416"/>
                </a:cubicBezTo>
                <a:lnTo>
                  <a:pt x="789096" y="223513"/>
                </a:lnTo>
                <a:lnTo>
                  <a:pt x="798711" y="211859"/>
                </a:lnTo>
                <a:cubicBezTo>
                  <a:pt x="929609" y="80962"/>
                  <a:pt x="1110442" y="0"/>
                  <a:pt x="1310184" y="0"/>
                </a:cubicBezTo>
                <a:close/>
              </a:path>
            </a:pathLst>
          </a:custGeom>
          <a:solidFill>
            <a:srgbClr val="FD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46" name="矩形 45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9" name="矩形 33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0" y="313091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DISC</a:t>
            </a:r>
            <a:r>
              <a:rPr lang="en-US" altLang="zh-CN" sz="8000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OVER</a:t>
            </a:r>
            <a:endParaRPr lang="zh-CN" altLang="en-US" sz="8800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0" y="318799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作者：李海峰 </a:t>
            </a:r>
            <a:endParaRPr lang="en-US" altLang="zh-CN" sz="200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笔记：</a:t>
            </a:r>
            <a:r>
              <a:rPr lang="en-US" altLang="zh-CN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青春的天涯刀客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5" name="文本框 334"/>
          <p:cNvSpPr txBox="1"/>
          <p:nvPr/>
        </p:nvSpPr>
        <p:spPr>
          <a:xfrm>
            <a:off x="-1413" y="4529869"/>
            <a:ext cx="12193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课堂交互实景呈现，如同亲临课堂听讲</a:t>
            </a:r>
            <a:endParaRPr lang="en-US" altLang="zh-CN" dirty="0" smtClean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思维导图听课笔记，精美排版全彩印刷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6" name="文本框 335"/>
          <p:cNvSpPr txBox="1"/>
          <p:nvPr/>
        </p:nvSpPr>
        <p:spPr>
          <a:xfrm>
            <a:off x="-1413" y="6009065"/>
            <a:ext cx="1219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428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一堂来自复旦大学高品质</a:t>
            </a:r>
            <a:r>
              <a:rPr lang="en-US" altLang="zh-CN" sz="2400" b="1" dirty="0" smtClean="0">
                <a:solidFill>
                  <a:srgbClr val="C428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DISC</a:t>
            </a:r>
            <a:r>
              <a:rPr lang="zh-CN" altLang="en-US" sz="2400" b="1" dirty="0" smtClean="0">
                <a:solidFill>
                  <a:srgbClr val="C428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性格分析培训课</a:t>
            </a:r>
            <a:endParaRPr lang="zh-CN" altLang="en-US" sz="2400" b="1" dirty="0">
              <a:solidFill>
                <a:srgbClr val="C4281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8" name="图片 2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2" y="1584273"/>
            <a:ext cx="11849448" cy="250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57" name="矩形 56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446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直角三角形 58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304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2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1722895" y="59158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两个维度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3" name="流程图: 过程 192"/>
          <p:cNvSpPr/>
          <p:nvPr/>
        </p:nvSpPr>
        <p:spPr>
          <a:xfrm>
            <a:off x="6205047" y="1686265"/>
            <a:ext cx="2834302" cy="2186719"/>
          </a:xfrm>
          <a:prstGeom prst="flowChartProcess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4" name="流程图: 过程 193"/>
          <p:cNvSpPr/>
          <p:nvPr/>
        </p:nvSpPr>
        <p:spPr>
          <a:xfrm flipH="1">
            <a:off x="3156103" y="1686265"/>
            <a:ext cx="2834302" cy="2186719"/>
          </a:xfrm>
          <a:prstGeom prst="flowChartProcess">
            <a:avLst/>
          </a:prstGeom>
          <a:solidFill>
            <a:srgbClr val="DE5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5" name="流程图: 过程 194"/>
          <p:cNvSpPr/>
          <p:nvPr/>
        </p:nvSpPr>
        <p:spPr>
          <a:xfrm flipH="1">
            <a:off x="6205046" y="4058779"/>
            <a:ext cx="2834302" cy="2186719"/>
          </a:xfrm>
          <a:prstGeom prst="flowChartProcess">
            <a:avLst/>
          </a:prstGeom>
          <a:solidFill>
            <a:srgbClr val="77A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6" name="流程图: 过程 195"/>
          <p:cNvSpPr/>
          <p:nvPr/>
        </p:nvSpPr>
        <p:spPr>
          <a:xfrm>
            <a:off x="3156104" y="4058778"/>
            <a:ext cx="2834302" cy="2186719"/>
          </a:xfrm>
          <a:prstGeom prst="flowChartProcess">
            <a:avLst/>
          </a:prstGeom>
          <a:solidFill>
            <a:srgbClr val="5C8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98" name="组合 197"/>
          <p:cNvGrpSpPr/>
          <p:nvPr/>
        </p:nvGrpSpPr>
        <p:grpSpPr>
          <a:xfrm>
            <a:off x="6400717" y="3120532"/>
            <a:ext cx="524964" cy="567582"/>
            <a:chOff x="3396689" y="4304704"/>
            <a:chExt cx="585965" cy="624461"/>
          </a:xfrm>
        </p:grpSpPr>
        <p:cxnSp>
          <p:nvCxnSpPr>
            <p:cNvPr id="214" name="直接连接符 213"/>
            <p:cNvCxnSpPr/>
            <p:nvPr/>
          </p:nvCxnSpPr>
          <p:spPr>
            <a:xfrm>
              <a:off x="3405084" y="4304704"/>
              <a:ext cx="0" cy="624461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/>
            <p:nvPr/>
          </p:nvCxnSpPr>
          <p:spPr>
            <a:xfrm>
              <a:off x="3396689" y="4903484"/>
              <a:ext cx="585965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肘形连接符 215"/>
            <p:cNvCxnSpPr/>
            <p:nvPr/>
          </p:nvCxnSpPr>
          <p:spPr>
            <a:xfrm flipV="1">
              <a:off x="3543252" y="4517614"/>
              <a:ext cx="396591" cy="267032"/>
            </a:xfrm>
            <a:prstGeom prst="bentConnector3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/>
            <p:nvPr/>
          </p:nvCxnSpPr>
          <p:spPr>
            <a:xfrm flipH="1">
              <a:off x="3411677" y="4782809"/>
              <a:ext cx="137123" cy="10713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组合 198"/>
          <p:cNvGrpSpPr/>
          <p:nvPr/>
        </p:nvGrpSpPr>
        <p:grpSpPr>
          <a:xfrm>
            <a:off x="6400717" y="4261539"/>
            <a:ext cx="532593" cy="567582"/>
            <a:chOff x="8672995" y="4304704"/>
            <a:chExt cx="585965" cy="624461"/>
          </a:xfrm>
        </p:grpSpPr>
        <p:cxnSp>
          <p:nvCxnSpPr>
            <p:cNvPr id="211" name="直接连接符 210"/>
            <p:cNvCxnSpPr/>
            <p:nvPr/>
          </p:nvCxnSpPr>
          <p:spPr>
            <a:xfrm>
              <a:off x="8681389" y="4304704"/>
              <a:ext cx="0" cy="624461"/>
            </a:xfrm>
            <a:prstGeom prst="line">
              <a:avLst/>
            </a:prstGeom>
            <a:solidFill>
              <a:srgbClr val="5C8790"/>
            </a:solidFill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/>
            <p:nvPr/>
          </p:nvCxnSpPr>
          <p:spPr>
            <a:xfrm>
              <a:off x="8672995" y="4903484"/>
              <a:ext cx="585965" cy="0"/>
            </a:xfrm>
            <a:prstGeom prst="line">
              <a:avLst/>
            </a:prstGeom>
            <a:solidFill>
              <a:srgbClr val="5C8790"/>
            </a:solidFill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箭头连接符 212"/>
            <p:cNvCxnSpPr/>
            <p:nvPr/>
          </p:nvCxnSpPr>
          <p:spPr>
            <a:xfrm flipV="1">
              <a:off x="8694185" y="4432317"/>
              <a:ext cx="467533" cy="47088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" name="文本框 203"/>
          <p:cNvSpPr txBox="1"/>
          <p:nvPr/>
        </p:nvSpPr>
        <p:spPr>
          <a:xfrm>
            <a:off x="7079804" y="2311075"/>
            <a:ext cx="1043193" cy="948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</a:t>
            </a:r>
            <a:endParaRPr lang="en-US" altLang="zh-CN" sz="28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Direct</a:t>
            </a:r>
            <a:endParaRPr lang="zh-CN" altLang="en-US" sz="3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5297653" y="3164344"/>
            <a:ext cx="598336" cy="542117"/>
            <a:chOff x="9278061" y="1570891"/>
            <a:chExt cx="459418" cy="416252"/>
          </a:xfrm>
        </p:grpSpPr>
        <p:grpSp>
          <p:nvGrpSpPr>
            <p:cNvPr id="64" name="组合 63"/>
            <p:cNvGrpSpPr/>
            <p:nvPr/>
          </p:nvGrpSpPr>
          <p:grpSpPr>
            <a:xfrm>
              <a:off x="9278061" y="1570891"/>
              <a:ext cx="459418" cy="416252"/>
              <a:chOff x="10658475" y="5848349"/>
              <a:chExt cx="1064419" cy="964407"/>
            </a:xfrm>
            <a:solidFill>
              <a:srgbClr val="DE5F3F"/>
            </a:solidFill>
            <a:effectLst/>
          </p:grpSpPr>
          <p:sp>
            <p:nvSpPr>
              <p:cNvPr id="66" name="任意多边形 65"/>
              <p:cNvSpPr/>
              <p:nvPr/>
            </p:nvSpPr>
            <p:spPr>
              <a:xfrm>
                <a:off x="10658475" y="5848349"/>
                <a:ext cx="1064419" cy="759619"/>
              </a:xfrm>
              <a:custGeom>
                <a:avLst/>
                <a:gdLst>
                  <a:gd name="connsiteX0" fmla="*/ 45585 w 1064419"/>
                  <a:gd name="connsiteY0" fmla="*/ 28574 h 759619"/>
                  <a:gd name="connsiteX1" fmla="*/ 30957 w 1064419"/>
                  <a:gd name="connsiteY1" fmla="*/ 43202 h 759619"/>
                  <a:gd name="connsiteX2" fmla="*/ 30957 w 1064419"/>
                  <a:gd name="connsiteY2" fmla="*/ 616403 h 759619"/>
                  <a:gd name="connsiteX3" fmla="*/ 45585 w 1064419"/>
                  <a:gd name="connsiteY3" fmla="*/ 631031 h 759619"/>
                  <a:gd name="connsiteX4" fmla="*/ 1018835 w 1064419"/>
                  <a:gd name="connsiteY4" fmla="*/ 631031 h 759619"/>
                  <a:gd name="connsiteX5" fmla="*/ 1033463 w 1064419"/>
                  <a:gd name="connsiteY5" fmla="*/ 616403 h 759619"/>
                  <a:gd name="connsiteX6" fmla="*/ 1033463 w 1064419"/>
                  <a:gd name="connsiteY6" fmla="*/ 43202 h 759619"/>
                  <a:gd name="connsiteX7" fmla="*/ 1018835 w 1064419"/>
                  <a:gd name="connsiteY7" fmla="*/ 28574 h 759619"/>
                  <a:gd name="connsiteX8" fmla="*/ 18444 w 1064419"/>
                  <a:gd name="connsiteY8" fmla="*/ 0 h 759619"/>
                  <a:gd name="connsiteX9" fmla="*/ 1045975 w 1064419"/>
                  <a:gd name="connsiteY9" fmla="*/ 0 h 759619"/>
                  <a:gd name="connsiteX10" fmla="*/ 1064419 w 1064419"/>
                  <a:gd name="connsiteY10" fmla="*/ 18444 h 759619"/>
                  <a:gd name="connsiteX11" fmla="*/ 1064419 w 1064419"/>
                  <a:gd name="connsiteY11" fmla="*/ 741175 h 759619"/>
                  <a:gd name="connsiteX12" fmla="*/ 1045975 w 1064419"/>
                  <a:gd name="connsiteY12" fmla="*/ 759619 h 759619"/>
                  <a:gd name="connsiteX13" fmla="*/ 18444 w 1064419"/>
                  <a:gd name="connsiteY13" fmla="*/ 759619 h 759619"/>
                  <a:gd name="connsiteX14" fmla="*/ 0 w 1064419"/>
                  <a:gd name="connsiteY14" fmla="*/ 741175 h 759619"/>
                  <a:gd name="connsiteX15" fmla="*/ 0 w 1064419"/>
                  <a:gd name="connsiteY15" fmla="*/ 18444 h 759619"/>
                  <a:gd name="connsiteX16" fmla="*/ 18444 w 1064419"/>
                  <a:gd name="connsiteY16" fmla="*/ 0 h 759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64419" h="759619">
                    <a:moveTo>
                      <a:pt x="45585" y="28574"/>
                    </a:moveTo>
                    <a:cubicBezTo>
                      <a:pt x="37506" y="28574"/>
                      <a:pt x="30957" y="35123"/>
                      <a:pt x="30957" y="43202"/>
                    </a:cubicBezTo>
                    <a:lnTo>
                      <a:pt x="30957" y="616403"/>
                    </a:lnTo>
                    <a:cubicBezTo>
                      <a:pt x="30957" y="624482"/>
                      <a:pt x="37506" y="631031"/>
                      <a:pt x="45585" y="631031"/>
                    </a:cubicBezTo>
                    <a:lnTo>
                      <a:pt x="1018835" y="631031"/>
                    </a:lnTo>
                    <a:cubicBezTo>
                      <a:pt x="1026914" y="631031"/>
                      <a:pt x="1033463" y="624482"/>
                      <a:pt x="1033463" y="616403"/>
                    </a:cubicBezTo>
                    <a:lnTo>
                      <a:pt x="1033463" y="43202"/>
                    </a:lnTo>
                    <a:cubicBezTo>
                      <a:pt x="1033463" y="35123"/>
                      <a:pt x="1026914" y="28574"/>
                      <a:pt x="1018835" y="28574"/>
                    </a:cubicBezTo>
                    <a:close/>
                    <a:moveTo>
                      <a:pt x="18444" y="0"/>
                    </a:moveTo>
                    <a:lnTo>
                      <a:pt x="1045975" y="0"/>
                    </a:lnTo>
                    <a:cubicBezTo>
                      <a:pt x="1056161" y="0"/>
                      <a:pt x="1064419" y="8258"/>
                      <a:pt x="1064419" y="18444"/>
                    </a:cubicBezTo>
                    <a:lnTo>
                      <a:pt x="1064419" y="741175"/>
                    </a:lnTo>
                    <a:cubicBezTo>
                      <a:pt x="1064419" y="751361"/>
                      <a:pt x="1056161" y="759619"/>
                      <a:pt x="1045975" y="759619"/>
                    </a:cubicBezTo>
                    <a:lnTo>
                      <a:pt x="18444" y="759619"/>
                    </a:lnTo>
                    <a:cubicBezTo>
                      <a:pt x="8258" y="759619"/>
                      <a:pt x="0" y="751361"/>
                      <a:pt x="0" y="741175"/>
                    </a:cubicBezTo>
                    <a:lnTo>
                      <a:pt x="0" y="18444"/>
                    </a:lnTo>
                    <a:cubicBezTo>
                      <a:pt x="0" y="8258"/>
                      <a:pt x="8258" y="0"/>
                      <a:pt x="1844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11084719" y="6617494"/>
                <a:ext cx="214312" cy="135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任意多边形 67"/>
              <p:cNvSpPr/>
              <p:nvPr/>
            </p:nvSpPr>
            <p:spPr>
              <a:xfrm>
                <a:off x="10927556" y="6700837"/>
                <a:ext cx="523875" cy="111919"/>
              </a:xfrm>
              <a:custGeom>
                <a:avLst/>
                <a:gdLst>
                  <a:gd name="connsiteX0" fmla="*/ 27980 w 523875"/>
                  <a:gd name="connsiteY0" fmla="*/ 0 h 111919"/>
                  <a:gd name="connsiteX1" fmla="*/ 123825 w 523875"/>
                  <a:gd name="connsiteY1" fmla="*/ 0 h 111919"/>
                  <a:gd name="connsiteX2" fmla="*/ 110133 w 523875"/>
                  <a:gd name="connsiteY2" fmla="*/ 54769 h 111919"/>
                  <a:gd name="connsiteX3" fmla="*/ 413742 w 523875"/>
                  <a:gd name="connsiteY3" fmla="*/ 54769 h 111919"/>
                  <a:gd name="connsiteX4" fmla="*/ 400050 w 523875"/>
                  <a:gd name="connsiteY4" fmla="*/ 0 h 111919"/>
                  <a:gd name="connsiteX5" fmla="*/ 495895 w 523875"/>
                  <a:gd name="connsiteY5" fmla="*/ 0 h 111919"/>
                  <a:gd name="connsiteX6" fmla="*/ 523875 w 523875"/>
                  <a:gd name="connsiteY6" fmla="*/ 111919 h 111919"/>
                  <a:gd name="connsiteX7" fmla="*/ 495300 w 523875"/>
                  <a:gd name="connsiteY7" fmla="*/ 111919 h 111919"/>
                  <a:gd name="connsiteX8" fmla="*/ 428030 w 523875"/>
                  <a:gd name="connsiteY8" fmla="*/ 111919 h 111919"/>
                  <a:gd name="connsiteX9" fmla="*/ 95845 w 523875"/>
                  <a:gd name="connsiteY9" fmla="*/ 111919 h 111919"/>
                  <a:gd name="connsiteX10" fmla="*/ 21432 w 523875"/>
                  <a:gd name="connsiteY10" fmla="*/ 111919 h 111919"/>
                  <a:gd name="connsiteX11" fmla="*/ 0 w 523875"/>
                  <a:gd name="connsiteY11" fmla="*/ 111919 h 11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3875" h="111919">
                    <a:moveTo>
                      <a:pt x="27980" y="0"/>
                    </a:moveTo>
                    <a:lnTo>
                      <a:pt x="123825" y="0"/>
                    </a:lnTo>
                    <a:lnTo>
                      <a:pt x="110133" y="54769"/>
                    </a:lnTo>
                    <a:lnTo>
                      <a:pt x="413742" y="54769"/>
                    </a:lnTo>
                    <a:lnTo>
                      <a:pt x="400050" y="0"/>
                    </a:lnTo>
                    <a:lnTo>
                      <a:pt x="495895" y="0"/>
                    </a:lnTo>
                    <a:lnTo>
                      <a:pt x="523875" y="111919"/>
                    </a:lnTo>
                    <a:lnTo>
                      <a:pt x="495300" y="111919"/>
                    </a:lnTo>
                    <a:lnTo>
                      <a:pt x="428030" y="111919"/>
                    </a:lnTo>
                    <a:lnTo>
                      <a:pt x="95845" y="111919"/>
                    </a:lnTo>
                    <a:lnTo>
                      <a:pt x="21432" y="111919"/>
                    </a:lnTo>
                    <a:lnTo>
                      <a:pt x="0" y="1119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5" name="圆角矩形 64"/>
            <p:cNvSpPr/>
            <p:nvPr/>
          </p:nvSpPr>
          <p:spPr>
            <a:xfrm>
              <a:off x="9295718" y="1590548"/>
              <a:ext cx="421610" cy="24184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2700">
              <a:solidFill>
                <a:srgbClr val="DE5F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3847788" y="2302903"/>
            <a:ext cx="1440907" cy="948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关注事</a:t>
            </a:r>
            <a:endParaRPr lang="en-US" altLang="zh-CN" sz="28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Things</a:t>
            </a:r>
            <a:endParaRPr lang="zh-CN" altLang="en-US" sz="3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50909" y="1686265"/>
            <a:ext cx="1295400" cy="4559232"/>
            <a:chOff x="2235200" y="1686266"/>
            <a:chExt cx="1295400" cy="4559232"/>
          </a:xfrm>
        </p:grpSpPr>
        <p:sp>
          <p:nvSpPr>
            <p:cNvPr id="7" name="上下箭头 6"/>
            <p:cNvSpPr/>
            <p:nvPr/>
          </p:nvSpPr>
          <p:spPr>
            <a:xfrm>
              <a:off x="2331970" y="1686266"/>
              <a:ext cx="752636" cy="4559232"/>
            </a:xfrm>
            <a:prstGeom prst="upDownArrow">
              <a:avLst>
                <a:gd name="adj1" fmla="val 50000"/>
                <a:gd name="adj2" fmla="val 59346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2463816" y="2323925"/>
              <a:ext cx="461665" cy="328391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维度</a:t>
              </a:r>
              <a:r>
                <a:rPr lang="en-US" altLang="zh-CN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是任务导向还是人际导向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235200" y="1700333"/>
              <a:ext cx="1295400" cy="0"/>
            </a:xfrm>
            <a:prstGeom prst="line">
              <a:avLst/>
            </a:prstGeom>
            <a:ln w="19050">
              <a:solidFill>
                <a:srgbClr val="DE5F3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2235200" y="6231429"/>
              <a:ext cx="1295400" cy="0"/>
            </a:xfrm>
            <a:prstGeom prst="line">
              <a:avLst/>
            </a:prstGeom>
            <a:ln w="19050">
              <a:solidFill>
                <a:srgbClr val="5C879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组合 86"/>
          <p:cNvGrpSpPr/>
          <p:nvPr/>
        </p:nvGrpSpPr>
        <p:grpSpPr>
          <a:xfrm>
            <a:off x="8938753" y="1686266"/>
            <a:ext cx="1295400" cy="4559232"/>
            <a:chOff x="2164857" y="1686266"/>
            <a:chExt cx="1295400" cy="4559232"/>
          </a:xfrm>
        </p:grpSpPr>
        <p:sp>
          <p:nvSpPr>
            <p:cNvPr id="88" name="上下箭头 87"/>
            <p:cNvSpPr/>
            <p:nvPr/>
          </p:nvSpPr>
          <p:spPr>
            <a:xfrm>
              <a:off x="2641460" y="1686266"/>
              <a:ext cx="752636" cy="4559232"/>
            </a:xfrm>
            <a:prstGeom prst="upDownArrow">
              <a:avLst>
                <a:gd name="adj1" fmla="val 50000"/>
                <a:gd name="adj2" fmla="val 59346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0" name="直接连接符 89"/>
            <p:cNvCxnSpPr/>
            <p:nvPr/>
          </p:nvCxnSpPr>
          <p:spPr>
            <a:xfrm>
              <a:off x="2164857" y="1700333"/>
              <a:ext cx="1295400" cy="0"/>
            </a:xfrm>
            <a:prstGeom prst="line">
              <a:avLst/>
            </a:prstGeom>
            <a:ln w="19050">
              <a:solidFill>
                <a:srgbClr val="E0A74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2164857" y="6231429"/>
              <a:ext cx="1295400" cy="0"/>
            </a:xfrm>
            <a:prstGeom prst="line">
              <a:avLst/>
            </a:prstGeom>
            <a:ln w="19050">
              <a:solidFill>
                <a:srgbClr val="77A48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文本框 91"/>
          <p:cNvSpPr txBox="1"/>
          <p:nvPr/>
        </p:nvSpPr>
        <p:spPr>
          <a:xfrm>
            <a:off x="9545882" y="2189530"/>
            <a:ext cx="461665" cy="351474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维度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喜欢单刀直入还是委婉过渡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6985283" y="4753904"/>
            <a:ext cx="1273827" cy="948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间接</a:t>
            </a:r>
            <a:endParaRPr lang="en-US" altLang="zh-CN" sz="28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Indirect</a:t>
            </a:r>
            <a:endParaRPr lang="zh-CN" altLang="en-US" sz="3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3852800" y="4756709"/>
            <a:ext cx="1440907" cy="948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关注人</a:t>
            </a:r>
            <a:endParaRPr lang="en-US" altLang="zh-CN" sz="28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People</a:t>
            </a:r>
            <a:endParaRPr lang="zh-CN" altLang="en-US" sz="3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任意多边形 99"/>
          <p:cNvSpPr/>
          <p:nvPr/>
        </p:nvSpPr>
        <p:spPr>
          <a:xfrm rot="6723759">
            <a:off x="5362194" y="4335310"/>
            <a:ext cx="622552" cy="512430"/>
          </a:xfrm>
          <a:custGeom>
            <a:avLst/>
            <a:gdLst>
              <a:gd name="connsiteX0" fmla="*/ 25541 w 1581048"/>
              <a:gd name="connsiteY0" fmla="*/ 1084284 h 1301381"/>
              <a:gd name="connsiteX1" fmla="*/ 217096 w 1581048"/>
              <a:gd name="connsiteY1" fmla="*/ 631633 h 1301381"/>
              <a:gd name="connsiteX2" fmla="*/ 483094 w 1581048"/>
              <a:gd name="connsiteY2" fmla="*/ 633664 h 1301381"/>
              <a:gd name="connsiteX3" fmla="*/ 533306 w 1581048"/>
              <a:gd name="connsiteY3" fmla="*/ 660827 h 1301381"/>
              <a:gd name="connsiteX4" fmla="*/ 532822 w 1581048"/>
              <a:gd name="connsiteY4" fmla="*/ 657644 h 1301381"/>
              <a:gd name="connsiteX5" fmla="*/ 552337 w 1581048"/>
              <a:gd name="connsiteY5" fmla="*/ 455736 h 1301381"/>
              <a:gd name="connsiteX6" fmla="*/ 1146264 w 1581048"/>
              <a:gd name="connsiteY6" fmla="*/ 0 h 1301381"/>
              <a:gd name="connsiteX7" fmla="*/ 1581048 w 1581048"/>
              <a:gd name="connsiteY7" fmla="*/ 1049662 h 1301381"/>
              <a:gd name="connsiteX8" fmla="*/ 838825 w 1581048"/>
              <a:gd name="connsiteY8" fmla="*/ 1147378 h 1301381"/>
              <a:gd name="connsiteX9" fmla="*/ 754364 w 1581048"/>
              <a:gd name="connsiteY9" fmla="*/ 1088734 h 1301381"/>
              <a:gd name="connsiteX10" fmla="*/ 687913 w 1581048"/>
              <a:gd name="connsiteY10" fmla="*/ 1023926 h 1301381"/>
              <a:gd name="connsiteX11" fmla="*/ 687728 w 1581048"/>
              <a:gd name="connsiteY11" fmla="*/ 1025574 h 1301381"/>
              <a:gd name="connsiteX12" fmla="*/ 478192 w 1581048"/>
              <a:gd name="connsiteY12" fmla="*/ 1275839 h 1301381"/>
              <a:gd name="connsiteX13" fmla="*/ 25541 w 1581048"/>
              <a:gd name="connsiteY13" fmla="*/ 1084284 h 130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1048" h="1301381">
                <a:moveTo>
                  <a:pt x="25541" y="1084284"/>
                </a:moveTo>
                <a:cubicBezTo>
                  <a:pt x="-46558" y="906392"/>
                  <a:pt x="39204" y="703733"/>
                  <a:pt x="217096" y="631633"/>
                </a:cubicBezTo>
                <a:cubicBezTo>
                  <a:pt x="306042" y="595583"/>
                  <a:pt x="401180" y="598999"/>
                  <a:pt x="483094" y="633664"/>
                </a:cubicBezTo>
                <a:lnTo>
                  <a:pt x="533306" y="660827"/>
                </a:lnTo>
                <a:lnTo>
                  <a:pt x="532822" y="657644"/>
                </a:lnTo>
                <a:cubicBezTo>
                  <a:pt x="528169" y="591073"/>
                  <a:pt x="534330" y="522940"/>
                  <a:pt x="552337" y="455736"/>
                </a:cubicBezTo>
                <a:cubicBezTo>
                  <a:pt x="624366" y="186921"/>
                  <a:pt x="867966" y="0"/>
                  <a:pt x="1146264" y="0"/>
                </a:cubicBezTo>
                <a:lnTo>
                  <a:pt x="1581048" y="1049662"/>
                </a:lnTo>
                <a:cubicBezTo>
                  <a:pt x="1384262" y="1246448"/>
                  <a:pt x="1079837" y="1286526"/>
                  <a:pt x="838825" y="1147378"/>
                </a:cubicBezTo>
                <a:cubicBezTo>
                  <a:pt x="808699" y="1129985"/>
                  <a:pt x="780501" y="1110333"/>
                  <a:pt x="754364" y="1088734"/>
                </a:cubicBezTo>
                <a:lnTo>
                  <a:pt x="687913" y="1023926"/>
                </a:lnTo>
                <a:lnTo>
                  <a:pt x="687728" y="1025574"/>
                </a:lnTo>
                <a:cubicBezTo>
                  <a:pt x="664569" y="1134715"/>
                  <a:pt x="589375" y="1230777"/>
                  <a:pt x="478192" y="1275839"/>
                </a:cubicBezTo>
                <a:cubicBezTo>
                  <a:pt x="300300" y="1347939"/>
                  <a:pt x="97641" y="1262176"/>
                  <a:pt x="25541" y="10842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7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43" name="矩形 42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446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直角三角形 44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304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2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1722895" y="59158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两个原则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950342" y="4002101"/>
            <a:ext cx="4288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打配合，做组合</a:t>
            </a:r>
            <a:endParaRPr lang="en-US" altLang="zh-CN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管理团队成员的行为特征要</a:t>
            </a:r>
            <a:r>
              <a:rPr lang="zh-CN" altLang="en-US" sz="200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多元化，</a:t>
            </a:r>
            <a:endParaRPr lang="en-US" altLang="zh-CN" sz="2000" dirty="0" smtClean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</a:t>
            </a:r>
            <a:r>
              <a: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任务的与关注人际的相互</a:t>
            </a:r>
            <a:r>
              <a:rPr lang="zh-CN" altLang="en-US" sz="200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配合；</a:t>
            </a:r>
            <a:endParaRPr lang="zh-CN" altLang="en-US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6096000" y="4002101"/>
            <a:ext cx="5079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从他人的角度出发</a:t>
            </a:r>
          </a:p>
          <a:p>
            <a:pPr algn="dist">
              <a:lnSpc>
                <a:spcPct val="150000"/>
              </a:lnSpc>
            </a:pPr>
            <a:r>
              <a: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沟通的效果，不是取决于你习惯使用什么方式，而是由对方习惯接受什么方式来决定</a:t>
            </a:r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zh-CN" altLang="en-US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827609" y="2088857"/>
            <a:ext cx="1706916" cy="1706916"/>
            <a:chOff x="2247617" y="2088857"/>
            <a:chExt cx="1706916" cy="1706916"/>
          </a:xfrm>
        </p:grpSpPr>
        <p:sp>
          <p:nvSpPr>
            <p:cNvPr id="2" name="圆角矩形 1"/>
            <p:cNvSpPr/>
            <p:nvPr/>
          </p:nvSpPr>
          <p:spPr>
            <a:xfrm>
              <a:off x="2247617" y="2088857"/>
              <a:ext cx="1706916" cy="1706916"/>
            </a:xfrm>
            <a:prstGeom prst="round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Oval 2"/>
            <p:cNvSpPr>
              <a:spLocks noChangeAspect="1"/>
            </p:cNvSpPr>
            <p:nvPr/>
          </p:nvSpPr>
          <p:spPr bwMode="auto">
            <a:xfrm>
              <a:off x="2478724" y="2302940"/>
              <a:ext cx="1244701" cy="1270313"/>
            </a:xfrm>
            <a:custGeom>
              <a:avLst/>
              <a:gdLst/>
              <a:ahLst/>
              <a:cxnLst/>
              <a:rect l="l" t="t" r="r" b="b"/>
              <a:pathLst>
                <a:path w="6400801" h="6400800">
                  <a:moveTo>
                    <a:pt x="2938779" y="4069139"/>
                  </a:moveTo>
                  <a:cubicBezTo>
                    <a:pt x="2956231" y="4067140"/>
                    <a:pt x="2974014" y="4067638"/>
                    <a:pt x="2991556" y="4070755"/>
                  </a:cubicBezTo>
                  <a:cubicBezTo>
                    <a:pt x="3014946" y="4074909"/>
                    <a:pt x="3037908" y="4083720"/>
                    <a:pt x="3059084" y="4097472"/>
                  </a:cubicBezTo>
                  <a:cubicBezTo>
                    <a:pt x="3143792" y="4152481"/>
                    <a:pt x="3167866" y="4265744"/>
                    <a:pt x="3112857" y="4350451"/>
                  </a:cubicBezTo>
                  <a:lnTo>
                    <a:pt x="2988352" y="4542172"/>
                  </a:lnTo>
                  <a:cubicBezTo>
                    <a:pt x="2933343" y="4626878"/>
                    <a:pt x="2820081" y="4650954"/>
                    <a:pt x="2735373" y="4595945"/>
                  </a:cubicBezTo>
                  <a:cubicBezTo>
                    <a:pt x="2650665" y="4540935"/>
                    <a:pt x="2626590" y="4427672"/>
                    <a:pt x="2681600" y="4342965"/>
                  </a:cubicBezTo>
                  <a:lnTo>
                    <a:pt x="2806105" y="4151244"/>
                  </a:lnTo>
                  <a:cubicBezTo>
                    <a:pt x="2837048" y="4103596"/>
                    <a:pt x="2886422" y="4075134"/>
                    <a:pt x="2938779" y="4069139"/>
                  </a:cubicBezTo>
                  <a:close/>
                  <a:moveTo>
                    <a:pt x="5599195" y="3955694"/>
                  </a:moveTo>
                  <a:lnTo>
                    <a:pt x="6310324" y="3955694"/>
                  </a:lnTo>
                  <a:cubicBezTo>
                    <a:pt x="5971594" y="5358821"/>
                    <a:pt x="4707682" y="6400800"/>
                    <a:pt x="3200402" y="6400800"/>
                  </a:cubicBezTo>
                  <a:cubicBezTo>
                    <a:pt x="1795855" y="6400800"/>
                    <a:pt x="602631" y="5496018"/>
                    <a:pt x="174768" y="4236478"/>
                  </a:cubicBezTo>
                  <a:lnTo>
                    <a:pt x="911006" y="4236478"/>
                  </a:lnTo>
                  <a:cubicBezTo>
                    <a:pt x="1303909" y="5108844"/>
                    <a:pt x="2181368" y="5715000"/>
                    <a:pt x="3200402" y="5715000"/>
                  </a:cubicBezTo>
                  <a:cubicBezTo>
                    <a:pt x="4325971" y="5715000"/>
                    <a:pt x="5278816" y="4975478"/>
                    <a:pt x="5599195" y="3955694"/>
                  </a:cubicBezTo>
                  <a:close/>
                  <a:moveTo>
                    <a:pt x="1486918" y="3748003"/>
                  </a:moveTo>
                  <a:cubicBezTo>
                    <a:pt x="1504370" y="3746005"/>
                    <a:pt x="1522154" y="3746503"/>
                    <a:pt x="1539696" y="3749619"/>
                  </a:cubicBezTo>
                  <a:cubicBezTo>
                    <a:pt x="1563086" y="3753774"/>
                    <a:pt x="1586048" y="3762584"/>
                    <a:pt x="1607224" y="3776337"/>
                  </a:cubicBezTo>
                  <a:cubicBezTo>
                    <a:pt x="1691932" y="3831346"/>
                    <a:pt x="1716006" y="3944609"/>
                    <a:pt x="1660997" y="4029316"/>
                  </a:cubicBezTo>
                  <a:lnTo>
                    <a:pt x="1536492" y="4221036"/>
                  </a:lnTo>
                  <a:cubicBezTo>
                    <a:pt x="1481483" y="4305744"/>
                    <a:pt x="1368220" y="4329819"/>
                    <a:pt x="1283513" y="4274809"/>
                  </a:cubicBezTo>
                  <a:cubicBezTo>
                    <a:pt x="1198805" y="4219799"/>
                    <a:pt x="1174730" y="4106537"/>
                    <a:pt x="1229740" y="4021829"/>
                  </a:cubicBezTo>
                  <a:lnTo>
                    <a:pt x="1354245" y="3830109"/>
                  </a:lnTo>
                  <a:cubicBezTo>
                    <a:pt x="1385188" y="3782461"/>
                    <a:pt x="1434563" y="3753997"/>
                    <a:pt x="1486918" y="3748003"/>
                  </a:cubicBezTo>
                  <a:close/>
                  <a:moveTo>
                    <a:pt x="2583225" y="3741166"/>
                  </a:moveTo>
                  <a:cubicBezTo>
                    <a:pt x="2600677" y="3739167"/>
                    <a:pt x="2618461" y="3739666"/>
                    <a:pt x="2636003" y="3742783"/>
                  </a:cubicBezTo>
                  <a:cubicBezTo>
                    <a:pt x="2659393" y="3746937"/>
                    <a:pt x="2682355" y="3755747"/>
                    <a:pt x="2703532" y="3769499"/>
                  </a:cubicBezTo>
                  <a:cubicBezTo>
                    <a:pt x="2788239" y="3824509"/>
                    <a:pt x="2812314" y="3937772"/>
                    <a:pt x="2757304" y="4022479"/>
                  </a:cubicBezTo>
                  <a:lnTo>
                    <a:pt x="2458493" y="4482607"/>
                  </a:lnTo>
                  <a:cubicBezTo>
                    <a:pt x="2403484" y="4567315"/>
                    <a:pt x="2290221" y="4591390"/>
                    <a:pt x="2205514" y="4536380"/>
                  </a:cubicBezTo>
                  <a:cubicBezTo>
                    <a:pt x="2120806" y="4481370"/>
                    <a:pt x="2096732" y="4368108"/>
                    <a:pt x="2151741" y="4283400"/>
                  </a:cubicBezTo>
                  <a:lnTo>
                    <a:pt x="2450552" y="3823272"/>
                  </a:lnTo>
                  <a:cubicBezTo>
                    <a:pt x="2481495" y="3775625"/>
                    <a:pt x="2530870" y="3747161"/>
                    <a:pt x="2583225" y="3741166"/>
                  </a:cubicBezTo>
                  <a:close/>
                  <a:moveTo>
                    <a:pt x="2180840" y="3483954"/>
                  </a:moveTo>
                  <a:cubicBezTo>
                    <a:pt x="2198293" y="3481957"/>
                    <a:pt x="2216075" y="3482455"/>
                    <a:pt x="2233618" y="3485571"/>
                  </a:cubicBezTo>
                  <a:cubicBezTo>
                    <a:pt x="2257008" y="3489726"/>
                    <a:pt x="2279970" y="3498537"/>
                    <a:pt x="2301147" y="3512288"/>
                  </a:cubicBezTo>
                  <a:cubicBezTo>
                    <a:pt x="2385854" y="3567298"/>
                    <a:pt x="2409929" y="3680560"/>
                    <a:pt x="2354918" y="3765268"/>
                  </a:cubicBezTo>
                  <a:lnTo>
                    <a:pt x="1956504" y="4378773"/>
                  </a:lnTo>
                  <a:cubicBezTo>
                    <a:pt x="1901495" y="4463479"/>
                    <a:pt x="1788232" y="4487555"/>
                    <a:pt x="1703524" y="4432545"/>
                  </a:cubicBezTo>
                  <a:cubicBezTo>
                    <a:pt x="1618818" y="4377535"/>
                    <a:pt x="1594743" y="4264272"/>
                    <a:pt x="1649752" y="4179565"/>
                  </a:cubicBezTo>
                  <a:lnTo>
                    <a:pt x="2048167" y="3566060"/>
                  </a:lnTo>
                  <a:cubicBezTo>
                    <a:pt x="2079109" y="3518413"/>
                    <a:pt x="2128484" y="3489950"/>
                    <a:pt x="2180840" y="3483954"/>
                  </a:cubicBezTo>
                  <a:close/>
                  <a:moveTo>
                    <a:pt x="1956920" y="2161748"/>
                  </a:moveTo>
                  <a:cubicBezTo>
                    <a:pt x="1979525" y="2163726"/>
                    <a:pt x="2001374" y="2174326"/>
                    <a:pt x="2017112" y="2193079"/>
                  </a:cubicBezTo>
                  <a:cubicBezTo>
                    <a:pt x="2046159" y="2227697"/>
                    <a:pt x="2044230" y="2277999"/>
                    <a:pt x="2013153" y="2309251"/>
                  </a:cubicBezTo>
                  <a:lnTo>
                    <a:pt x="2014245" y="2310464"/>
                  </a:lnTo>
                  <a:lnTo>
                    <a:pt x="2008427" y="2315176"/>
                  </a:lnTo>
                  <a:cubicBezTo>
                    <a:pt x="2007986" y="2316444"/>
                    <a:pt x="2007094" y="2317222"/>
                    <a:pt x="2006184" y="2317986"/>
                  </a:cubicBezTo>
                  <a:lnTo>
                    <a:pt x="1806882" y="2485219"/>
                  </a:lnTo>
                  <a:cubicBezTo>
                    <a:pt x="1704191" y="2599553"/>
                    <a:pt x="1697282" y="2774681"/>
                    <a:pt x="1797185" y="2898050"/>
                  </a:cubicBezTo>
                  <a:cubicBezTo>
                    <a:pt x="1908420" y="3035413"/>
                    <a:pt x="2109946" y="3056594"/>
                    <a:pt x="2247309" y="2945360"/>
                  </a:cubicBezTo>
                  <a:lnTo>
                    <a:pt x="2338616" y="2871422"/>
                  </a:lnTo>
                  <a:lnTo>
                    <a:pt x="2338630" y="2871437"/>
                  </a:lnTo>
                  <a:lnTo>
                    <a:pt x="2338945" y="2871156"/>
                  </a:lnTo>
                  <a:lnTo>
                    <a:pt x="2602621" y="2657635"/>
                  </a:lnTo>
                  <a:cubicBezTo>
                    <a:pt x="2608606" y="2652788"/>
                    <a:pt x="2614369" y="2647772"/>
                    <a:pt x="2618891" y="2641505"/>
                  </a:cubicBezTo>
                  <a:cubicBezTo>
                    <a:pt x="2716015" y="2580063"/>
                    <a:pt x="2827312" y="2544504"/>
                    <a:pt x="2944280" y="2540144"/>
                  </a:cubicBezTo>
                  <a:cubicBezTo>
                    <a:pt x="2997945" y="2538144"/>
                    <a:pt x="3049962" y="2542817"/>
                    <a:pt x="3099337" y="2555009"/>
                  </a:cubicBezTo>
                  <a:cubicBezTo>
                    <a:pt x="3099582" y="2554669"/>
                    <a:pt x="3099830" y="2554330"/>
                    <a:pt x="3099955" y="2553895"/>
                  </a:cubicBezTo>
                  <a:lnTo>
                    <a:pt x="3507123" y="2641827"/>
                  </a:lnTo>
                  <a:lnTo>
                    <a:pt x="3840287" y="2720589"/>
                  </a:lnTo>
                  <a:lnTo>
                    <a:pt x="3839574" y="2722689"/>
                  </a:lnTo>
                  <a:cubicBezTo>
                    <a:pt x="3918505" y="2742806"/>
                    <a:pt x="3992686" y="2774673"/>
                    <a:pt x="4059647" y="2818014"/>
                  </a:cubicBezTo>
                  <a:lnTo>
                    <a:pt x="4436081" y="3181533"/>
                  </a:lnTo>
                  <a:lnTo>
                    <a:pt x="4492118" y="3242741"/>
                  </a:lnTo>
                  <a:cubicBezTo>
                    <a:pt x="4502616" y="3245767"/>
                    <a:pt x="4510658" y="3252516"/>
                    <a:pt x="4518205" y="3260063"/>
                  </a:cubicBezTo>
                  <a:lnTo>
                    <a:pt x="5035468" y="3777326"/>
                  </a:lnTo>
                  <a:cubicBezTo>
                    <a:pt x="5106887" y="3848745"/>
                    <a:pt x="5106887" y="3964538"/>
                    <a:pt x="5035467" y="4035957"/>
                  </a:cubicBezTo>
                  <a:cubicBezTo>
                    <a:pt x="4964049" y="4107377"/>
                    <a:pt x="4848256" y="4107377"/>
                    <a:pt x="4776836" y="4035958"/>
                  </a:cubicBezTo>
                  <a:lnTo>
                    <a:pt x="4355415" y="3614535"/>
                  </a:lnTo>
                  <a:lnTo>
                    <a:pt x="4354368" y="3615620"/>
                  </a:lnTo>
                  <a:cubicBezTo>
                    <a:pt x="4331787" y="3604156"/>
                    <a:pt x="4303602" y="3608170"/>
                    <a:pt x="4284681" y="3627089"/>
                  </a:cubicBezTo>
                  <a:cubicBezTo>
                    <a:pt x="4267674" y="3644096"/>
                    <a:pt x="4262713" y="3668585"/>
                    <a:pt x="4272546" y="3688883"/>
                  </a:cubicBezTo>
                  <a:cubicBezTo>
                    <a:pt x="4293541" y="3697118"/>
                    <a:pt x="4312939" y="3710026"/>
                    <a:pt x="4329850" y="3726936"/>
                  </a:cubicBezTo>
                  <a:lnTo>
                    <a:pt x="4847114" y="4244199"/>
                  </a:lnTo>
                  <a:cubicBezTo>
                    <a:pt x="4918533" y="4315619"/>
                    <a:pt x="4918535" y="4431412"/>
                    <a:pt x="4847114" y="4502830"/>
                  </a:cubicBezTo>
                  <a:cubicBezTo>
                    <a:pt x="4775693" y="4574249"/>
                    <a:pt x="4659901" y="4574249"/>
                    <a:pt x="4588482" y="4502831"/>
                  </a:cubicBezTo>
                  <a:lnTo>
                    <a:pt x="4071219" y="3985568"/>
                  </a:lnTo>
                  <a:lnTo>
                    <a:pt x="4041024" y="3940095"/>
                  </a:lnTo>
                  <a:lnTo>
                    <a:pt x="4040360" y="3940782"/>
                  </a:lnTo>
                  <a:cubicBezTo>
                    <a:pt x="4017254" y="3924832"/>
                    <a:pt x="3985516" y="3927706"/>
                    <a:pt x="3964843" y="3948379"/>
                  </a:cubicBezTo>
                  <a:cubicBezTo>
                    <a:pt x="3944472" y="3968751"/>
                    <a:pt x="3941381" y="3999857"/>
                    <a:pt x="3957437" y="4022240"/>
                  </a:cubicBezTo>
                  <a:lnTo>
                    <a:pt x="4411220" y="4476023"/>
                  </a:lnTo>
                  <a:cubicBezTo>
                    <a:pt x="4482639" y="4547442"/>
                    <a:pt x="4482640" y="4663235"/>
                    <a:pt x="4411220" y="4734654"/>
                  </a:cubicBezTo>
                  <a:cubicBezTo>
                    <a:pt x="4339801" y="4806074"/>
                    <a:pt x="4224009" y="4806074"/>
                    <a:pt x="4152588" y="4734654"/>
                  </a:cubicBezTo>
                  <a:lnTo>
                    <a:pt x="3693759" y="4275824"/>
                  </a:lnTo>
                  <a:cubicBezTo>
                    <a:pt x="3674507" y="4266207"/>
                    <a:pt x="3651523" y="4271480"/>
                    <a:pt x="3635327" y="4287674"/>
                  </a:cubicBezTo>
                  <a:cubicBezTo>
                    <a:pt x="3616352" y="4306648"/>
                    <a:pt x="3612370" y="4334938"/>
                    <a:pt x="3624934" y="4356886"/>
                  </a:cubicBezTo>
                  <a:cubicBezTo>
                    <a:pt x="3635049" y="4359778"/>
                    <a:pt x="3642739" y="4366280"/>
                    <a:pt x="3649973" y="4373515"/>
                  </a:cubicBezTo>
                  <a:lnTo>
                    <a:pt x="3908605" y="4632146"/>
                  </a:lnTo>
                  <a:cubicBezTo>
                    <a:pt x="3980025" y="4703566"/>
                    <a:pt x="3980024" y="4819358"/>
                    <a:pt x="3908605" y="4890778"/>
                  </a:cubicBezTo>
                  <a:cubicBezTo>
                    <a:pt x="3837186" y="4962196"/>
                    <a:pt x="3721393" y="4962197"/>
                    <a:pt x="3649973" y="4890777"/>
                  </a:cubicBezTo>
                  <a:lnTo>
                    <a:pt x="3391342" y="4632145"/>
                  </a:lnTo>
                  <a:lnTo>
                    <a:pt x="3383755" y="4620718"/>
                  </a:lnTo>
                  <a:lnTo>
                    <a:pt x="3380889" y="4623684"/>
                  </a:lnTo>
                  <a:lnTo>
                    <a:pt x="3174745" y="4424613"/>
                  </a:lnTo>
                  <a:lnTo>
                    <a:pt x="3205723" y="4376911"/>
                  </a:lnTo>
                  <a:cubicBezTo>
                    <a:pt x="3288238" y="4249850"/>
                    <a:pt x="3252126" y="4079956"/>
                    <a:pt x="3125065" y="3997443"/>
                  </a:cubicBezTo>
                  <a:cubicBezTo>
                    <a:pt x="3050998" y="3949342"/>
                    <a:pt x="2962377" y="3941552"/>
                    <a:pt x="2885364" y="3969651"/>
                  </a:cubicBezTo>
                  <a:cubicBezTo>
                    <a:pt x="2904562" y="3864147"/>
                    <a:pt x="2860444" y="3752656"/>
                    <a:pt x="2764879" y="3690594"/>
                  </a:cubicBezTo>
                  <a:cubicBezTo>
                    <a:pt x="2675680" y="3632668"/>
                    <a:pt x="2565374" y="3633204"/>
                    <a:pt x="2479613" y="3683683"/>
                  </a:cubicBezTo>
                  <a:cubicBezTo>
                    <a:pt x="2491746" y="3584340"/>
                    <a:pt x="2447375" y="3482413"/>
                    <a:pt x="2357597" y="3424112"/>
                  </a:cubicBezTo>
                  <a:cubicBezTo>
                    <a:pt x="2230536" y="3341596"/>
                    <a:pt x="2060642" y="3377708"/>
                    <a:pt x="1978127" y="3504770"/>
                  </a:cubicBezTo>
                  <a:lnTo>
                    <a:pt x="1773143" y="3820415"/>
                  </a:lnTo>
                  <a:cubicBezTo>
                    <a:pt x="1771585" y="3822815"/>
                    <a:pt x="1770069" y="3825230"/>
                    <a:pt x="1769218" y="3828038"/>
                  </a:cubicBezTo>
                  <a:cubicBezTo>
                    <a:pt x="1752743" y="3768112"/>
                    <a:pt x="1714307" y="3714419"/>
                    <a:pt x="1658027" y="3677872"/>
                  </a:cubicBezTo>
                  <a:cubicBezTo>
                    <a:pt x="1530967" y="3595356"/>
                    <a:pt x="1361072" y="3631468"/>
                    <a:pt x="1278558" y="3758529"/>
                  </a:cubicBezTo>
                  <a:lnTo>
                    <a:pt x="1214041" y="3857878"/>
                  </a:lnTo>
                  <a:cubicBezTo>
                    <a:pt x="1129847" y="4012173"/>
                    <a:pt x="965736" y="4115631"/>
                    <a:pt x="777460" y="4115631"/>
                  </a:cubicBezTo>
                  <a:lnTo>
                    <a:pt x="770030" y="4114882"/>
                  </a:lnTo>
                  <a:lnTo>
                    <a:pt x="133314" y="4114882"/>
                  </a:lnTo>
                  <a:cubicBezTo>
                    <a:pt x="46334" y="3825273"/>
                    <a:pt x="0" y="3518249"/>
                    <a:pt x="0" y="3200402"/>
                  </a:cubicBezTo>
                  <a:cubicBezTo>
                    <a:pt x="-1" y="2981216"/>
                    <a:pt x="22034" y="2767175"/>
                    <a:pt x="64130" y="2560401"/>
                  </a:cubicBezTo>
                  <a:lnTo>
                    <a:pt x="1002249" y="2560400"/>
                  </a:lnTo>
                  <a:lnTo>
                    <a:pt x="1891037" y="2183134"/>
                  </a:lnTo>
                  <a:lnTo>
                    <a:pt x="1892205" y="2182154"/>
                  </a:lnTo>
                  <a:cubicBezTo>
                    <a:pt x="1910959" y="2166416"/>
                    <a:pt x="1934318" y="2159770"/>
                    <a:pt x="1956920" y="2161748"/>
                  </a:cubicBezTo>
                  <a:close/>
                  <a:moveTo>
                    <a:pt x="3656858" y="1633115"/>
                  </a:moveTo>
                  <a:cubicBezTo>
                    <a:pt x="3684170" y="1634110"/>
                    <a:pt x="3710479" y="1635996"/>
                    <a:pt x="3735468" y="1640302"/>
                  </a:cubicBezTo>
                  <a:cubicBezTo>
                    <a:pt x="3736801" y="1640168"/>
                    <a:pt x="3738134" y="1640167"/>
                    <a:pt x="3739468" y="1640167"/>
                  </a:cubicBezTo>
                  <a:cubicBezTo>
                    <a:pt x="4305222" y="1640169"/>
                    <a:pt x="4816641" y="1846440"/>
                    <a:pt x="5181704" y="2180522"/>
                  </a:cubicBezTo>
                  <a:lnTo>
                    <a:pt x="5182750" y="2177646"/>
                  </a:lnTo>
                  <a:cubicBezTo>
                    <a:pt x="5259259" y="2244293"/>
                    <a:pt x="5359072" y="2283923"/>
                    <a:pt x="5468110" y="2284801"/>
                  </a:cubicBezTo>
                  <a:lnTo>
                    <a:pt x="5467703" y="2285921"/>
                  </a:lnTo>
                  <a:lnTo>
                    <a:pt x="6267485" y="2285921"/>
                  </a:lnTo>
                  <a:cubicBezTo>
                    <a:pt x="6354465" y="2575530"/>
                    <a:pt x="6400801" y="2882555"/>
                    <a:pt x="6400801" y="3200402"/>
                  </a:cubicBezTo>
                  <a:cubicBezTo>
                    <a:pt x="6400800" y="3419588"/>
                    <a:pt x="6378766" y="3633626"/>
                    <a:pt x="6336672" y="3840401"/>
                  </a:cubicBezTo>
                  <a:lnTo>
                    <a:pt x="5704421" y="3840400"/>
                  </a:lnTo>
                  <a:lnTo>
                    <a:pt x="5517569" y="3840400"/>
                  </a:lnTo>
                  <a:cubicBezTo>
                    <a:pt x="5516068" y="3840851"/>
                    <a:pt x="5514564" y="3840855"/>
                    <a:pt x="5513058" y="3840856"/>
                  </a:cubicBezTo>
                  <a:cubicBezTo>
                    <a:pt x="5346942" y="3840856"/>
                    <a:pt x="5196620" y="3773228"/>
                    <a:pt x="5088259" y="3663870"/>
                  </a:cubicBezTo>
                  <a:lnTo>
                    <a:pt x="5088088" y="3664207"/>
                  </a:lnTo>
                  <a:lnTo>
                    <a:pt x="4240840" y="2816960"/>
                  </a:lnTo>
                  <a:cubicBezTo>
                    <a:pt x="4240396" y="2817661"/>
                    <a:pt x="4239784" y="2818172"/>
                    <a:pt x="4239171" y="2818678"/>
                  </a:cubicBezTo>
                  <a:cubicBezTo>
                    <a:pt x="4135954" y="2720312"/>
                    <a:pt x="4008137" y="2648478"/>
                    <a:pt x="3866360" y="2610767"/>
                  </a:cubicBezTo>
                  <a:lnTo>
                    <a:pt x="3866992" y="2608888"/>
                  </a:lnTo>
                  <a:lnTo>
                    <a:pt x="3535264" y="2526178"/>
                  </a:lnTo>
                  <a:lnTo>
                    <a:pt x="3130135" y="2432647"/>
                  </a:lnTo>
                  <a:cubicBezTo>
                    <a:pt x="3130024" y="2433039"/>
                    <a:pt x="3129793" y="2433339"/>
                    <a:pt x="3129562" y="2433637"/>
                  </a:cubicBezTo>
                  <a:cubicBezTo>
                    <a:pt x="3080383" y="2420910"/>
                    <a:pt x="3028848" y="2414912"/>
                    <a:pt x="2975908" y="2414912"/>
                  </a:cubicBezTo>
                  <a:cubicBezTo>
                    <a:pt x="2811943" y="2414912"/>
                    <a:pt x="2661415" y="2472455"/>
                    <a:pt x="2545396" y="2570876"/>
                  </a:cubicBezTo>
                  <a:lnTo>
                    <a:pt x="2543573" y="2569717"/>
                  </a:lnTo>
                  <a:lnTo>
                    <a:pt x="2193720" y="2853022"/>
                  </a:lnTo>
                  <a:cubicBezTo>
                    <a:pt x="2105416" y="2924529"/>
                    <a:pt x="1975860" y="2910914"/>
                    <a:pt x="1904353" y="2822609"/>
                  </a:cubicBezTo>
                  <a:cubicBezTo>
                    <a:pt x="1832844" y="2734303"/>
                    <a:pt x="1846461" y="2604750"/>
                    <a:pt x="1934767" y="2533243"/>
                  </a:cubicBezTo>
                  <a:lnTo>
                    <a:pt x="2350832" y="2196320"/>
                  </a:lnTo>
                  <a:lnTo>
                    <a:pt x="2704088" y="1899903"/>
                  </a:lnTo>
                  <a:cubicBezTo>
                    <a:pt x="2709938" y="1893802"/>
                    <a:pt x="2716509" y="1888323"/>
                    <a:pt x="2723713" y="1883435"/>
                  </a:cubicBezTo>
                  <a:lnTo>
                    <a:pt x="2732397" y="1876148"/>
                  </a:lnTo>
                  <a:lnTo>
                    <a:pt x="2741152" y="1870710"/>
                  </a:lnTo>
                  <a:cubicBezTo>
                    <a:pt x="2794071" y="1830023"/>
                    <a:pt x="2859630" y="1794650"/>
                    <a:pt x="2933347" y="1767819"/>
                  </a:cubicBezTo>
                  <a:lnTo>
                    <a:pt x="3001298" y="1748265"/>
                  </a:lnTo>
                  <a:cubicBezTo>
                    <a:pt x="3071697" y="1720366"/>
                    <a:pt x="3148660" y="1697120"/>
                    <a:pt x="3229866" y="1678372"/>
                  </a:cubicBezTo>
                  <a:cubicBezTo>
                    <a:pt x="3383705" y="1642856"/>
                    <a:pt x="3530928" y="1628523"/>
                    <a:pt x="3656858" y="1633115"/>
                  </a:cubicBezTo>
                  <a:close/>
                  <a:moveTo>
                    <a:pt x="3200402" y="0"/>
                  </a:moveTo>
                  <a:cubicBezTo>
                    <a:pt x="4604889" y="0"/>
                    <a:pt x="5798071" y="904705"/>
                    <a:pt x="6225978" y="2164162"/>
                  </a:cubicBezTo>
                  <a:lnTo>
                    <a:pt x="5489721" y="2164162"/>
                  </a:lnTo>
                  <a:cubicBezTo>
                    <a:pt x="5096787" y="1291881"/>
                    <a:pt x="4219373" y="685800"/>
                    <a:pt x="3200402" y="685800"/>
                  </a:cubicBezTo>
                  <a:cubicBezTo>
                    <a:pt x="2074893" y="685800"/>
                    <a:pt x="1122090" y="1425244"/>
                    <a:pt x="801668" y="2444946"/>
                  </a:cubicBezTo>
                  <a:lnTo>
                    <a:pt x="90517" y="2444946"/>
                  </a:lnTo>
                  <a:cubicBezTo>
                    <a:pt x="429306" y="1041901"/>
                    <a:pt x="1693180" y="0"/>
                    <a:pt x="32004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3256" tIns="46628" rIns="93256" bIns="4662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193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241060" y="2088857"/>
            <a:ext cx="1706916" cy="1706916"/>
            <a:chOff x="9876447" y="2088857"/>
            <a:chExt cx="1706916" cy="1706916"/>
          </a:xfrm>
        </p:grpSpPr>
        <p:sp>
          <p:nvSpPr>
            <p:cNvPr id="98" name="圆角矩形 97"/>
            <p:cNvSpPr/>
            <p:nvPr/>
          </p:nvSpPr>
          <p:spPr>
            <a:xfrm>
              <a:off x="9876447" y="2088857"/>
              <a:ext cx="1706916" cy="1706916"/>
            </a:xfrm>
            <a:prstGeom prst="round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7" name="Picture 6" descr="\\MAGNUM\Projects\Microsoft\Cloud Power FY12\Design\ICONS_PNG\Professionals.png"/>
            <p:cNvPicPr>
              <a:picLocks noChangeAspect="1" noChangeArrowheads="1"/>
            </p:cNvPicPr>
            <p:nvPr/>
          </p:nvPicPr>
          <p:blipFill>
            <a:blip r:embed="rId3" cstate="print">
              <a:lum bright="100000"/>
            </a:blip>
            <a:srcRect/>
            <a:stretch>
              <a:fillRect/>
            </a:stretch>
          </p:blipFill>
          <p:spPr bwMode="auto">
            <a:xfrm>
              <a:off x="10043789" y="2206936"/>
              <a:ext cx="1417922" cy="141792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3394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445798" y="6319699"/>
            <a:ext cx="9628112" cy="306307"/>
            <a:chOff x="-185957" y="3780821"/>
            <a:chExt cx="3894335" cy="195641"/>
          </a:xfrm>
        </p:grpSpPr>
        <p:sp>
          <p:nvSpPr>
            <p:cNvPr id="13" name="梯形 12"/>
            <p:cNvSpPr/>
            <p:nvPr/>
          </p:nvSpPr>
          <p:spPr>
            <a:xfrm flipV="1">
              <a:off x="-185957" y="3904462"/>
              <a:ext cx="3894335" cy="72000"/>
            </a:xfrm>
            <a:prstGeom prst="trapezoid">
              <a:avLst>
                <a:gd name="adj" fmla="val 144203"/>
              </a:avLst>
            </a:prstGeom>
            <a:solidFill>
              <a:srgbClr val="8181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85957" y="3780821"/>
              <a:ext cx="3894335" cy="123641"/>
            </a:xfrm>
            <a:prstGeom prst="rect">
              <a:avLst/>
            </a:prstGeom>
            <a:solidFill>
              <a:srgbClr val="A1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345191" y="3788552"/>
              <a:ext cx="814388" cy="506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59595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圆角矩形 6"/>
          <p:cNvSpPr/>
          <p:nvPr/>
        </p:nvSpPr>
        <p:spPr>
          <a:xfrm>
            <a:off x="2074763" y="1482232"/>
            <a:ext cx="8407937" cy="4848720"/>
          </a:xfrm>
          <a:prstGeom prst="roundRect">
            <a:avLst>
              <a:gd name="adj" fmla="val 5292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50" name="矩形 49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446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直角三角形 51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304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2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sp>
        <p:nvSpPr>
          <p:cNvPr id="65" name="文本框 64"/>
          <p:cNvSpPr txBox="1"/>
          <p:nvPr/>
        </p:nvSpPr>
        <p:spPr>
          <a:xfrm>
            <a:off x="1722895" y="591581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DISC</a:t>
            </a: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矩阵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2519140" y="1955653"/>
            <a:ext cx="7505115" cy="3970319"/>
            <a:chOff x="1990525" y="1595183"/>
            <a:chExt cx="8561310" cy="4529063"/>
          </a:xfrm>
        </p:grpSpPr>
        <p:sp>
          <p:nvSpPr>
            <p:cNvPr id="79" name="矩形 78"/>
            <p:cNvSpPr/>
            <p:nvPr/>
          </p:nvSpPr>
          <p:spPr>
            <a:xfrm>
              <a:off x="1990525" y="1595183"/>
              <a:ext cx="8561310" cy="4529063"/>
            </a:xfrm>
            <a:prstGeom prst="rect">
              <a:avLst/>
            </a:prstGeom>
            <a:solidFill>
              <a:srgbClr val="FDF6E6"/>
            </a:solidFill>
            <a:ln>
              <a:solidFill>
                <a:srgbClr val="FDF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圆角矩形 73"/>
            <p:cNvSpPr/>
            <p:nvPr/>
          </p:nvSpPr>
          <p:spPr>
            <a:xfrm>
              <a:off x="2150762" y="1714411"/>
              <a:ext cx="4048872" cy="2070100"/>
            </a:xfrm>
            <a:prstGeom prst="roundRect">
              <a:avLst>
                <a:gd name="adj" fmla="val 5011"/>
              </a:avLst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圆角矩形 74"/>
            <p:cNvSpPr/>
            <p:nvPr/>
          </p:nvSpPr>
          <p:spPr>
            <a:xfrm>
              <a:off x="2150762" y="3924211"/>
              <a:ext cx="4048872" cy="2070100"/>
            </a:xfrm>
            <a:prstGeom prst="roundRect">
              <a:avLst>
                <a:gd name="adj" fmla="val 5011"/>
              </a:avLst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圆角矩形 75"/>
            <p:cNvSpPr/>
            <p:nvPr/>
          </p:nvSpPr>
          <p:spPr>
            <a:xfrm>
              <a:off x="6354462" y="1714411"/>
              <a:ext cx="4048872" cy="2070100"/>
            </a:xfrm>
            <a:prstGeom prst="roundRect">
              <a:avLst>
                <a:gd name="adj" fmla="val 5011"/>
              </a:avLst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圆角矩形 76"/>
            <p:cNvSpPr/>
            <p:nvPr/>
          </p:nvSpPr>
          <p:spPr>
            <a:xfrm>
              <a:off x="6354462" y="3924211"/>
              <a:ext cx="4048872" cy="2070100"/>
            </a:xfrm>
            <a:prstGeom prst="roundRect">
              <a:avLst>
                <a:gd name="adj" fmla="val 5011"/>
              </a:avLst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矩形 79"/>
          <p:cNvSpPr/>
          <p:nvPr/>
        </p:nvSpPr>
        <p:spPr>
          <a:xfrm>
            <a:off x="2659612" y="3122239"/>
            <a:ext cx="3507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指挥者</a:t>
            </a:r>
          </a:p>
          <a:p>
            <a:pPr algn="ctr"/>
            <a:r>
              <a:rPr lang="en-US" altLang="zh-CN" sz="1600" dirty="0" smtClean="0">
                <a:solidFill>
                  <a:prstClr val="white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Dominance</a:t>
            </a:r>
            <a:endParaRPr lang="zh-CN" altLang="en-US" sz="1200" dirty="0">
              <a:solidFill>
                <a:prstClr val="white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1" name="任意多边形 4"/>
          <p:cNvSpPr>
            <a:spLocks noChangeArrowheads="1"/>
          </p:cNvSpPr>
          <p:nvPr/>
        </p:nvSpPr>
        <p:spPr bwMode="auto">
          <a:xfrm>
            <a:off x="3799085" y="2231991"/>
            <a:ext cx="1184391" cy="782804"/>
          </a:xfrm>
          <a:custGeom>
            <a:avLst/>
            <a:gdLst>
              <a:gd name="T0" fmla="*/ 861006 w 1377116"/>
              <a:gd name="T1" fmla="*/ 737760 h 911020"/>
              <a:gd name="T2" fmla="*/ 805070 w 1377116"/>
              <a:gd name="T3" fmla="*/ 749206 h 911020"/>
              <a:gd name="T4" fmla="*/ 714770 w 1377116"/>
              <a:gd name="T5" fmla="*/ 758131 h 911020"/>
              <a:gd name="T6" fmla="*/ 618808 w 1377116"/>
              <a:gd name="T7" fmla="*/ 761151 h 911020"/>
              <a:gd name="T8" fmla="*/ 703995 w 1377116"/>
              <a:gd name="T9" fmla="*/ 760067 h 911020"/>
              <a:gd name="T10" fmla="*/ 799000 w 1377116"/>
              <a:gd name="T11" fmla="*/ 751450 h 911020"/>
              <a:gd name="T12" fmla="*/ 179800 w 1377116"/>
              <a:gd name="T13" fmla="*/ 643343 h 911020"/>
              <a:gd name="T14" fmla="*/ 607169 w 1377116"/>
              <a:gd name="T15" fmla="*/ 722126 h 911020"/>
              <a:gd name="T16" fmla="*/ 1034538 w 1377116"/>
              <a:gd name="T17" fmla="*/ 643343 h 911020"/>
              <a:gd name="T18" fmla="*/ 1034538 w 1377116"/>
              <a:gd name="T19" fmla="*/ 682516 h 911020"/>
              <a:gd name="T20" fmla="*/ 1034538 w 1377116"/>
              <a:gd name="T21" fmla="*/ 682733 h 911020"/>
              <a:gd name="T22" fmla="*/ 1034538 w 1377116"/>
              <a:gd name="T23" fmla="*/ 721906 h 911020"/>
              <a:gd name="T24" fmla="*/ 607169 w 1377116"/>
              <a:gd name="T25" fmla="*/ 800689 h 911020"/>
              <a:gd name="T26" fmla="*/ 179800 w 1377116"/>
              <a:gd name="T27" fmla="*/ 721906 h 911020"/>
              <a:gd name="T28" fmla="*/ 179800 w 1377116"/>
              <a:gd name="T29" fmla="*/ 682733 h 911020"/>
              <a:gd name="T30" fmla="*/ 179800 w 1377116"/>
              <a:gd name="T31" fmla="*/ 682516 h 911020"/>
              <a:gd name="T32" fmla="*/ 607558 w 1377116"/>
              <a:gd name="T33" fmla="*/ 0 h 911020"/>
              <a:gd name="T34" fmla="*/ 684429 w 1377116"/>
              <a:gd name="T35" fmla="*/ 76730 h 911020"/>
              <a:gd name="T36" fmla="*/ 637480 w 1377116"/>
              <a:gd name="T37" fmla="*/ 147430 h 911020"/>
              <a:gd name="T38" fmla="*/ 615676 w 1377116"/>
              <a:gd name="T39" fmla="*/ 151824 h 911020"/>
              <a:gd name="T40" fmla="*/ 704687 w 1377116"/>
              <a:gd name="T41" fmla="*/ 257483 h 911020"/>
              <a:gd name="T42" fmla="*/ 801816 w 1377116"/>
              <a:gd name="T43" fmla="*/ 372776 h 911020"/>
              <a:gd name="T44" fmla="*/ 1036747 w 1377116"/>
              <a:gd name="T45" fmla="*/ 259284 h 911020"/>
              <a:gd name="T46" fmla="*/ 1102028 w 1377116"/>
              <a:gd name="T47" fmla="*/ 224672 h 911020"/>
              <a:gd name="T48" fmla="*/ 1081340 w 1377116"/>
              <a:gd name="T49" fmla="*/ 210750 h 911020"/>
              <a:gd name="T50" fmla="*/ 1058824 w 1377116"/>
              <a:gd name="T51" fmla="*/ 156494 h 911020"/>
              <a:gd name="T52" fmla="*/ 1135696 w 1377116"/>
              <a:gd name="T53" fmla="*/ 79764 h 911020"/>
              <a:gd name="T54" fmla="*/ 1212567 w 1377116"/>
              <a:gd name="T55" fmla="*/ 156494 h 911020"/>
              <a:gd name="T56" fmla="*/ 1135696 w 1377116"/>
              <a:gd name="T57" fmla="*/ 233224 h 911020"/>
              <a:gd name="T58" fmla="*/ 1110828 w 1377116"/>
              <a:gd name="T59" fmla="*/ 228213 h 911020"/>
              <a:gd name="T60" fmla="*/ 1095025 w 1377116"/>
              <a:gd name="T61" fmla="*/ 308524 h 911020"/>
              <a:gd name="T62" fmla="*/ 1034927 w 1377116"/>
              <a:gd name="T63" fmla="*/ 584149 h 911020"/>
              <a:gd name="T64" fmla="*/ 607558 w 1377116"/>
              <a:gd name="T65" fmla="*/ 661012 h 911020"/>
              <a:gd name="T66" fmla="*/ 180190 w 1377116"/>
              <a:gd name="T67" fmla="*/ 584149 h 911020"/>
              <a:gd name="T68" fmla="*/ 120092 w 1377116"/>
              <a:gd name="T69" fmla="*/ 308524 h 911020"/>
              <a:gd name="T70" fmla="*/ 104192 w 1377116"/>
              <a:gd name="T71" fmla="*/ 227719 h 911020"/>
              <a:gd name="T72" fmla="*/ 76871 w 1377116"/>
              <a:gd name="T73" fmla="*/ 233224 h 911020"/>
              <a:gd name="T74" fmla="*/ 0 w 1377116"/>
              <a:gd name="T75" fmla="*/ 156494 h 911020"/>
              <a:gd name="T76" fmla="*/ 76871 w 1377116"/>
              <a:gd name="T77" fmla="*/ 79764 h 911020"/>
              <a:gd name="T78" fmla="*/ 153743 w 1377116"/>
              <a:gd name="T79" fmla="*/ 156494 h 911020"/>
              <a:gd name="T80" fmla="*/ 131228 w 1377116"/>
              <a:gd name="T81" fmla="*/ 210750 h 911020"/>
              <a:gd name="T82" fmla="*/ 111663 w 1377116"/>
              <a:gd name="T83" fmla="*/ 223916 h 911020"/>
              <a:gd name="T84" fmla="*/ 178369 w 1377116"/>
              <a:gd name="T85" fmla="*/ 259284 h 911020"/>
              <a:gd name="T86" fmla="*/ 413300 w 1377116"/>
              <a:gd name="T87" fmla="*/ 372776 h 911020"/>
              <a:gd name="T88" fmla="*/ 510429 w 1377116"/>
              <a:gd name="T89" fmla="*/ 257483 h 911020"/>
              <a:gd name="T90" fmla="*/ 599441 w 1377116"/>
              <a:gd name="T91" fmla="*/ 151824 h 911020"/>
              <a:gd name="T92" fmla="*/ 577637 w 1377116"/>
              <a:gd name="T93" fmla="*/ 147430 h 911020"/>
              <a:gd name="T94" fmla="*/ 530687 w 1377116"/>
              <a:gd name="T95" fmla="*/ 76730 h 911020"/>
              <a:gd name="T96" fmla="*/ 607558 w 1377116"/>
              <a:gd name="T97" fmla="*/ 0 h 91102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77116"/>
              <a:gd name="T148" fmla="*/ 0 h 911020"/>
              <a:gd name="T149" fmla="*/ 1377116 w 1377116"/>
              <a:gd name="T150" fmla="*/ 911020 h 91102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77116" h="911020">
                <a:moveTo>
                  <a:pt x="977848" y="839419"/>
                </a:moveTo>
                <a:lnTo>
                  <a:pt x="914321" y="852443"/>
                </a:lnTo>
                <a:cubicBezTo>
                  <a:pt x="883296" y="856645"/>
                  <a:pt x="849169" y="860146"/>
                  <a:pt x="811767" y="862597"/>
                </a:cubicBezTo>
                <a:lnTo>
                  <a:pt x="702782" y="866033"/>
                </a:lnTo>
                <a:lnTo>
                  <a:pt x="799529" y="864800"/>
                </a:lnTo>
                <a:cubicBezTo>
                  <a:pt x="835035" y="863400"/>
                  <a:pt x="870197" y="860598"/>
                  <a:pt x="907426" y="854996"/>
                </a:cubicBezTo>
                <a:close/>
                <a:moveTo>
                  <a:pt x="204200" y="731991"/>
                </a:moveTo>
                <a:cubicBezTo>
                  <a:pt x="358634" y="799220"/>
                  <a:pt x="535130" y="821630"/>
                  <a:pt x="689564" y="821630"/>
                </a:cubicBezTo>
                <a:cubicBezTo>
                  <a:pt x="843998" y="821630"/>
                  <a:pt x="954308" y="821630"/>
                  <a:pt x="1174928" y="731991"/>
                </a:cubicBezTo>
                <a:lnTo>
                  <a:pt x="1174928" y="776562"/>
                </a:lnTo>
                <a:lnTo>
                  <a:pt x="1174928" y="776810"/>
                </a:lnTo>
                <a:lnTo>
                  <a:pt x="1174928" y="821381"/>
                </a:lnTo>
                <a:cubicBezTo>
                  <a:pt x="1174928" y="821381"/>
                  <a:pt x="1042556" y="911020"/>
                  <a:pt x="689564" y="911020"/>
                </a:cubicBezTo>
                <a:cubicBezTo>
                  <a:pt x="336572" y="911020"/>
                  <a:pt x="204200" y="821381"/>
                  <a:pt x="204200" y="821381"/>
                </a:cubicBezTo>
                <a:lnTo>
                  <a:pt x="204200" y="776810"/>
                </a:lnTo>
                <a:lnTo>
                  <a:pt x="204200" y="776562"/>
                </a:lnTo>
                <a:close/>
                <a:moveTo>
                  <a:pt x="690006" y="0"/>
                </a:moveTo>
                <a:cubicBezTo>
                  <a:pt x="738222" y="0"/>
                  <a:pt x="777309" y="39087"/>
                  <a:pt x="777309" y="87303"/>
                </a:cubicBezTo>
                <a:cubicBezTo>
                  <a:pt x="777309" y="123465"/>
                  <a:pt x="755323" y="154492"/>
                  <a:pt x="723988" y="167745"/>
                </a:cubicBezTo>
                <a:lnTo>
                  <a:pt x="699225" y="172745"/>
                </a:lnTo>
                <a:lnTo>
                  <a:pt x="800316" y="292962"/>
                </a:lnTo>
                <a:cubicBezTo>
                  <a:pt x="838924" y="336689"/>
                  <a:pt x="877532" y="380416"/>
                  <a:pt x="910625" y="424143"/>
                </a:cubicBezTo>
                <a:cubicBezTo>
                  <a:pt x="993358" y="374950"/>
                  <a:pt x="1088500" y="338056"/>
                  <a:pt x="1177437" y="295012"/>
                </a:cubicBezTo>
                <a:lnTo>
                  <a:pt x="1251576" y="255631"/>
                </a:lnTo>
                <a:lnTo>
                  <a:pt x="1228081" y="239791"/>
                </a:lnTo>
                <a:cubicBezTo>
                  <a:pt x="1212282" y="223992"/>
                  <a:pt x="1202510" y="202166"/>
                  <a:pt x="1202510" y="178058"/>
                </a:cubicBezTo>
                <a:cubicBezTo>
                  <a:pt x="1202510" y="129842"/>
                  <a:pt x="1241597" y="90755"/>
                  <a:pt x="1289813" y="90755"/>
                </a:cubicBezTo>
                <a:cubicBezTo>
                  <a:pt x="1338029" y="90755"/>
                  <a:pt x="1377116" y="129842"/>
                  <a:pt x="1377116" y="178058"/>
                </a:cubicBezTo>
                <a:cubicBezTo>
                  <a:pt x="1377116" y="226274"/>
                  <a:pt x="1338029" y="265361"/>
                  <a:pt x="1289813" y="265361"/>
                </a:cubicBezTo>
                <a:lnTo>
                  <a:pt x="1261570" y="259659"/>
                </a:lnTo>
                <a:lnTo>
                  <a:pt x="1243623" y="351037"/>
                </a:lnTo>
                <a:cubicBezTo>
                  <a:pt x="1220872" y="455572"/>
                  <a:pt x="1191916" y="566256"/>
                  <a:pt x="1175369" y="664642"/>
                </a:cubicBezTo>
                <a:cubicBezTo>
                  <a:pt x="1175369" y="664642"/>
                  <a:pt x="998873" y="752096"/>
                  <a:pt x="690006" y="752096"/>
                </a:cubicBezTo>
                <a:cubicBezTo>
                  <a:pt x="381138" y="752096"/>
                  <a:pt x="204642" y="664642"/>
                  <a:pt x="204642" y="664642"/>
                </a:cubicBezTo>
                <a:cubicBezTo>
                  <a:pt x="188096" y="566256"/>
                  <a:pt x="159139" y="455572"/>
                  <a:pt x="136388" y="351037"/>
                </a:cubicBezTo>
                <a:lnTo>
                  <a:pt x="118331" y="259097"/>
                </a:lnTo>
                <a:lnTo>
                  <a:pt x="87303" y="265361"/>
                </a:lnTo>
                <a:cubicBezTo>
                  <a:pt x="39087" y="265361"/>
                  <a:pt x="0" y="226274"/>
                  <a:pt x="0" y="178058"/>
                </a:cubicBezTo>
                <a:cubicBezTo>
                  <a:pt x="0" y="129842"/>
                  <a:pt x="39087" y="90755"/>
                  <a:pt x="87303" y="90755"/>
                </a:cubicBezTo>
                <a:cubicBezTo>
                  <a:pt x="135519" y="90755"/>
                  <a:pt x="174606" y="129842"/>
                  <a:pt x="174606" y="178058"/>
                </a:cubicBezTo>
                <a:cubicBezTo>
                  <a:pt x="174606" y="202166"/>
                  <a:pt x="164834" y="223992"/>
                  <a:pt x="149036" y="239791"/>
                </a:cubicBezTo>
                <a:lnTo>
                  <a:pt x="126816" y="254771"/>
                </a:lnTo>
                <a:lnTo>
                  <a:pt x="202574" y="295012"/>
                </a:lnTo>
                <a:cubicBezTo>
                  <a:pt x="291511" y="338056"/>
                  <a:pt x="386653" y="374950"/>
                  <a:pt x="469386" y="424143"/>
                </a:cubicBezTo>
                <a:cubicBezTo>
                  <a:pt x="502479" y="380416"/>
                  <a:pt x="541087" y="336689"/>
                  <a:pt x="579696" y="292962"/>
                </a:cubicBezTo>
                <a:lnTo>
                  <a:pt x="680786" y="172745"/>
                </a:lnTo>
                <a:lnTo>
                  <a:pt x="656024" y="167745"/>
                </a:lnTo>
                <a:cubicBezTo>
                  <a:pt x="624690" y="154492"/>
                  <a:pt x="602703" y="123465"/>
                  <a:pt x="602703" y="87303"/>
                </a:cubicBezTo>
                <a:cubicBezTo>
                  <a:pt x="602703" y="39087"/>
                  <a:pt x="641790" y="0"/>
                  <a:pt x="690006" y="0"/>
                </a:cubicBezTo>
                <a:close/>
              </a:path>
            </a:pathLst>
          </a:custGeom>
          <a:solidFill>
            <a:srgbClr val="4D3326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6365453" y="3122239"/>
            <a:ext cx="3507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影响</a:t>
            </a: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者</a:t>
            </a:r>
            <a:endParaRPr lang="en-US" altLang="zh-CN" sz="1200" dirty="0">
              <a:solidFill>
                <a:prstClr val="white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1600" dirty="0" smtClean="0">
                <a:solidFill>
                  <a:prstClr val="white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Influence</a:t>
            </a:r>
            <a:endParaRPr lang="zh-CN" altLang="en-US" sz="160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3" name="Group 8"/>
          <p:cNvGrpSpPr>
            <a:grpSpLocks/>
          </p:cNvGrpSpPr>
          <p:nvPr/>
        </p:nvGrpSpPr>
        <p:grpSpPr bwMode="auto">
          <a:xfrm>
            <a:off x="7723748" y="2200707"/>
            <a:ext cx="878836" cy="845371"/>
            <a:chOff x="0" y="0"/>
            <a:chExt cx="328613" cy="315913"/>
          </a:xfrm>
          <a:solidFill>
            <a:srgbClr val="4D3326"/>
          </a:solidFill>
        </p:grpSpPr>
        <p:sp>
          <p:nvSpPr>
            <p:cNvPr id="84" name="Freeform 121"/>
            <p:cNvSpPr>
              <a:spLocks noChangeArrowheads="1"/>
            </p:cNvSpPr>
            <p:nvPr/>
          </p:nvSpPr>
          <p:spPr bwMode="auto">
            <a:xfrm>
              <a:off x="0" y="38100"/>
              <a:ext cx="227013" cy="277813"/>
            </a:xfrm>
            <a:custGeom>
              <a:avLst/>
              <a:gdLst>
                <a:gd name="T0" fmla="*/ 477175015 w 72"/>
                <a:gd name="T1" fmla="*/ 548153469 h 88"/>
                <a:gd name="T2" fmla="*/ 457292468 w 72"/>
                <a:gd name="T3" fmla="*/ 448488090 h 88"/>
                <a:gd name="T4" fmla="*/ 457292468 w 72"/>
                <a:gd name="T5" fmla="*/ 448488090 h 88"/>
                <a:gd name="T6" fmla="*/ 556705202 w 72"/>
                <a:gd name="T7" fmla="*/ 209294238 h 88"/>
                <a:gd name="T8" fmla="*/ 357882788 w 72"/>
                <a:gd name="T9" fmla="*/ 0 h 88"/>
                <a:gd name="T10" fmla="*/ 168998544 w 72"/>
                <a:gd name="T11" fmla="*/ 209294238 h 88"/>
                <a:gd name="T12" fmla="*/ 258470054 w 72"/>
                <a:gd name="T13" fmla="*/ 448488090 h 88"/>
                <a:gd name="T14" fmla="*/ 238587507 w 72"/>
                <a:gd name="T15" fmla="*/ 548153469 h 88"/>
                <a:gd name="T16" fmla="*/ 0 w 72"/>
                <a:gd name="T17" fmla="*/ 727551151 h 88"/>
                <a:gd name="T18" fmla="*/ 0 w 72"/>
                <a:gd name="T19" fmla="*/ 757447608 h 88"/>
                <a:gd name="T20" fmla="*/ 357882788 w 72"/>
                <a:gd name="T21" fmla="*/ 877046261 h 88"/>
                <a:gd name="T22" fmla="*/ 715762424 w 72"/>
                <a:gd name="T23" fmla="*/ 757447608 h 88"/>
                <a:gd name="T24" fmla="*/ 715762424 w 72"/>
                <a:gd name="T25" fmla="*/ 727551151 h 88"/>
                <a:gd name="T26" fmla="*/ 477175015 w 72"/>
                <a:gd name="T27" fmla="*/ 548153469 h 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88"/>
                <a:gd name="T44" fmla="*/ 72 w 72"/>
                <a:gd name="T45" fmla="*/ 88 h 8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88">
                  <a:moveTo>
                    <a:pt x="48" y="55"/>
                  </a:moveTo>
                  <a:cubicBezTo>
                    <a:pt x="47" y="54"/>
                    <a:pt x="44" y="51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51" y="39"/>
                    <a:pt x="56" y="30"/>
                    <a:pt x="56" y="21"/>
                  </a:cubicBezTo>
                  <a:cubicBezTo>
                    <a:pt x="56" y="8"/>
                    <a:pt x="46" y="0"/>
                    <a:pt x="36" y="0"/>
                  </a:cubicBezTo>
                  <a:cubicBezTo>
                    <a:pt x="26" y="0"/>
                    <a:pt x="17" y="8"/>
                    <a:pt x="17" y="21"/>
                  </a:cubicBezTo>
                  <a:cubicBezTo>
                    <a:pt x="17" y="30"/>
                    <a:pt x="21" y="39"/>
                    <a:pt x="26" y="45"/>
                  </a:cubicBezTo>
                  <a:cubicBezTo>
                    <a:pt x="28" y="50"/>
                    <a:pt x="24" y="54"/>
                    <a:pt x="24" y="55"/>
                  </a:cubicBezTo>
                  <a:cubicBezTo>
                    <a:pt x="13" y="59"/>
                    <a:pt x="0" y="66"/>
                    <a:pt x="0" y="73"/>
                  </a:cubicBezTo>
                  <a:cubicBezTo>
                    <a:pt x="0" y="75"/>
                    <a:pt x="0" y="74"/>
                    <a:pt x="0" y="76"/>
                  </a:cubicBezTo>
                  <a:cubicBezTo>
                    <a:pt x="0" y="86"/>
                    <a:pt x="19" y="88"/>
                    <a:pt x="36" y="88"/>
                  </a:cubicBezTo>
                  <a:cubicBezTo>
                    <a:pt x="53" y="88"/>
                    <a:pt x="72" y="86"/>
                    <a:pt x="72" y="76"/>
                  </a:cubicBezTo>
                  <a:cubicBezTo>
                    <a:pt x="72" y="74"/>
                    <a:pt x="72" y="75"/>
                    <a:pt x="72" y="73"/>
                  </a:cubicBezTo>
                  <a:cubicBezTo>
                    <a:pt x="72" y="66"/>
                    <a:pt x="59" y="58"/>
                    <a:pt x="48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Freeform 122"/>
            <p:cNvSpPr>
              <a:spLocks noChangeArrowheads="1"/>
            </p:cNvSpPr>
            <p:nvPr/>
          </p:nvSpPr>
          <p:spPr bwMode="auto">
            <a:xfrm>
              <a:off x="168275" y="0"/>
              <a:ext cx="160338" cy="252413"/>
            </a:xfrm>
            <a:custGeom>
              <a:avLst/>
              <a:gdLst>
                <a:gd name="T0" fmla="*/ 276752835 w 51"/>
                <a:gd name="T1" fmla="*/ 487797599 h 80"/>
                <a:gd name="T2" fmla="*/ 256984109 w 51"/>
                <a:gd name="T3" fmla="*/ 418112707 h 80"/>
                <a:gd name="T4" fmla="*/ 256984109 w 51"/>
                <a:gd name="T5" fmla="*/ 418112707 h 80"/>
                <a:gd name="T6" fmla="*/ 345940233 w 51"/>
                <a:gd name="T7" fmla="*/ 199100193 h 80"/>
                <a:gd name="T8" fmla="*/ 168027935 w 51"/>
                <a:gd name="T9" fmla="*/ 0 h 80"/>
                <a:gd name="T10" fmla="*/ 9884366 w 51"/>
                <a:gd name="T11" fmla="*/ 109506232 h 80"/>
                <a:gd name="T12" fmla="*/ 108724900 w 51"/>
                <a:gd name="T13" fmla="*/ 328515493 h 80"/>
                <a:gd name="T14" fmla="*/ 0 w 51"/>
                <a:gd name="T15" fmla="*/ 597303782 h 80"/>
                <a:gd name="T16" fmla="*/ 256984109 w 51"/>
                <a:gd name="T17" fmla="*/ 796403926 h 80"/>
                <a:gd name="T18" fmla="*/ 504083854 w 51"/>
                <a:gd name="T19" fmla="*/ 676943209 h 80"/>
                <a:gd name="T20" fmla="*/ 504083854 w 51"/>
                <a:gd name="T21" fmla="*/ 657034141 h 80"/>
                <a:gd name="T22" fmla="*/ 276752835 w 51"/>
                <a:gd name="T23" fmla="*/ 487797599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80"/>
                <a:gd name="T38" fmla="*/ 51 w 51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80">
                  <a:moveTo>
                    <a:pt x="28" y="49"/>
                  </a:moveTo>
                  <a:cubicBezTo>
                    <a:pt x="28" y="48"/>
                    <a:pt x="24" y="48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31" y="36"/>
                    <a:pt x="35" y="28"/>
                    <a:pt x="35" y="20"/>
                  </a:cubicBezTo>
                  <a:cubicBezTo>
                    <a:pt x="35" y="7"/>
                    <a:pt x="27" y="0"/>
                    <a:pt x="17" y="0"/>
                  </a:cubicBezTo>
                  <a:cubicBezTo>
                    <a:pt x="10" y="0"/>
                    <a:pt x="4" y="4"/>
                    <a:pt x="1" y="11"/>
                  </a:cubicBezTo>
                  <a:cubicBezTo>
                    <a:pt x="7" y="16"/>
                    <a:pt x="11" y="23"/>
                    <a:pt x="11" y="33"/>
                  </a:cubicBezTo>
                  <a:cubicBezTo>
                    <a:pt x="11" y="44"/>
                    <a:pt x="6" y="54"/>
                    <a:pt x="0" y="60"/>
                  </a:cubicBezTo>
                  <a:cubicBezTo>
                    <a:pt x="9" y="63"/>
                    <a:pt x="22" y="70"/>
                    <a:pt x="26" y="80"/>
                  </a:cubicBezTo>
                  <a:cubicBezTo>
                    <a:pt x="39" y="79"/>
                    <a:pt x="51" y="76"/>
                    <a:pt x="51" y="68"/>
                  </a:cubicBezTo>
                  <a:cubicBezTo>
                    <a:pt x="51" y="67"/>
                    <a:pt x="51" y="68"/>
                    <a:pt x="51" y="66"/>
                  </a:cubicBezTo>
                  <a:cubicBezTo>
                    <a:pt x="51" y="59"/>
                    <a:pt x="39" y="52"/>
                    <a:pt x="2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6" name="矩形 85"/>
          <p:cNvSpPr/>
          <p:nvPr/>
        </p:nvSpPr>
        <p:spPr>
          <a:xfrm>
            <a:off x="6365453" y="5059164"/>
            <a:ext cx="3507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支持者</a:t>
            </a:r>
            <a:endParaRPr lang="en-US" altLang="zh-CN" sz="1200" dirty="0">
              <a:solidFill>
                <a:prstClr val="white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1600" dirty="0" smtClean="0">
                <a:solidFill>
                  <a:prstClr val="white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Steadiness</a:t>
            </a:r>
            <a:endParaRPr lang="zh-CN" altLang="en-US" sz="160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" name="Group 132"/>
          <p:cNvGrpSpPr>
            <a:grpSpLocks/>
          </p:cNvGrpSpPr>
          <p:nvPr/>
        </p:nvGrpSpPr>
        <p:grpSpPr bwMode="auto">
          <a:xfrm rot="1134030">
            <a:off x="7679796" y="4112667"/>
            <a:ext cx="987963" cy="992328"/>
            <a:chOff x="0" y="0"/>
            <a:chExt cx="431800" cy="433388"/>
          </a:xfrm>
          <a:solidFill>
            <a:srgbClr val="4D3326"/>
          </a:solidFill>
        </p:grpSpPr>
        <p:sp>
          <p:nvSpPr>
            <p:cNvPr id="88" name="Freeform 133"/>
            <p:cNvSpPr>
              <a:spLocks noChangeArrowheads="1"/>
            </p:cNvSpPr>
            <p:nvPr/>
          </p:nvSpPr>
          <p:spPr bwMode="auto">
            <a:xfrm>
              <a:off x="160338" y="15875"/>
              <a:ext cx="74613" cy="66675"/>
            </a:xfrm>
            <a:custGeom>
              <a:avLst/>
              <a:gdLst>
                <a:gd name="T0" fmla="*/ 85912720 w 18"/>
                <a:gd name="T1" fmla="*/ 191019682 h 16"/>
                <a:gd name="T2" fmla="*/ 103094429 w 18"/>
                <a:gd name="T3" fmla="*/ 191019682 h 16"/>
                <a:gd name="T4" fmla="*/ 171825441 w 18"/>
                <a:gd name="T5" fmla="*/ 208384344 h 16"/>
                <a:gd name="T6" fmla="*/ 257733983 w 18"/>
                <a:gd name="T7" fmla="*/ 277847224 h 16"/>
                <a:gd name="T8" fmla="*/ 309283319 w 18"/>
                <a:gd name="T9" fmla="*/ 243117835 h 16"/>
                <a:gd name="T10" fmla="*/ 137457878 w 18"/>
                <a:gd name="T11" fmla="*/ 34729340 h 16"/>
                <a:gd name="T12" fmla="*/ 34363433 w 18"/>
                <a:gd name="T13" fmla="*/ 34729340 h 16"/>
                <a:gd name="T14" fmla="*/ 34363433 w 18"/>
                <a:gd name="T15" fmla="*/ 138925696 h 16"/>
                <a:gd name="T16" fmla="*/ 85912720 w 18"/>
                <a:gd name="T17" fmla="*/ 191019682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16"/>
                <a:gd name="T29" fmla="*/ 18 w 18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16">
                  <a:moveTo>
                    <a:pt x="5" y="11"/>
                  </a:moveTo>
                  <a:cubicBezTo>
                    <a:pt x="5" y="11"/>
                    <a:pt x="5" y="11"/>
                    <a:pt x="6" y="11"/>
                  </a:cubicBezTo>
                  <a:cubicBezTo>
                    <a:pt x="7" y="11"/>
                    <a:pt x="9" y="11"/>
                    <a:pt x="10" y="12"/>
                  </a:cubicBezTo>
                  <a:cubicBezTo>
                    <a:pt x="12" y="13"/>
                    <a:pt x="14" y="14"/>
                    <a:pt x="15" y="16"/>
                  </a:cubicBezTo>
                  <a:cubicBezTo>
                    <a:pt x="16" y="15"/>
                    <a:pt x="17" y="15"/>
                    <a:pt x="18" y="1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4" y="0"/>
                    <a:pt x="2" y="2"/>
                  </a:cubicBezTo>
                  <a:cubicBezTo>
                    <a:pt x="1" y="3"/>
                    <a:pt x="0" y="6"/>
                    <a:pt x="2" y="8"/>
                  </a:cubicBezTo>
                  <a:lnTo>
                    <a:pt x="5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Freeform 134"/>
            <p:cNvSpPr>
              <a:spLocks noChangeArrowheads="1"/>
            </p:cNvSpPr>
            <p:nvPr/>
          </p:nvSpPr>
          <p:spPr bwMode="auto">
            <a:xfrm>
              <a:off x="222250" y="0"/>
              <a:ext cx="209550" cy="350838"/>
            </a:xfrm>
            <a:custGeom>
              <a:avLst/>
              <a:gdLst>
                <a:gd name="T0" fmla="*/ 844120819 w 51"/>
                <a:gd name="T1" fmla="*/ 834779768 h 85"/>
                <a:gd name="T2" fmla="*/ 793475475 w 51"/>
                <a:gd name="T3" fmla="*/ 391836504 h 85"/>
                <a:gd name="T4" fmla="*/ 675297528 w 51"/>
                <a:gd name="T5" fmla="*/ 306653068 h 85"/>
                <a:gd name="T6" fmla="*/ 574002732 w 51"/>
                <a:gd name="T7" fmla="*/ 425909053 h 85"/>
                <a:gd name="T8" fmla="*/ 607769034 w 51"/>
                <a:gd name="T9" fmla="*/ 596271926 h 85"/>
                <a:gd name="T10" fmla="*/ 574002732 w 51"/>
                <a:gd name="T11" fmla="*/ 562199377 h 85"/>
                <a:gd name="T12" fmla="*/ 135061162 w 51"/>
                <a:gd name="T13" fmla="*/ 34072565 h 85"/>
                <a:gd name="T14" fmla="*/ 33766318 w 51"/>
                <a:gd name="T15" fmla="*/ 17038346 h 85"/>
                <a:gd name="T16" fmla="*/ 16883159 w 51"/>
                <a:gd name="T17" fmla="*/ 119256017 h 85"/>
                <a:gd name="T18" fmla="*/ 320767668 w 51"/>
                <a:gd name="T19" fmla="*/ 494054151 h 85"/>
                <a:gd name="T20" fmla="*/ 287001366 w 51"/>
                <a:gd name="T21" fmla="*/ 494054151 h 85"/>
                <a:gd name="T22" fmla="*/ 337646710 w 51"/>
                <a:gd name="T23" fmla="*/ 511088361 h 85"/>
                <a:gd name="T24" fmla="*/ 405179313 w 51"/>
                <a:gd name="T25" fmla="*/ 732562121 h 85"/>
                <a:gd name="T26" fmla="*/ 219472807 w 51"/>
                <a:gd name="T27" fmla="*/ 1158467176 h 85"/>
                <a:gd name="T28" fmla="*/ 219472807 w 51"/>
                <a:gd name="T29" fmla="*/ 1158467176 h 85"/>
                <a:gd name="T30" fmla="*/ 388296162 w 51"/>
                <a:gd name="T31" fmla="*/ 1243650612 h 85"/>
                <a:gd name="T32" fmla="*/ 388296162 w 51"/>
                <a:gd name="T33" fmla="*/ 1448085905 h 85"/>
                <a:gd name="T34" fmla="*/ 624648076 w 51"/>
                <a:gd name="T35" fmla="*/ 1311795709 h 85"/>
                <a:gd name="T36" fmla="*/ 844120819 w 51"/>
                <a:gd name="T37" fmla="*/ 834779768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"/>
                <a:gd name="T58" fmla="*/ 0 h 85"/>
                <a:gd name="T59" fmla="*/ 51 w 51"/>
                <a:gd name="T60" fmla="*/ 85 h 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" h="85">
                  <a:moveTo>
                    <a:pt x="50" y="49"/>
                  </a:moveTo>
                  <a:cubicBezTo>
                    <a:pt x="47" y="23"/>
                    <a:pt x="47" y="23"/>
                    <a:pt x="47" y="23"/>
                  </a:cubicBezTo>
                  <a:cubicBezTo>
                    <a:pt x="46" y="20"/>
                    <a:pt x="43" y="17"/>
                    <a:pt x="40" y="18"/>
                  </a:cubicBezTo>
                  <a:cubicBezTo>
                    <a:pt x="36" y="18"/>
                    <a:pt x="34" y="21"/>
                    <a:pt x="34" y="2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0"/>
                    <a:pt x="4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8" y="30"/>
                    <a:pt x="19" y="30"/>
                    <a:pt x="20" y="30"/>
                  </a:cubicBezTo>
                  <a:cubicBezTo>
                    <a:pt x="25" y="33"/>
                    <a:pt x="27" y="38"/>
                    <a:pt x="24" y="43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7" y="68"/>
                    <a:pt x="21" y="70"/>
                    <a:pt x="23" y="73"/>
                  </a:cubicBezTo>
                  <a:cubicBezTo>
                    <a:pt x="26" y="77"/>
                    <a:pt x="26" y="82"/>
                    <a:pt x="23" y="85"/>
                  </a:cubicBezTo>
                  <a:cubicBezTo>
                    <a:pt x="27" y="84"/>
                    <a:pt x="32" y="81"/>
                    <a:pt x="37" y="77"/>
                  </a:cubicBezTo>
                  <a:cubicBezTo>
                    <a:pt x="48" y="68"/>
                    <a:pt x="51" y="61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" name="Freeform 135"/>
            <p:cNvSpPr>
              <a:spLocks noChangeArrowheads="1"/>
            </p:cNvSpPr>
            <p:nvPr/>
          </p:nvSpPr>
          <p:spPr bwMode="auto">
            <a:xfrm>
              <a:off x="131763" y="61913"/>
              <a:ext cx="23813" cy="20638"/>
            </a:xfrm>
            <a:custGeom>
              <a:avLst/>
              <a:gdLst>
                <a:gd name="T0" fmla="*/ 15752298 w 6"/>
                <a:gd name="T1" fmla="*/ 34073341 h 5"/>
                <a:gd name="T2" fmla="*/ 63005225 w 6"/>
                <a:gd name="T3" fmla="*/ 85185409 h 5"/>
                <a:gd name="T4" fmla="*/ 94509829 w 6"/>
                <a:gd name="T5" fmla="*/ 34073341 h 5"/>
                <a:gd name="T6" fmla="*/ 94509829 w 6"/>
                <a:gd name="T7" fmla="*/ 34073341 h 5"/>
                <a:gd name="T8" fmla="*/ 0 w 6"/>
                <a:gd name="T9" fmla="*/ 34073341 h 5"/>
                <a:gd name="T10" fmla="*/ 0 w 6"/>
                <a:gd name="T11" fmla="*/ 34073341 h 5"/>
                <a:gd name="T12" fmla="*/ 15752298 w 6"/>
                <a:gd name="T13" fmla="*/ 34073341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5"/>
                <a:gd name="T23" fmla="*/ 6 w 6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5">
                  <a:moveTo>
                    <a:pt x="1" y="2"/>
                  </a:moveTo>
                  <a:cubicBezTo>
                    <a:pt x="2" y="3"/>
                    <a:pt x="3" y="4"/>
                    <a:pt x="4" y="5"/>
                  </a:cubicBezTo>
                  <a:cubicBezTo>
                    <a:pt x="5" y="4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2" y="0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Freeform 136"/>
            <p:cNvSpPr>
              <a:spLocks noChangeArrowheads="1"/>
            </p:cNvSpPr>
            <p:nvPr/>
          </p:nvSpPr>
          <p:spPr bwMode="auto">
            <a:xfrm>
              <a:off x="0" y="82550"/>
              <a:ext cx="304800" cy="350838"/>
            </a:xfrm>
            <a:custGeom>
              <a:avLst/>
              <a:gdLst>
                <a:gd name="T0" fmla="*/ 1221514844 w 74"/>
                <a:gd name="T1" fmla="*/ 954031625 h 85"/>
                <a:gd name="T2" fmla="*/ 1085792402 w 74"/>
                <a:gd name="T3" fmla="*/ 919959076 h 85"/>
                <a:gd name="T4" fmla="*/ 933103883 w 74"/>
                <a:gd name="T5" fmla="*/ 1022176723 h 85"/>
                <a:gd name="T6" fmla="*/ 950065585 w 74"/>
                <a:gd name="T7" fmla="*/ 971069963 h 85"/>
                <a:gd name="T8" fmla="*/ 1238480664 w 74"/>
                <a:gd name="T9" fmla="*/ 357763955 h 85"/>
                <a:gd name="T10" fmla="*/ 1204549024 w 74"/>
                <a:gd name="T11" fmla="*/ 255546244 h 85"/>
                <a:gd name="T12" fmla="*/ 1119724042 w 74"/>
                <a:gd name="T13" fmla="*/ 289618858 h 85"/>
                <a:gd name="T14" fmla="*/ 916138063 w 74"/>
                <a:gd name="T15" fmla="*/ 715523783 h 85"/>
                <a:gd name="T16" fmla="*/ 831308963 w 74"/>
                <a:gd name="T17" fmla="*/ 664417024 h 85"/>
                <a:gd name="T18" fmla="*/ 1068826325 w 74"/>
                <a:gd name="T19" fmla="*/ 170362809 h 85"/>
                <a:gd name="T20" fmla="*/ 1034894685 w 74"/>
                <a:gd name="T21" fmla="*/ 68145130 h 85"/>
                <a:gd name="T22" fmla="*/ 933103883 w 74"/>
                <a:gd name="T23" fmla="*/ 102217679 h 85"/>
                <a:gd name="T24" fmla="*/ 695586522 w 74"/>
                <a:gd name="T25" fmla="*/ 596271926 h 85"/>
                <a:gd name="T26" fmla="*/ 610757422 w 74"/>
                <a:gd name="T27" fmla="*/ 562199377 h 85"/>
                <a:gd name="T28" fmla="*/ 831308963 w 74"/>
                <a:gd name="T29" fmla="*/ 102217679 h 85"/>
                <a:gd name="T30" fmla="*/ 797377323 w 74"/>
                <a:gd name="T31" fmla="*/ 17038346 h 85"/>
                <a:gd name="T32" fmla="*/ 695586522 w 74"/>
                <a:gd name="T33" fmla="*/ 51110903 h 85"/>
                <a:gd name="T34" fmla="*/ 475034852 w 74"/>
                <a:gd name="T35" fmla="*/ 494054151 h 85"/>
                <a:gd name="T36" fmla="*/ 390205752 w 74"/>
                <a:gd name="T37" fmla="*/ 477015813 h 85"/>
                <a:gd name="T38" fmla="*/ 542894142 w 74"/>
                <a:gd name="T39" fmla="*/ 136290260 h 85"/>
                <a:gd name="T40" fmla="*/ 508966492 w 74"/>
                <a:gd name="T41" fmla="*/ 34072565 h 85"/>
                <a:gd name="T42" fmla="*/ 424137392 w 74"/>
                <a:gd name="T43" fmla="*/ 68145130 h 85"/>
                <a:gd name="T44" fmla="*/ 169654146 w 74"/>
                <a:gd name="T45" fmla="*/ 613306137 h 85"/>
                <a:gd name="T46" fmla="*/ 101794952 w 74"/>
                <a:gd name="T47" fmla="*/ 749596332 h 85"/>
                <a:gd name="T48" fmla="*/ 84829132 w 74"/>
                <a:gd name="T49" fmla="*/ 783668881 h 85"/>
                <a:gd name="T50" fmla="*/ 288414950 w 74"/>
                <a:gd name="T51" fmla="*/ 1345868258 h 85"/>
                <a:gd name="T52" fmla="*/ 780411503 w 74"/>
                <a:gd name="T53" fmla="*/ 1345868258 h 85"/>
                <a:gd name="T54" fmla="*/ 1187583203 w 74"/>
                <a:gd name="T55" fmla="*/ 1107360417 h 85"/>
                <a:gd name="T56" fmla="*/ 1221514844 w 74"/>
                <a:gd name="T57" fmla="*/ 954031625 h 8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4"/>
                <a:gd name="T88" fmla="*/ 0 h 85"/>
                <a:gd name="T89" fmla="*/ 74 w 74"/>
                <a:gd name="T90" fmla="*/ 85 h 8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4" h="85">
                  <a:moveTo>
                    <a:pt x="72" y="56"/>
                  </a:moveTo>
                  <a:cubicBezTo>
                    <a:pt x="71" y="53"/>
                    <a:pt x="67" y="52"/>
                    <a:pt x="64" y="54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4" y="19"/>
                    <a:pt x="73" y="16"/>
                    <a:pt x="71" y="15"/>
                  </a:cubicBezTo>
                  <a:cubicBezTo>
                    <a:pt x="69" y="14"/>
                    <a:pt x="67" y="15"/>
                    <a:pt x="66" y="17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2" y="41"/>
                    <a:pt x="51" y="40"/>
                    <a:pt x="49" y="39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4" y="8"/>
                    <a:pt x="63" y="5"/>
                    <a:pt x="61" y="4"/>
                  </a:cubicBezTo>
                  <a:cubicBezTo>
                    <a:pt x="59" y="3"/>
                    <a:pt x="56" y="4"/>
                    <a:pt x="55" y="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0" y="4"/>
                    <a:pt x="49" y="2"/>
                    <a:pt x="47" y="1"/>
                  </a:cubicBezTo>
                  <a:cubicBezTo>
                    <a:pt x="45" y="0"/>
                    <a:pt x="42" y="1"/>
                    <a:pt x="41" y="3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7" y="29"/>
                    <a:pt x="25" y="28"/>
                    <a:pt x="23" y="2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6"/>
                    <a:pt x="32" y="3"/>
                    <a:pt x="30" y="2"/>
                  </a:cubicBezTo>
                  <a:cubicBezTo>
                    <a:pt x="28" y="1"/>
                    <a:pt x="26" y="2"/>
                    <a:pt x="25" y="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0" y="58"/>
                    <a:pt x="0" y="72"/>
                    <a:pt x="17" y="79"/>
                  </a:cubicBezTo>
                  <a:cubicBezTo>
                    <a:pt x="30" y="85"/>
                    <a:pt x="40" y="84"/>
                    <a:pt x="46" y="7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3" y="63"/>
                    <a:pt x="74" y="59"/>
                    <a:pt x="72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2" name="矩形 91"/>
          <p:cNvSpPr/>
          <p:nvPr/>
        </p:nvSpPr>
        <p:spPr>
          <a:xfrm>
            <a:off x="2701104" y="5059164"/>
            <a:ext cx="346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思考者</a:t>
            </a:r>
            <a:endParaRPr lang="en-US" altLang="zh-CN" sz="1200" dirty="0">
              <a:solidFill>
                <a:prstClr val="white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1600" dirty="0" smtClean="0">
                <a:solidFill>
                  <a:prstClr val="white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Compliance</a:t>
            </a:r>
            <a:endParaRPr lang="zh-CN" altLang="en-US" sz="160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Freeform 204"/>
          <p:cNvSpPr>
            <a:spLocks noEditPoints="1" noChangeArrowheads="1"/>
          </p:cNvSpPr>
          <p:nvPr/>
        </p:nvSpPr>
        <p:spPr bwMode="auto">
          <a:xfrm>
            <a:off x="3872118" y="4292406"/>
            <a:ext cx="1184391" cy="662036"/>
          </a:xfrm>
          <a:custGeom>
            <a:avLst/>
            <a:gdLst>
              <a:gd name="T0" fmla="*/ 1630707039 w 64"/>
              <a:gd name="T1" fmla="*/ 2147483647 h 36"/>
              <a:gd name="T2" fmla="*/ 2147483647 w 64"/>
              <a:gd name="T3" fmla="*/ 2147483647 h 36"/>
              <a:gd name="T4" fmla="*/ 2147483647 w 64"/>
              <a:gd name="T5" fmla="*/ 2147483647 h 36"/>
              <a:gd name="T6" fmla="*/ 2147483647 w 64"/>
              <a:gd name="T7" fmla="*/ 2147483647 h 36"/>
              <a:gd name="T8" fmla="*/ 2147483647 w 64"/>
              <a:gd name="T9" fmla="*/ 2147483647 h 36"/>
              <a:gd name="T10" fmla="*/ 2147483647 w 64"/>
              <a:gd name="T11" fmla="*/ 2147483647 h 36"/>
              <a:gd name="T12" fmla="*/ 1630707039 w 64"/>
              <a:gd name="T13" fmla="*/ 2147483647 h 36"/>
              <a:gd name="T14" fmla="*/ 2147483647 w 64"/>
              <a:gd name="T15" fmla="*/ 2147483647 h 36"/>
              <a:gd name="T16" fmla="*/ 2147483647 w 64"/>
              <a:gd name="T17" fmla="*/ 2147483647 h 36"/>
              <a:gd name="T18" fmla="*/ 2147483647 w 64"/>
              <a:gd name="T19" fmla="*/ 2147483647 h 36"/>
              <a:gd name="T20" fmla="*/ 2147483647 w 64"/>
              <a:gd name="T21" fmla="*/ 2147483647 h 36"/>
              <a:gd name="T22" fmla="*/ 2147483647 w 64"/>
              <a:gd name="T23" fmla="*/ 2147483647 h 36"/>
              <a:gd name="T24" fmla="*/ 2147483647 w 64"/>
              <a:gd name="T25" fmla="*/ 2147483647 h 36"/>
              <a:gd name="T26" fmla="*/ 2147483647 w 64"/>
              <a:gd name="T27" fmla="*/ 2147483647 h 36"/>
              <a:gd name="T28" fmla="*/ 1630707039 w 64"/>
              <a:gd name="T29" fmla="*/ 2147483647 h 36"/>
              <a:gd name="T30" fmla="*/ 2147483647 w 64"/>
              <a:gd name="T31" fmla="*/ 2147483647 h 36"/>
              <a:gd name="T32" fmla="*/ 2147483647 w 64"/>
              <a:gd name="T33" fmla="*/ 2147483647 h 36"/>
              <a:gd name="T34" fmla="*/ 2147483647 w 64"/>
              <a:gd name="T35" fmla="*/ 2147483647 h 36"/>
              <a:gd name="T36" fmla="*/ 2147483647 w 64"/>
              <a:gd name="T37" fmla="*/ 2147483647 h 36"/>
              <a:gd name="T38" fmla="*/ 2147483647 w 64"/>
              <a:gd name="T39" fmla="*/ 2147483647 h 36"/>
              <a:gd name="T40" fmla="*/ 2147483647 w 64"/>
              <a:gd name="T41" fmla="*/ 1610294227 h 36"/>
              <a:gd name="T42" fmla="*/ 2147483647 w 64"/>
              <a:gd name="T43" fmla="*/ 1610294227 h 36"/>
              <a:gd name="T44" fmla="*/ 2147483647 w 64"/>
              <a:gd name="T45" fmla="*/ 2147483647 h 36"/>
              <a:gd name="T46" fmla="*/ 2147483647 w 64"/>
              <a:gd name="T47" fmla="*/ 2147483647 h 36"/>
              <a:gd name="T48" fmla="*/ 2147483647 w 64"/>
              <a:gd name="T49" fmla="*/ 1610294227 h 36"/>
              <a:gd name="T50" fmla="*/ 2147483647 w 64"/>
              <a:gd name="T51" fmla="*/ 0 h 36"/>
              <a:gd name="T52" fmla="*/ 2147483647 w 64"/>
              <a:gd name="T53" fmla="*/ 0 h 36"/>
              <a:gd name="T54" fmla="*/ 2147483647 w 64"/>
              <a:gd name="T55" fmla="*/ 2147483647 h 36"/>
              <a:gd name="T56" fmla="*/ 2147483647 w 64"/>
              <a:gd name="T57" fmla="*/ 2147483647 h 36"/>
              <a:gd name="T58" fmla="*/ 2147483647 w 64"/>
              <a:gd name="T59" fmla="*/ 2147483647 h 36"/>
              <a:gd name="T60" fmla="*/ 2147483647 w 64"/>
              <a:gd name="T61" fmla="*/ 2147483647 h 36"/>
              <a:gd name="T62" fmla="*/ 2147483647 w 64"/>
              <a:gd name="T63" fmla="*/ 2147483647 h 36"/>
              <a:gd name="T64" fmla="*/ 2147483647 w 64"/>
              <a:gd name="T65" fmla="*/ 2147483647 h 36"/>
              <a:gd name="T66" fmla="*/ 2147483647 w 64"/>
              <a:gd name="T67" fmla="*/ 2147483647 h 36"/>
              <a:gd name="T68" fmla="*/ 2147483647 w 64"/>
              <a:gd name="T69" fmla="*/ 2147483647 h 36"/>
              <a:gd name="T70" fmla="*/ 2147483647 w 64"/>
              <a:gd name="T71" fmla="*/ 2147483647 h 36"/>
              <a:gd name="T72" fmla="*/ 2147483647 w 64"/>
              <a:gd name="T73" fmla="*/ 2147483647 h 36"/>
              <a:gd name="T74" fmla="*/ 2147483647 w 64"/>
              <a:gd name="T75" fmla="*/ 2147483647 h 36"/>
              <a:gd name="T76" fmla="*/ 2147483647 w 64"/>
              <a:gd name="T77" fmla="*/ 2147483647 h 36"/>
              <a:gd name="T78" fmla="*/ 0 w 64"/>
              <a:gd name="T79" fmla="*/ 2147483647 h 36"/>
              <a:gd name="T80" fmla="*/ 815353520 w 64"/>
              <a:gd name="T81" fmla="*/ 2147483647 h 36"/>
              <a:gd name="T82" fmla="*/ 0 w 64"/>
              <a:gd name="T83" fmla="*/ 2147483647 h 36"/>
              <a:gd name="T84" fmla="*/ 0 w 64"/>
              <a:gd name="T85" fmla="*/ 2147483647 h 36"/>
              <a:gd name="T86" fmla="*/ 2147483647 w 64"/>
              <a:gd name="T87" fmla="*/ 0 h 36"/>
              <a:gd name="T88" fmla="*/ 2147483647 w 64"/>
              <a:gd name="T89" fmla="*/ 0 h 36"/>
              <a:gd name="T90" fmla="*/ 2147483647 w 64"/>
              <a:gd name="T91" fmla="*/ 1610294227 h 36"/>
              <a:gd name="T92" fmla="*/ 2147483647 w 64"/>
              <a:gd name="T93" fmla="*/ 2147483647 h 36"/>
              <a:gd name="T94" fmla="*/ 2147483647 w 64"/>
              <a:gd name="T95" fmla="*/ 2147483647 h 36"/>
              <a:gd name="T96" fmla="*/ 2147483647 w 64"/>
              <a:gd name="T97" fmla="*/ 1610294227 h 36"/>
              <a:gd name="T98" fmla="*/ 2147483647 w 64"/>
              <a:gd name="T99" fmla="*/ 1610294227 h 36"/>
              <a:gd name="T100" fmla="*/ 1630707039 w 64"/>
              <a:gd name="T101" fmla="*/ 2147483647 h 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4"/>
              <a:gd name="T154" fmla="*/ 0 h 36"/>
              <a:gd name="T155" fmla="*/ 64 w 64"/>
              <a:gd name="T156" fmla="*/ 36 h 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4" h="36">
                <a:moveTo>
                  <a:pt x="4" y="26"/>
                </a:moveTo>
                <a:cubicBezTo>
                  <a:pt x="4" y="29"/>
                  <a:pt x="7" y="32"/>
                  <a:pt x="10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21" y="32"/>
                  <a:pt x="24" y="29"/>
                  <a:pt x="24" y="26"/>
                </a:cubicBezTo>
                <a:cubicBezTo>
                  <a:pt x="24" y="23"/>
                  <a:pt x="21" y="20"/>
                  <a:pt x="18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7" y="20"/>
                  <a:pt x="4" y="23"/>
                  <a:pt x="4" y="26"/>
                </a:cubicBezTo>
                <a:close/>
                <a:moveTo>
                  <a:pt x="40" y="26"/>
                </a:moveTo>
                <a:cubicBezTo>
                  <a:pt x="40" y="29"/>
                  <a:pt x="43" y="32"/>
                  <a:pt x="46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7" y="32"/>
                  <a:pt x="60" y="29"/>
                  <a:pt x="60" y="26"/>
                </a:cubicBezTo>
                <a:cubicBezTo>
                  <a:pt x="60" y="23"/>
                  <a:pt x="57" y="20"/>
                  <a:pt x="54" y="20"/>
                </a:cubicBezTo>
                <a:cubicBezTo>
                  <a:pt x="46" y="20"/>
                  <a:pt x="46" y="20"/>
                  <a:pt x="46" y="20"/>
                </a:cubicBezTo>
                <a:cubicBezTo>
                  <a:pt x="43" y="20"/>
                  <a:pt x="40" y="23"/>
                  <a:pt x="40" y="26"/>
                </a:cubicBezTo>
                <a:close/>
                <a:moveTo>
                  <a:pt x="4" y="16"/>
                </a:moveTo>
                <a:cubicBezTo>
                  <a:pt x="10" y="16"/>
                  <a:pt x="10" y="16"/>
                  <a:pt x="10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60" y="16"/>
                  <a:pt x="60" y="16"/>
                  <a:pt x="60" y="16"/>
                </a:cubicBezTo>
                <a:cubicBezTo>
                  <a:pt x="51" y="4"/>
                  <a:pt x="51" y="4"/>
                  <a:pt x="51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12"/>
                  <a:pt x="48" y="12"/>
                  <a:pt x="48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4"/>
                  <a:pt x="44" y="4"/>
                  <a:pt x="44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64" y="16"/>
                  <a:pt x="64" y="16"/>
                  <a:pt x="64" y="16"/>
                </a:cubicBezTo>
                <a:cubicBezTo>
                  <a:pt x="64" y="20"/>
                  <a:pt x="64" y="20"/>
                  <a:pt x="64" y="20"/>
                </a:cubicBezTo>
                <a:cubicBezTo>
                  <a:pt x="62" y="20"/>
                  <a:pt x="62" y="20"/>
                  <a:pt x="62" y="20"/>
                </a:cubicBezTo>
                <a:cubicBezTo>
                  <a:pt x="63" y="22"/>
                  <a:pt x="64" y="24"/>
                  <a:pt x="64" y="26"/>
                </a:cubicBezTo>
                <a:cubicBezTo>
                  <a:pt x="64" y="32"/>
                  <a:pt x="60" y="36"/>
                  <a:pt x="54" y="36"/>
                </a:cubicBezTo>
                <a:cubicBezTo>
                  <a:pt x="46" y="36"/>
                  <a:pt x="46" y="36"/>
                  <a:pt x="46" y="36"/>
                </a:cubicBezTo>
                <a:cubicBezTo>
                  <a:pt x="40" y="36"/>
                  <a:pt x="36" y="32"/>
                  <a:pt x="36" y="26"/>
                </a:cubicBezTo>
                <a:cubicBezTo>
                  <a:pt x="36" y="24"/>
                  <a:pt x="37" y="22"/>
                  <a:pt x="38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7" y="22"/>
                  <a:pt x="28" y="24"/>
                  <a:pt x="28" y="26"/>
                </a:cubicBezTo>
                <a:cubicBezTo>
                  <a:pt x="28" y="32"/>
                  <a:pt x="24" y="36"/>
                  <a:pt x="18" y="36"/>
                </a:cubicBezTo>
                <a:cubicBezTo>
                  <a:pt x="10" y="36"/>
                  <a:pt x="10" y="36"/>
                  <a:pt x="10" y="36"/>
                </a:cubicBezTo>
                <a:cubicBezTo>
                  <a:pt x="4" y="36"/>
                  <a:pt x="0" y="32"/>
                  <a:pt x="0" y="26"/>
                </a:cubicBezTo>
                <a:cubicBezTo>
                  <a:pt x="0" y="24"/>
                  <a:pt x="1" y="22"/>
                  <a:pt x="2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6"/>
                  <a:pt x="0" y="16"/>
                  <a:pt x="0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12"/>
                  <a:pt x="20" y="12"/>
                  <a:pt x="20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4"/>
                  <a:pt x="16" y="4"/>
                  <a:pt x="16" y="4"/>
                </a:cubicBezTo>
                <a:cubicBezTo>
                  <a:pt x="13" y="4"/>
                  <a:pt x="13" y="4"/>
                  <a:pt x="13" y="4"/>
                </a:cubicBezTo>
                <a:lnTo>
                  <a:pt x="4" y="16"/>
                </a:lnTo>
                <a:close/>
              </a:path>
            </a:pathLst>
          </a:custGeom>
          <a:solidFill>
            <a:srgbClr val="4D332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4" name="椭圆 18"/>
          <p:cNvSpPr>
            <a:spLocks noChangeArrowheads="1"/>
          </p:cNvSpPr>
          <p:nvPr/>
        </p:nvSpPr>
        <p:spPr bwMode="auto">
          <a:xfrm>
            <a:off x="5685179" y="3357165"/>
            <a:ext cx="1149350" cy="1149350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95" name="Group 58"/>
          <p:cNvGrpSpPr>
            <a:grpSpLocks/>
          </p:cNvGrpSpPr>
          <p:nvPr/>
        </p:nvGrpSpPr>
        <p:grpSpPr bwMode="auto">
          <a:xfrm>
            <a:off x="5948704" y="3574652"/>
            <a:ext cx="608013" cy="727075"/>
            <a:chOff x="0" y="0"/>
            <a:chExt cx="749425" cy="898525"/>
          </a:xfrm>
        </p:grpSpPr>
        <p:sp>
          <p:nvSpPr>
            <p:cNvPr id="96" name="Freeform 62"/>
            <p:cNvSpPr>
              <a:spLocks noEditPoints="1" noChangeArrowheads="1"/>
            </p:cNvSpPr>
            <p:nvPr/>
          </p:nvSpPr>
          <p:spPr bwMode="auto">
            <a:xfrm>
              <a:off x="12825" y="4763"/>
              <a:ext cx="236538" cy="292100"/>
            </a:xfrm>
            <a:custGeom>
              <a:avLst/>
              <a:gdLst>
                <a:gd name="T0" fmla="*/ 0 w 63"/>
                <a:gd name="T1" fmla="*/ 1093877091 h 78"/>
                <a:gd name="T2" fmla="*/ 0 w 63"/>
                <a:gd name="T3" fmla="*/ 0 h 78"/>
                <a:gd name="T4" fmla="*/ 310131397 w 63"/>
                <a:gd name="T5" fmla="*/ 0 h 78"/>
                <a:gd name="T6" fmla="*/ 888098836 w 63"/>
                <a:gd name="T7" fmla="*/ 532914006 h 78"/>
                <a:gd name="T8" fmla="*/ 733035074 w 63"/>
                <a:gd name="T9" fmla="*/ 939610669 h 78"/>
                <a:gd name="T10" fmla="*/ 296032984 w 63"/>
                <a:gd name="T11" fmla="*/ 1093877091 h 78"/>
                <a:gd name="T12" fmla="*/ 0 w 63"/>
                <a:gd name="T13" fmla="*/ 1093877091 h 78"/>
                <a:gd name="T14" fmla="*/ 126870751 w 63"/>
                <a:gd name="T15" fmla="*/ 112192599 h 78"/>
                <a:gd name="T16" fmla="*/ 126870751 w 63"/>
                <a:gd name="T17" fmla="*/ 981684287 h 78"/>
                <a:gd name="T18" fmla="*/ 296032984 w 63"/>
                <a:gd name="T19" fmla="*/ 981684287 h 78"/>
                <a:gd name="T20" fmla="*/ 634357451 w 63"/>
                <a:gd name="T21" fmla="*/ 855467178 h 78"/>
                <a:gd name="T22" fmla="*/ 747129731 w 63"/>
                <a:gd name="T23" fmla="*/ 532914006 h 78"/>
                <a:gd name="T24" fmla="*/ 296032984 w 63"/>
                <a:gd name="T25" fmla="*/ 112192599 h 78"/>
                <a:gd name="T26" fmla="*/ 126870751 w 63"/>
                <a:gd name="T27" fmla="*/ 112192599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"/>
                <a:gd name="T43" fmla="*/ 0 h 78"/>
                <a:gd name="T44" fmla="*/ 63 w 63"/>
                <a:gd name="T45" fmla="*/ 78 h 7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" h="78">
                  <a:moveTo>
                    <a:pt x="0" y="7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9" y="0"/>
                    <a:pt x="63" y="12"/>
                    <a:pt x="63" y="38"/>
                  </a:cubicBezTo>
                  <a:cubicBezTo>
                    <a:pt x="63" y="50"/>
                    <a:pt x="59" y="60"/>
                    <a:pt x="52" y="67"/>
                  </a:cubicBezTo>
                  <a:cubicBezTo>
                    <a:pt x="44" y="74"/>
                    <a:pt x="34" y="78"/>
                    <a:pt x="21" y="78"/>
                  </a:cubicBezTo>
                  <a:lnTo>
                    <a:pt x="0" y="78"/>
                  </a:lnTo>
                  <a:close/>
                  <a:moveTo>
                    <a:pt x="9" y="8"/>
                  </a:moveTo>
                  <a:cubicBezTo>
                    <a:pt x="9" y="70"/>
                    <a:pt x="9" y="70"/>
                    <a:pt x="9" y="70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39" y="67"/>
                    <a:pt x="45" y="61"/>
                  </a:cubicBezTo>
                  <a:cubicBezTo>
                    <a:pt x="51" y="56"/>
                    <a:pt x="53" y="48"/>
                    <a:pt x="53" y="38"/>
                  </a:cubicBezTo>
                  <a:cubicBezTo>
                    <a:pt x="53" y="18"/>
                    <a:pt x="43" y="8"/>
                    <a:pt x="21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Freeform 63"/>
            <p:cNvSpPr>
              <a:spLocks noChangeArrowheads="1"/>
            </p:cNvSpPr>
            <p:nvPr/>
          </p:nvSpPr>
          <p:spPr bwMode="auto">
            <a:xfrm>
              <a:off x="612900" y="0"/>
              <a:ext cx="90488" cy="296863"/>
            </a:xfrm>
            <a:custGeom>
              <a:avLst/>
              <a:gdLst>
                <a:gd name="T0" fmla="*/ 143650505 w 57"/>
                <a:gd name="T1" fmla="*/ 0 h 187"/>
                <a:gd name="T2" fmla="*/ 143650505 w 57"/>
                <a:gd name="T3" fmla="*/ 47883840 h 187"/>
                <a:gd name="T4" fmla="*/ 103327768 w 57"/>
                <a:gd name="T5" fmla="*/ 47883840 h 187"/>
                <a:gd name="T6" fmla="*/ 103327768 w 57"/>
                <a:gd name="T7" fmla="*/ 423387023 h 187"/>
                <a:gd name="T8" fmla="*/ 143650505 w 57"/>
                <a:gd name="T9" fmla="*/ 423387023 h 187"/>
                <a:gd name="T10" fmla="*/ 143650505 w 57"/>
                <a:gd name="T11" fmla="*/ 471270851 h 187"/>
                <a:gd name="T12" fmla="*/ 0 w 57"/>
                <a:gd name="T13" fmla="*/ 471270851 h 187"/>
                <a:gd name="T14" fmla="*/ 0 w 57"/>
                <a:gd name="T15" fmla="*/ 423387023 h 187"/>
                <a:gd name="T16" fmla="*/ 47884027 w 57"/>
                <a:gd name="T17" fmla="*/ 423387023 h 187"/>
                <a:gd name="T18" fmla="*/ 47884027 w 57"/>
                <a:gd name="T19" fmla="*/ 47883840 h 187"/>
                <a:gd name="T20" fmla="*/ 0 w 57"/>
                <a:gd name="T21" fmla="*/ 47883840 h 187"/>
                <a:gd name="T22" fmla="*/ 0 w 57"/>
                <a:gd name="T23" fmla="*/ 0 h 187"/>
                <a:gd name="T24" fmla="*/ 143650505 w 57"/>
                <a:gd name="T25" fmla="*/ 0 h 1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"/>
                <a:gd name="T40" fmla="*/ 0 h 187"/>
                <a:gd name="T41" fmla="*/ 57 w 57"/>
                <a:gd name="T42" fmla="*/ 187 h 1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" h="187">
                  <a:moveTo>
                    <a:pt x="57" y="0"/>
                  </a:moveTo>
                  <a:lnTo>
                    <a:pt x="57" y="19"/>
                  </a:lnTo>
                  <a:lnTo>
                    <a:pt x="41" y="19"/>
                  </a:lnTo>
                  <a:lnTo>
                    <a:pt x="41" y="168"/>
                  </a:lnTo>
                  <a:lnTo>
                    <a:pt x="57" y="168"/>
                  </a:lnTo>
                  <a:lnTo>
                    <a:pt x="57" y="187"/>
                  </a:lnTo>
                  <a:lnTo>
                    <a:pt x="0" y="187"/>
                  </a:lnTo>
                  <a:lnTo>
                    <a:pt x="0" y="168"/>
                  </a:lnTo>
                  <a:lnTo>
                    <a:pt x="19" y="168"/>
                  </a:lnTo>
                  <a:lnTo>
                    <a:pt x="19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8" name="Freeform 64"/>
            <p:cNvSpPr>
              <a:spLocks noChangeArrowheads="1"/>
            </p:cNvSpPr>
            <p:nvPr/>
          </p:nvSpPr>
          <p:spPr bwMode="auto">
            <a:xfrm>
              <a:off x="568450" y="593725"/>
              <a:ext cx="180975" cy="304800"/>
            </a:xfrm>
            <a:custGeom>
              <a:avLst/>
              <a:gdLst>
                <a:gd name="T0" fmla="*/ 0 w 48"/>
                <a:gd name="T1" fmla="*/ 1090311052 h 81"/>
                <a:gd name="T2" fmla="*/ 0 w 48"/>
                <a:gd name="T3" fmla="*/ 934554313 h 81"/>
                <a:gd name="T4" fmla="*/ 71077938 w 48"/>
                <a:gd name="T5" fmla="*/ 977030623 h 81"/>
                <a:gd name="T6" fmla="*/ 142152106 w 48"/>
                <a:gd name="T7" fmla="*/ 1005350906 h 81"/>
                <a:gd name="T8" fmla="*/ 227444088 w 48"/>
                <a:gd name="T9" fmla="*/ 1019510931 h 81"/>
                <a:gd name="T10" fmla="*/ 298522056 w 48"/>
                <a:gd name="T11" fmla="*/ 1033670955 h 81"/>
                <a:gd name="T12" fmla="*/ 483320094 w 48"/>
                <a:gd name="T13" fmla="*/ 991190882 h 81"/>
                <a:gd name="T14" fmla="*/ 540180276 w 48"/>
                <a:gd name="T15" fmla="*/ 863754191 h 81"/>
                <a:gd name="T16" fmla="*/ 525966203 w 48"/>
                <a:gd name="T17" fmla="*/ 778794045 h 81"/>
                <a:gd name="T18" fmla="*/ 469102250 w 48"/>
                <a:gd name="T19" fmla="*/ 722153948 h 81"/>
                <a:gd name="T20" fmla="*/ 383810268 w 48"/>
                <a:gd name="T21" fmla="*/ 665513851 h 81"/>
                <a:gd name="T22" fmla="*/ 284304212 w 48"/>
                <a:gd name="T23" fmla="*/ 608873754 h 81"/>
                <a:gd name="T24" fmla="*/ 170584023 w 48"/>
                <a:gd name="T25" fmla="*/ 552237420 h 81"/>
                <a:gd name="T26" fmla="*/ 85292012 w 48"/>
                <a:gd name="T27" fmla="*/ 481437181 h 81"/>
                <a:gd name="T28" fmla="*/ 28431925 w 48"/>
                <a:gd name="T29" fmla="*/ 410637059 h 81"/>
                <a:gd name="T30" fmla="*/ 14214077 w 48"/>
                <a:gd name="T31" fmla="*/ 297356865 h 81"/>
                <a:gd name="T32" fmla="*/ 42646006 w 48"/>
                <a:gd name="T33" fmla="*/ 169920350 h 81"/>
                <a:gd name="T34" fmla="*/ 127938032 w 48"/>
                <a:gd name="T35" fmla="*/ 70800151 h 81"/>
                <a:gd name="T36" fmla="*/ 255876065 w 48"/>
                <a:gd name="T37" fmla="*/ 14160028 h 81"/>
                <a:gd name="T38" fmla="*/ 398028112 w 48"/>
                <a:gd name="T39" fmla="*/ 0 h 81"/>
                <a:gd name="T40" fmla="*/ 639686332 w 48"/>
                <a:gd name="T41" fmla="*/ 42480088 h 81"/>
                <a:gd name="T42" fmla="*/ 639686332 w 48"/>
                <a:gd name="T43" fmla="*/ 184080375 h 81"/>
                <a:gd name="T44" fmla="*/ 383810268 w 48"/>
                <a:gd name="T45" fmla="*/ 113280224 h 81"/>
                <a:gd name="T46" fmla="*/ 298522056 w 48"/>
                <a:gd name="T47" fmla="*/ 127440277 h 81"/>
                <a:gd name="T48" fmla="*/ 213230015 w 48"/>
                <a:gd name="T49" fmla="*/ 155760326 h 81"/>
                <a:gd name="T50" fmla="*/ 170584023 w 48"/>
                <a:gd name="T51" fmla="*/ 212396660 h 81"/>
                <a:gd name="T52" fmla="*/ 142152106 w 48"/>
                <a:gd name="T53" fmla="*/ 283196841 h 81"/>
                <a:gd name="T54" fmla="*/ 156366180 w 48"/>
                <a:gd name="T55" fmla="*/ 353996962 h 81"/>
                <a:gd name="T56" fmla="*/ 213230015 w 48"/>
                <a:gd name="T57" fmla="*/ 410637059 h 81"/>
                <a:gd name="T58" fmla="*/ 284304212 w 48"/>
                <a:gd name="T59" fmla="*/ 467277156 h 81"/>
                <a:gd name="T60" fmla="*/ 383810268 w 48"/>
                <a:gd name="T61" fmla="*/ 523917371 h 81"/>
                <a:gd name="T62" fmla="*/ 497534285 w 48"/>
                <a:gd name="T63" fmla="*/ 580553705 h 81"/>
                <a:gd name="T64" fmla="*/ 597040341 w 48"/>
                <a:gd name="T65" fmla="*/ 651353827 h 81"/>
                <a:gd name="T66" fmla="*/ 653900406 w 48"/>
                <a:gd name="T67" fmla="*/ 736313973 h 81"/>
                <a:gd name="T68" fmla="*/ 682332323 w 48"/>
                <a:gd name="T69" fmla="*/ 849594167 h 81"/>
                <a:gd name="T70" fmla="*/ 653900406 w 48"/>
                <a:gd name="T71" fmla="*/ 991190882 h 81"/>
                <a:gd name="T72" fmla="*/ 554394350 w 48"/>
                <a:gd name="T73" fmla="*/ 1076151028 h 81"/>
                <a:gd name="T74" fmla="*/ 440674103 w 48"/>
                <a:gd name="T75" fmla="*/ 1132791125 h 81"/>
                <a:gd name="T76" fmla="*/ 284304212 w 48"/>
                <a:gd name="T77" fmla="*/ 1146951149 h 81"/>
                <a:gd name="T78" fmla="*/ 213230015 w 48"/>
                <a:gd name="T79" fmla="*/ 1146951149 h 81"/>
                <a:gd name="T80" fmla="*/ 142152106 w 48"/>
                <a:gd name="T81" fmla="*/ 1132791125 h 81"/>
                <a:gd name="T82" fmla="*/ 56860079 w 48"/>
                <a:gd name="T83" fmla="*/ 1104471076 h 81"/>
                <a:gd name="T84" fmla="*/ 0 w 48"/>
                <a:gd name="T85" fmla="*/ 1090311052 h 8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8"/>
                <a:gd name="T130" fmla="*/ 0 h 81"/>
                <a:gd name="T131" fmla="*/ 48 w 48"/>
                <a:gd name="T132" fmla="*/ 81 h 8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8" h="81">
                  <a:moveTo>
                    <a:pt x="0" y="77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2" y="67"/>
                    <a:pt x="3" y="68"/>
                    <a:pt x="5" y="69"/>
                  </a:cubicBezTo>
                  <a:cubicBezTo>
                    <a:pt x="7" y="70"/>
                    <a:pt x="8" y="70"/>
                    <a:pt x="10" y="71"/>
                  </a:cubicBezTo>
                  <a:cubicBezTo>
                    <a:pt x="12" y="72"/>
                    <a:pt x="14" y="72"/>
                    <a:pt x="16" y="72"/>
                  </a:cubicBezTo>
                  <a:cubicBezTo>
                    <a:pt x="18" y="73"/>
                    <a:pt x="20" y="73"/>
                    <a:pt x="21" y="73"/>
                  </a:cubicBezTo>
                  <a:cubicBezTo>
                    <a:pt x="27" y="73"/>
                    <a:pt x="31" y="72"/>
                    <a:pt x="34" y="70"/>
                  </a:cubicBezTo>
                  <a:cubicBezTo>
                    <a:pt x="37" y="68"/>
                    <a:pt x="38" y="65"/>
                    <a:pt x="38" y="61"/>
                  </a:cubicBezTo>
                  <a:cubicBezTo>
                    <a:pt x="38" y="59"/>
                    <a:pt x="38" y="57"/>
                    <a:pt x="37" y="55"/>
                  </a:cubicBezTo>
                  <a:cubicBezTo>
                    <a:pt x="36" y="54"/>
                    <a:pt x="35" y="52"/>
                    <a:pt x="33" y="51"/>
                  </a:cubicBezTo>
                  <a:cubicBezTo>
                    <a:pt x="31" y="50"/>
                    <a:pt x="29" y="48"/>
                    <a:pt x="27" y="47"/>
                  </a:cubicBezTo>
                  <a:cubicBezTo>
                    <a:pt x="25" y="46"/>
                    <a:pt x="23" y="45"/>
                    <a:pt x="20" y="43"/>
                  </a:cubicBezTo>
                  <a:cubicBezTo>
                    <a:pt x="17" y="42"/>
                    <a:pt x="15" y="41"/>
                    <a:pt x="12" y="39"/>
                  </a:cubicBezTo>
                  <a:cubicBezTo>
                    <a:pt x="10" y="38"/>
                    <a:pt x="8" y="36"/>
                    <a:pt x="6" y="34"/>
                  </a:cubicBezTo>
                  <a:cubicBezTo>
                    <a:pt x="4" y="33"/>
                    <a:pt x="3" y="31"/>
                    <a:pt x="2" y="29"/>
                  </a:cubicBezTo>
                  <a:cubicBezTo>
                    <a:pt x="1" y="26"/>
                    <a:pt x="1" y="24"/>
                    <a:pt x="1" y="21"/>
                  </a:cubicBezTo>
                  <a:cubicBezTo>
                    <a:pt x="1" y="17"/>
                    <a:pt x="1" y="14"/>
                    <a:pt x="3" y="12"/>
                  </a:cubicBezTo>
                  <a:cubicBezTo>
                    <a:pt x="4" y="9"/>
                    <a:pt x="6" y="7"/>
                    <a:pt x="9" y="5"/>
                  </a:cubicBezTo>
                  <a:cubicBezTo>
                    <a:pt x="12" y="3"/>
                    <a:pt x="14" y="2"/>
                    <a:pt x="18" y="1"/>
                  </a:cubicBezTo>
                  <a:cubicBezTo>
                    <a:pt x="21" y="1"/>
                    <a:pt x="24" y="0"/>
                    <a:pt x="28" y="0"/>
                  </a:cubicBezTo>
                  <a:cubicBezTo>
                    <a:pt x="35" y="0"/>
                    <a:pt x="41" y="1"/>
                    <a:pt x="45" y="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0" y="10"/>
                    <a:pt x="34" y="8"/>
                    <a:pt x="27" y="8"/>
                  </a:cubicBezTo>
                  <a:cubicBezTo>
                    <a:pt x="25" y="8"/>
                    <a:pt x="23" y="9"/>
                    <a:pt x="21" y="9"/>
                  </a:cubicBezTo>
                  <a:cubicBezTo>
                    <a:pt x="19" y="9"/>
                    <a:pt x="17" y="10"/>
                    <a:pt x="15" y="11"/>
                  </a:cubicBezTo>
                  <a:cubicBezTo>
                    <a:pt x="14" y="12"/>
                    <a:pt x="13" y="13"/>
                    <a:pt x="12" y="15"/>
                  </a:cubicBezTo>
                  <a:cubicBezTo>
                    <a:pt x="11" y="16"/>
                    <a:pt x="10" y="18"/>
                    <a:pt x="10" y="20"/>
                  </a:cubicBezTo>
                  <a:cubicBezTo>
                    <a:pt x="10" y="22"/>
                    <a:pt x="11" y="24"/>
                    <a:pt x="11" y="25"/>
                  </a:cubicBezTo>
                  <a:cubicBezTo>
                    <a:pt x="12" y="27"/>
                    <a:pt x="13" y="28"/>
                    <a:pt x="15" y="29"/>
                  </a:cubicBezTo>
                  <a:cubicBezTo>
                    <a:pt x="16" y="31"/>
                    <a:pt x="18" y="32"/>
                    <a:pt x="20" y="33"/>
                  </a:cubicBezTo>
                  <a:cubicBezTo>
                    <a:pt x="22" y="34"/>
                    <a:pt x="24" y="35"/>
                    <a:pt x="27" y="37"/>
                  </a:cubicBezTo>
                  <a:cubicBezTo>
                    <a:pt x="30" y="38"/>
                    <a:pt x="33" y="39"/>
                    <a:pt x="35" y="41"/>
                  </a:cubicBezTo>
                  <a:cubicBezTo>
                    <a:pt x="38" y="43"/>
                    <a:pt x="40" y="44"/>
                    <a:pt x="42" y="46"/>
                  </a:cubicBezTo>
                  <a:cubicBezTo>
                    <a:pt x="44" y="48"/>
                    <a:pt x="45" y="50"/>
                    <a:pt x="46" y="52"/>
                  </a:cubicBezTo>
                  <a:cubicBezTo>
                    <a:pt x="47" y="54"/>
                    <a:pt x="48" y="57"/>
                    <a:pt x="48" y="60"/>
                  </a:cubicBezTo>
                  <a:cubicBezTo>
                    <a:pt x="48" y="64"/>
                    <a:pt x="47" y="67"/>
                    <a:pt x="46" y="70"/>
                  </a:cubicBezTo>
                  <a:cubicBezTo>
                    <a:pt x="44" y="72"/>
                    <a:pt x="42" y="75"/>
                    <a:pt x="39" y="76"/>
                  </a:cubicBezTo>
                  <a:cubicBezTo>
                    <a:pt x="37" y="78"/>
                    <a:pt x="34" y="79"/>
                    <a:pt x="31" y="80"/>
                  </a:cubicBezTo>
                  <a:cubicBezTo>
                    <a:pt x="27" y="81"/>
                    <a:pt x="24" y="81"/>
                    <a:pt x="20" y="81"/>
                  </a:cubicBezTo>
                  <a:cubicBezTo>
                    <a:pt x="19" y="81"/>
                    <a:pt x="17" y="81"/>
                    <a:pt x="15" y="81"/>
                  </a:cubicBezTo>
                  <a:cubicBezTo>
                    <a:pt x="14" y="81"/>
                    <a:pt x="12" y="80"/>
                    <a:pt x="10" y="80"/>
                  </a:cubicBezTo>
                  <a:cubicBezTo>
                    <a:pt x="8" y="80"/>
                    <a:pt x="6" y="79"/>
                    <a:pt x="4" y="78"/>
                  </a:cubicBezTo>
                  <a:cubicBezTo>
                    <a:pt x="3" y="78"/>
                    <a:pt x="1" y="77"/>
                    <a:pt x="0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9" name="Freeform 65"/>
            <p:cNvSpPr>
              <a:spLocks noChangeArrowheads="1"/>
            </p:cNvSpPr>
            <p:nvPr/>
          </p:nvSpPr>
          <p:spPr bwMode="auto">
            <a:xfrm>
              <a:off x="0" y="593725"/>
              <a:ext cx="217488" cy="304800"/>
            </a:xfrm>
            <a:custGeom>
              <a:avLst/>
              <a:gdLst>
                <a:gd name="T0" fmla="*/ 815535022 w 58"/>
                <a:gd name="T1" fmla="*/ 1076151028 h 81"/>
                <a:gd name="T2" fmla="*/ 520253892 w 58"/>
                <a:gd name="T3" fmla="*/ 1146951149 h 81"/>
                <a:gd name="T4" fmla="*/ 140609763 w 58"/>
                <a:gd name="T5" fmla="*/ 991190882 h 81"/>
                <a:gd name="T6" fmla="*/ 0 w 58"/>
                <a:gd name="T7" fmla="*/ 594713730 h 81"/>
                <a:gd name="T8" fmla="*/ 154671484 w 58"/>
                <a:gd name="T9" fmla="*/ 169920350 h 81"/>
                <a:gd name="T10" fmla="*/ 562439054 w 58"/>
                <a:gd name="T11" fmla="*/ 0 h 81"/>
                <a:gd name="T12" fmla="*/ 815535022 w 58"/>
                <a:gd name="T13" fmla="*/ 42480088 h 81"/>
                <a:gd name="T14" fmla="*/ 815535022 w 58"/>
                <a:gd name="T15" fmla="*/ 184080375 h 81"/>
                <a:gd name="T16" fmla="*/ 562439054 w 58"/>
                <a:gd name="T17" fmla="*/ 113280224 h 81"/>
                <a:gd name="T18" fmla="*/ 253096086 w 58"/>
                <a:gd name="T19" fmla="*/ 240716709 h 81"/>
                <a:gd name="T20" fmla="*/ 126548043 w 58"/>
                <a:gd name="T21" fmla="*/ 594713730 h 81"/>
                <a:gd name="T22" fmla="*/ 239034307 w 58"/>
                <a:gd name="T23" fmla="*/ 906234264 h 81"/>
                <a:gd name="T24" fmla="*/ 534315613 w 58"/>
                <a:gd name="T25" fmla="*/ 1033670955 h 81"/>
                <a:gd name="T26" fmla="*/ 815535022 w 58"/>
                <a:gd name="T27" fmla="*/ 962870598 h 81"/>
                <a:gd name="T28" fmla="*/ 815535022 w 58"/>
                <a:gd name="T29" fmla="*/ 1076151028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8"/>
                <a:gd name="T46" fmla="*/ 0 h 81"/>
                <a:gd name="T47" fmla="*/ 58 w 58"/>
                <a:gd name="T48" fmla="*/ 81 h 8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8" h="81">
                  <a:moveTo>
                    <a:pt x="58" y="76"/>
                  </a:moveTo>
                  <a:cubicBezTo>
                    <a:pt x="53" y="80"/>
                    <a:pt x="45" y="81"/>
                    <a:pt x="37" y="81"/>
                  </a:cubicBezTo>
                  <a:cubicBezTo>
                    <a:pt x="26" y="81"/>
                    <a:pt x="17" y="77"/>
                    <a:pt x="10" y="70"/>
                  </a:cubicBezTo>
                  <a:cubicBezTo>
                    <a:pt x="3" y="63"/>
                    <a:pt x="0" y="54"/>
                    <a:pt x="0" y="42"/>
                  </a:cubicBezTo>
                  <a:cubicBezTo>
                    <a:pt x="0" y="30"/>
                    <a:pt x="4" y="19"/>
                    <a:pt x="11" y="12"/>
                  </a:cubicBezTo>
                  <a:cubicBezTo>
                    <a:pt x="19" y="4"/>
                    <a:pt x="28" y="0"/>
                    <a:pt x="40" y="0"/>
                  </a:cubicBezTo>
                  <a:cubicBezTo>
                    <a:pt x="47" y="0"/>
                    <a:pt x="53" y="1"/>
                    <a:pt x="58" y="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3" y="10"/>
                    <a:pt x="46" y="8"/>
                    <a:pt x="40" y="8"/>
                  </a:cubicBezTo>
                  <a:cubicBezTo>
                    <a:pt x="31" y="8"/>
                    <a:pt x="23" y="11"/>
                    <a:pt x="18" y="17"/>
                  </a:cubicBezTo>
                  <a:cubicBezTo>
                    <a:pt x="12" y="23"/>
                    <a:pt x="9" y="31"/>
                    <a:pt x="9" y="42"/>
                  </a:cubicBezTo>
                  <a:cubicBezTo>
                    <a:pt x="9" y="51"/>
                    <a:pt x="12" y="59"/>
                    <a:pt x="17" y="64"/>
                  </a:cubicBezTo>
                  <a:cubicBezTo>
                    <a:pt x="23" y="70"/>
                    <a:pt x="29" y="73"/>
                    <a:pt x="38" y="73"/>
                  </a:cubicBezTo>
                  <a:cubicBezTo>
                    <a:pt x="46" y="73"/>
                    <a:pt x="53" y="71"/>
                    <a:pt x="58" y="68"/>
                  </a:cubicBezTo>
                  <a:lnTo>
                    <a:pt x="58" y="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5631919" y="152667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直接（快）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5631919" y="594340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间接（慢）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2074763" y="3418077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</a:t>
            </a:r>
            <a:endParaRPr lang="en-US" altLang="zh-CN" sz="200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</a:t>
            </a:r>
            <a:endParaRPr lang="en-US" altLang="zh-CN" sz="200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10041554" y="3418077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</a:t>
            </a:r>
            <a:endParaRPr lang="en-US" altLang="zh-CN" sz="200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</a:t>
            </a:r>
            <a:endParaRPr lang="en-US" altLang="zh-CN" sz="200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449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0" y="991691"/>
            <a:ext cx="12191999" cy="5866309"/>
            <a:chOff x="6275388" y="1482232"/>
            <a:chExt cx="8492124" cy="4997850"/>
          </a:xfrm>
        </p:grpSpPr>
        <p:sp>
          <p:nvSpPr>
            <p:cNvPr id="109" name="矩形 108"/>
            <p:cNvSpPr/>
            <p:nvPr/>
          </p:nvSpPr>
          <p:spPr>
            <a:xfrm>
              <a:off x="6275388" y="1482232"/>
              <a:ext cx="4246062" cy="2498925"/>
            </a:xfrm>
            <a:prstGeom prst="rect">
              <a:avLst/>
            </a:prstGeom>
            <a:solidFill>
              <a:srgbClr val="E05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10521449" y="1482232"/>
              <a:ext cx="4246062" cy="2498925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6275388" y="3981157"/>
              <a:ext cx="4246062" cy="2498925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10521450" y="3981157"/>
              <a:ext cx="4246062" cy="2498925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13" name="组合 112"/>
            <p:cNvGrpSpPr/>
            <p:nvPr/>
          </p:nvGrpSpPr>
          <p:grpSpPr>
            <a:xfrm>
              <a:off x="9879172" y="3558600"/>
              <a:ext cx="1279249" cy="853216"/>
              <a:chOff x="4498048" y="3558600"/>
              <a:chExt cx="1279249" cy="853216"/>
            </a:xfrm>
          </p:grpSpPr>
          <p:sp>
            <p:nvSpPr>
              <p:cNvPr id="114" name="直角三角形 113"/>
              <p:cNvSpPr/>
              <p:nvPr/>
            </p:nvSpPr>
            <p:spPr>
              <a:xfrm>
                <a:off x="4498048" y="3565092"/>
                <a:ext cx="642278" cy="422030"/>
              </a:xfrm>
              <a:prstGeom prst="rtTriangle">
                <a:avLst/>
              </a:prstGeom>
              <a:solidFill>
                <a:srgbClr val="E0A7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直角三角形 114"/>
              <p:cNvSpPr/>
              <p:nvPr/>
            </p:nvSpPr>
            <p:spPr>
              <a:xfrm flipV="1">
                <a:off x="5135019" y="3558600"/>
                <a:ext cx="642278" cy="422030"/>
              </a:xfrm>
              <a:prstGeom prst="rtTriangle">
                <a:avLst/>
              </a:prstGeom>
              <a:solidFill>
                <a:srgbClr val="E05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6" name="组合 115"/>
              <p:cNvGrpSpPr/>
              <p:nvPr/>
            </p:nvGrpSpPr>
            <p:grpSpPr>
              <a:xfrm flipH="1" flipV="1">
                <a:off x="4498048" y="3981867"/>
                <a:ext cx="1268636" cy="429949"/>
                <a:chOff x="4513968" y="3909028"/>
                <a:chExt cx="1268636" cy="429949"/>
              </a:xfrm>
            </p:grpSpPr>
            <p:sp>
              <p:nvSpPr>
                <p:cNvPr id="117" name="直角三角形 116"/>
                <p:cNvSpPr/>
                <p:nvPr/>
              </p:nvSpPr>
              <p:spPr>
                <a:xfrm>
                  <a:off x="4513968" y="3916947"/>
                  <a:ext cx="642278" cy="422030"/>
                </a:xfrm>
                <a:prstGeom prst="rtTriangle">
                  <a:avLst/>
                </a:prstGeom>
                <a:solidFill>
                  <a:srgbClr val="5C87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" name="直角三角形 117"/>
                <p:cNvSpPr/>
                <p:nvPr/>
              </p:nvSpPr>
              <p:spPr>
                <a:xfrm flipV="1">
                  <a:off x="5140326" y="3909028"/>
                  <a:ext cx="642278" cy="422030"/>
                </a:xfrm>
                <a:prstGeom prst="rtTriangle">
                  <a:avLst/>
                </a:prstGeom>
                <a:solidFill>
                  <a:srgbClr val="77A4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75" name="文本框 43"/>
          <p:cNvSpPr>
            <a:spLocks noChangeArrowheads="1"/>
          </p:cNvSpPr>
          <p:nvPr/>
        </p:nvSpPr>
        <p:spPr bwMode="auto">
          <a:xfrm>
            <a:off x="1659955" y="2164134"/>
            <a:ext cx="2438209" cy="40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关注事，行动快</a:t>
            </a:r>
            <a:endParaRPr lang="zh-CN" sz="1200" dirty="0"/>
          </a:p>
        </p:txBody>
      </p:sp>
      <p:sp>
        <p:nvSpPr>
          <p:cNvPr id="76" name="文本框 50"/>
          <p:cNvSpPr>
            <a:spLocks noChangeArrowheads="1"/>
          </p:cNvSpPr>
          <p:nvPr/>
        </p:nvSpPr>
        <p:spPr bwMode="auto">
          <a:xfrm>
            <a:off x="1040898" y="1487136"/>
            <a:ext cx="3633440" cy="77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</a:t>
            </a:r>
            <a:r>
              <a:rPr lang="en-US" altLang="zh-CN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指挥</a:t>
            </a:r>
            <a:r>
              <a:rPr 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者</a:t>
            </a:r>
            <a:endParaRPr lang="zh-CN" sz="1050" dirty="0">
              <a:solidFill>
                <a:schemeClr val="bg1"/>
              </a:solidFill>
            </a:endParaRPr>
          </a:p>
        </p:txBody>
      </p:sp>
      <p:sp>
        <p:nvSpPr>
          <p:cNvPr id="77" name="文本框 17"/>
          <p:cNvSpPr>
            <a:spLocks noChangeArrowheads="1"/>
          </p:cNvSpPr>
          <p:nvPr/>
        </p:nvSpPr>
        <p:spPr bwMode="auto">
          <a:xfrm>
            <a:off x="1615181" y="3111287"/>
            <a:ext cx="1438734" cy="3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sz="1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目标明确</a:t>
            </a:r>
            <a:endParaRPr lang="zh-CN" sz="1200" spc="300" dirty="0"/>
          </a:p>
        </p:txBody>
      </p:sp>
      <p:grpSp>
        <p:nvGrpSpPr>
          <p:cNvPr id="78" name="Group 10"/>
          <p:cNvGrpSpPr>
            <a:grpSpLocks/>
          </p:cNvGrpSpPr>
          <p:nvPr/>
        </p:nvGrpSpPr>
        <p:grpSpPr bwMode="auto">
          <a:xfrm>
            <a:off x="2001694" y="2569676"/>
            <a:ext cx="545103" cy="546817"/>
            <a:chOff x="0" y="0"/>
            <a:chExt cx="342900" cy="344488"/>
          </a:xfrm>
          <a:effectLst/>
        </p:grpSpPr>
        <p:sp>
          <p:nvSpPr>
            <p:cNvPr id="107" name="Freeform 118"/>
            <p:cNvSpPr>
              <a:spLocks noEditPoints="1" noChangeArrowheads="1"/>
            </p:cNvSpPr>
            <p:nvPr/>
          </p:nvSpPr>
          <p:spPr bwMode="auto">
            <a:xfrm>
              <a:off x="0" y="0"/>
              <a:ext cx="342900" cy="344488"/>
            </a:xfrm>
            <a:custGeom>
              <a:avLst/>
              <a:gdLst>
                <a:gd name="T0" fmla="*/ 565290473 w 104"/>
                <a:gd name="T1" fmla="*/ 175549760 h 104"/>
                <a:gd name="T2" fmla="*/ 956644972 w 104"/>
                <a:gd name="T3" fmla="*/ 570538415 h 104"/>
                <a:gd name="T4" fmla="*/ 565290473 w 104"/>
                <a:gd name="T5" fmla="*/ 965527122 h 104"/>
                <a:gd name="T6" fmla="*/ 173936025 w 104"/>
                <a:gd name="T7" fmla="*/ 570538415 h 104"/>
                <a:gd name="T8" fmla="*/ 565290473 w 104"/>
                <a:gd name="T9" fmla="*/ 175549760 h 104"/>
                <a:gd name="T10" fmla="*/ 565290473 w 104"/>
                <a:gd name="T11" fmla="*/ 0 h 104"/>
                <a:gd name="T12" fmla="*/ 0 w 104"/>
                <a:gd name="T13" fmla="*/ 570538415 h 104"/>
                <a:gd name="T14" fmla="*/ 565290473 w 104"/>
                <a:gd name="T15" fmla="*/ 1141076831 h 104"/>
                <a:gd name="T16" fmla="*/ 1130580946 w 104"/>
                <a:gd name="T17" fmla="*/ 570538415 h 104"/>
                <a:gd name="T18" fmla="*/ 565290473 w 104"/>
                <a:gd name="T19" fmla="*/ 0 h 1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4"/>
                <a:gd name="T31" fmla="*/ 0 h 104"/>
                <a:gd name="T32" fmla="*/ 104 w 104"/>
                <a:gd name="T33" fmla="*/ 104 h 1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4" h="104">
                  <a:moveTo>
                    <a:pt x="52" y="16"/>
                  </a:moveTo>
                  <a:cubicBezTo>
                    <a:pt x="72" y="16"/>
                    <a:pt x="88" y="32"/>
                    <a:pt x="88" y="52"/>
                  </a:cubicBezTo>
                  <a:cubicBezTo>
                    <a:pt x="88" y="72"/>
                    <a:pt x="72" y="88"/>
                    <a:pt x="52" y="88"/>
                  </a:cubicBezTo>
                  <a:cubicBezTo>
                    <a:pt x="32" y="88"/>
                    <a:pt x="16" y="72"/>
                    <a:pt x="16" y="52"/>
                  </a:cubicBezTo>
                  <a:cubicBezTo>
                    <a:pt x="16" y="32"/>
                    <a:pt x="32" y="16"/>
                    <a:pt x="52" y="16"/>
                  </a:cubicBezTo>
                  <a:moveTo>
                    <a:pt x="52" y="0"/>
                  </a:moveTo>
                  <a:cubicBezTo>
                    <a:pt x="23" y="0"/>
                    <a:pt x="0" y="23"/>
                    <a:pt x="0" y="52"/>
                  </a:cubicBezTo>
                  <a:cubicBezTo>
                    <a:pt x="0" y="81"/>
                    <a:pt x="23" y="104"/>
                    <a:pt x="52" y="104"/>
                  </a:cubicBezTo>
                  <a:cubicBezTo>
                    <a:pt x="81" y="104"/>
                    <a:pt x="104" y="81"/>
                    <a:pt x="104" y="52"/>
                  </a:cubicBezTo>
                  <a:cubicBezTo>
                    <a:pt x="104" y="23"/>
                    <a:pt x="81" y="0"/>
                    <a:pt x="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" name="Oval 119"/>
            <p:cNvSpPr>
              <a:spLocks noChangeArrowheads="1"/>
            </p:cNvSpPr>
            <p:nvPr/>
          </p:nvSpPr>
          <p:spPr bwMode="auto">
            <a:xfrm>
              <a:off x="111125" y="112713"/>
              <a:ext cx="119063" cy="11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79" name="文本框 21"/>
          <p:cNvSpPr>
            <a:spLocks noChangeArrowheads="1"/>
          </p:cNvSpPr>
          <p:nvPr/>
        </p:nvSpPr>
        <p:spPr bwMode="auto">
          <a:xfrm>
            <a:off x="3069711" y="3111287"/>
            <a:ext cx="1397684" cy="3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sz="1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反应迅速</a:t>
            </a:r>
            <a:endParaRPr lang="zh-CN" sz="1200" spc="300" dirty="0"/>
          </a:p>
        </p:txBody>
      </p:sp>
      <p:grpSp>
        <p:nvGrpSpPr>
          <p:cNvPr id="80" name="Group 14"/>
          <p:cNvGrpSpPr>
            <a:grpSpLocks/>
          </p:cNvGrpSpPr>
          <p:nvPr/>
        </p:nvGrpSpPr>
        <p:grpSpPr bwMode="auto">
          <a:xfrm>
            <a:off x="3247050" y="2537846"/>
            <a:ext cx="506534" cy="540818"/>
            <a:chOff x="0" y="0"/>
            <a:chExt cx="355600" cy="379413"/>
          </a:xfrm>
          <a:effectLst/>
        </p:grpSpPr>
        <p:sp>
          <p:nvSpPr>
            <p:cNvPr id="99" name="Freeform 122"/>
            <p:cNvSpPr>
              <a:spLocks noChangeArrowheads="1"/>
            </p:cNvSpPr>
            <p:nvPr/>
          </p:nvSpPr>
          <p:spPr bwMode="auto">
            <a:xfrm>
              <a:off x="125413" y="68263"/>
              <a:ext cx="138113" cy="169863"/>
            </a:xfrm>
            <a:custGeom>
              <a:avLst/>
              <a:gdLst>
                <a:gd name="T0" fmla="*/ 292605451 w 37"/>
                <a:gd name="T1" fmla="*/ 40907442 h 46"/>
                <a:gd name="T2" fmla="*/ 362274099 w 37"/>
                <a:gd name="T3" fmla="*/ 0 h 46"/>
                <a:gd name="T4" fmla="*/ 487676919 w 37"/>
                <a:gd name="T5" fmla="*/ 95451925 h 46"/>
                <a:gd name="T6" fmla="*/ 487676919 w 37"/>
                <a:gd name="T7" fmla="*/ 163629770 h 46"/>
                <a:gd name="T8" fmla="*/ 209006002 w 37"/>
                <a:gd name="T9" fmla="*/ 613611651 h 46"/>
                <a:gd name="T10" fmla="*/ 167202573 w 37"/>
                <a:gd name="T11" fmla="*/ 613611651 h 46"/>
                <a:gd name="T12" fmla="*/ 69668677 w 37"/>
                <a:gd name="T13" fmla="*/ 572704223 h 46"/>
                <a:gd name="T14" fmla="*/ 55734186 w 37"/>
                <a:gd name="T15" fmla="*/ 381804008 h 46"/>
                <a:gd name="T16" fmla="*/ 292605451 w 37"/>
                <a:gd name="T17" fmla="*/ 40907442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46"/>
                <a:gd name="T29" fmla="*/ 37 w 37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46">
                  <a:moveTo>
                    <a:pt x="21" y="3"/>
                  </a:moveTo>
                  <a:cubicBezTo>
                    <a:pt x="22" y="0"/>
                    <a:pt x="25" y="0"/>
                    <a:pt x="26" y="0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7" y="8"/>
                    <a:pt x="36" y="11"/>
                    <a:pt x="35" y="12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4" y="46"/>
                    <a:pt x="13" y="46"/>
                    <a:pt x="12" y="45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37"/>
                    <a:pt x="1" y="33"/>
                    <a:pt x="4" y="28"/>
                  </a:cubicBezTo>
                  <a:lnTo>
                    <a:pt x="21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" name="Oval 123"/>
            <p:cNvSpPr>
              <a:spLocks noChangeArrowheads="1"/>
            </p:cNvSpPr>
            <p:nvPr/>
          </p:nvSpPr>
          <p:spPr bwMode="auto">
            <a:xfrm>
              <a:off x="236538" y="0"/>
              <a:ext cx="71438" cy="682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1" name="Freeform 124"/>
            <p:cNvSpPr>
              <a:spLocks noChangeArrowheads="1"/>
            </p:cNvSpPr>
            <p:nvPr/>
          </p:nvSpPr>
          <p:spPr bwMode="auto">
            <a:xfrm>
              <a:off x="69850" y="52388"/>
              <a:ext cx="163513" cy="77788"/>
            </a:xfrm>
            <a:custGeom>
              <a:avLst/>
              <a:gdLst>
                <a:gd name="T0" fmla="*/ 552406414 w 44"/>
                <a:gd name="T1" fmla="*/ 54884985 h 21"/>
                <a:gd name="T2" fmla="*/ 303825746 w 44"/>
                <a:gd name="T3" fmla="*/ 0 h 21"/>
                <a:gd name="T4" fmla="*/ 262393796 w 44"/>
                <a:gd name="T5" fmla="*/ 13720320 h 21"/>
                <a:gd name="T6" fmla="*/ 41431965 w 44"/>
                <a:gd name="T7" fmla="*/ 164651265 h 21"/>
                <a:gd name="T8" fmla="*/ 13809415 w 44"/>
                <a:gd name="T9" fmla="*/ 246976926 h 21"/>
                <a:gd name="T10" fmla="*/ 82860213 w 44"/>
                <a:gd name="T11" fmla="*/ 288141580 h 21"/>
                <a:gd name="T12" fmla="*/ 110482752 w 44"/>
                <a:gd name="T13" fmla="*/ 274421263 h 21"/>
                <a:gd name="T14" fmla="*/ 303825746 w 44"/>
                <a:gd name="T15" fmla="*/ 137210632 h 21"/>
                <a:gd name="T16" fmla="*/ 510978180 w 44"/>
                <a:gd name="T17" fmla="*/ 192095602 h 21"/>
                <a:gd name="T18" fmla="*/ 593838364 w 44"/>
                <a:gd name="T19" fmla="*/ 137210632 h 21"/>
                <a:gd name="T20" fmla="*/ 552406414 w 44"/>
                <a:gd name="T21" fmla="*/ 54884985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21"/>
                <a:gd name="T35" fmla="*/ 44 w 44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21">
                  <a:moveTo>
                    <a:pt x="40" y="4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0" y="13"/>
                    <a:pt x="0" y="16"/>
                    <a:pt x="1" y="18"/>
                  </a:cubicBezTo>
                  <a:cubicBezTo>
                    <a:pt x="2" y="20"/>
                    <a:pt x="4" y="21"/>
                    <a:pt x="6" y="21"/>
                  </a:cubicBezTo>
                  <a:cubicBezTo>
                    <a:pt x="6" y="21"/>
                    <a:pt x="7" y="20"/>
                    <a:pt x="8" y="2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40" y="14"/>
                    <a:pt x="43" y="12"/>
                    <a:pt x="43" y="10"/>
                  </a:cubicBezTo>
                  <a:cubicBezTo>
                    <a:pt x="44" y="7"/>
                    <a:pt x="42" y="4"/>
                    <a:pt x="40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" name="Freeform 125"/>
            <p:cNvSpPr>
              <a:spLocks noChangeArrowheads="1"/>
            </p:cNvSpPr>
            <p:nvPr/>
          </p:nvSpPr>
          <p:spPr bwMode="auto">
            <a:xfrm>
              <a:off x="0" y="220663"/>
              <a:ext cx="147638" cy="73025"/>
            </a:xfrm>
            <a:custGeom>
              <a:avLst/>
              <a:gdLst>
                <a:gd name="T0" fmla="*/ 435938054 w 40"/>
                <a:gd name="T1" fmla="*/ 0 h 20"/>
                <a:gd name="T2" fmla="*/ 354201997 w 40"/>
                <a:gd name="T3" fmla="*/ 106653000 h 20"/>
                <a:gd name="T4" fmla="*/ 81739776 w 40"/>
                <a:gd name="T5" fmla="*/ 106653000 h 20"/>
                <a:gd name="T6" fmla="*/ 81739776 w 40"/>
                <a:gd name="T7" fmla="*/ 106653000 h 20"/>
                <a:gd name="T8" fmla="*/ 0 w 40"/>
                <a:gd name="T9" fmla="*/ 186640932 h 20"/>
                <a:gd name="T10" fmla="*/ 81739776 w 40"/>
                <a:gd name="T11" fmla="*/ 266632544 h 20"/>
                <a:gd name="T12" fmla="*/ 395071871 w 40"/>
                <a:gd name="T13" fmla="*/ 266632544 h 20"/>
                <a:gd name="T14" fmla="*/ 395071871 w 40"/>
                <a:gd name="T15" fmla="*/ 266632544 h 20"/>
                <a:gd name="T16" fmla="*/ 476807927 w 40"/>
                <a:gd name="T17" fmla="*/ 226636709 h 20"/>
                <a:gd name="T18" fmla="*/ 544924499 w 40"/>
                <a:gd name="T19" fmla="*/ 119983738 h 20"/>
                <a:gd name="T20" fmla="*/ 435938054 w 40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"/>
                <a:gd name="T34" fmla="*/ 0 h 20"/>
                <a:gd name="T35" fmla="*/ 40 w 40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" h="20">
                  <a:moveTo>
                    <a:pt x="32" y="0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1"/>
                    <a:pt x="0" y="14"/>
                  </a:cubicBezTo>
                  <a:cubicBezTo>
                    <a:pt x="0" y="17"/>
                    <a:pt x="2" y="20"/>
                    <a:pt x="6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1" y="20"/>
                    <a:pt x="33" y="19"/>
                    <a:pt x="35" y="17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32" y="3"/>
                    <a:pt x="3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Freeform 126"/>
            <p:cNvSpPr>
              <a:spLocks noChangeArrowheads="1"/>
            </p:cNvSpPr>
            <p:nvPr/>
          </p:nvSpPr>
          <p:spPr bwMode="auto">
            <a:xfrm>
              <a:off x="155575" y="190500"/>
              <a:ext cx="111125" cy="188913"/>
            </a:xfrm>
            <a:custGeom>
              <a:avLst/>
              <a:gdLst>
                <a:gd name="T0" fmla="*/ 370464842 w 30"/>
                <a:gd name="T1" fmla="*/ 192091184 h 51"/>
                <a:gd name="T2" fmla="*/ 137209765 w 30"/>
                <a:gd name="T3" fmla="*/ 27440538 h 51"/>
                <a:gd name="T4" fmla="*/ 13720233 w 30"/>
                <a:gd name="T5" fmla="*/ 54884781 h 51"/>
                <a:gd name="T6" fmla="*/ 41164408 w 30"/>
                <a:gd name="T7" fmla="*/ 164650653 h 51"/>
                <a:gd name="T8" fmla="*/ 219534848 w 30"/>
                <a:gd name="T9" fmla="*/ 288140509 h 51"/>
                <a:gd name="T10" fmla="*/ 82325112 w 30"/>
                <a:gd name="T11" fmla="*/ 590001283 h 51"/>
                <a:gd name="T12" fmla="*/ 123489535 w 30"/>
                <a:gd name="T13" fmla="*/ 699767112 h 51"/>
                <a:gd name="T14" fmla="*/ 164650224 w 30"/>
                <a:gd name="T15" fmla="*/ 699767112 h 51"/>
                <a:gd name="T16" fmla="*/ 233255078 w 30"/>
                <a:gd name="T17" fmla="*/ 658602611 h 51"/>
                <a:gd name="T18" fmla="*/ 397905302 w 30"/>
                <a:gd name="T19" fmla="*/ 288140509 h 51"/>
                <a:gd name="T20" fmla="*/ 370464842 w 30"/>
                <a:gd name="T21" fmla="*/ 192091184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"/>
                <a:gd name="T34" fmla="*/ 0 h 51"/>
                <a:gd name="T35" fmla="*/ 30 w 30"/>
                <a:gd name="T36" fmla="*/ 51 h 5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" h="51">
                  <a:moveTo>
                    <a:pt x="27" y="14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7" y="0"/>
                    <a:pt x="3" y="1"/>
                    <a:pt x="1" y="4"/>
                  </a:cubicBezTo>
                  <a:cubicBezTo>
                    <a:pt x="0" y="6"/>
                    <a:pt x="0" y="10"/>
                    <a:pt x="3" y="1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5" y="46"/>
                    <a:pt x="6" y="50"/>
                    <a:pt x="9" y="51"/>
                  </a:cubicBezTo>
                  <a:cubicBezTo>
                    <a:pt x="10" y="51"/>
                    <a:pt x="11" y="51"/>
                    <a:pt x="12" y="51"/>
                  </a:cubicBezTo>
                  <a:cubicBezTo>
                    <a:pt x="14" y="51"/>
                    <a:pt x="16" y="50"/>
                    <a:pt x="17" y="48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19"/>
                    <a:pt x="29" y="16"/>
                    <a:pt x="27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Freeform 127"/>
            <p:cNvSpPr>
              <a:spLocks noChangeArrowheads="1"/>
            </p:cNvSpPr>
            <p:nvPr/>
          </p:nvSpPr>
          <p:spPr bwMode="auto">
            <a:xfrm>
              <a:off x="222250" y="85725"/>
              <a:ext cx="133350" cy="107950"/>
            </a:xfrm>
            <a:custGeom>
              <a:avLst/>
              <a:gdLst>
                <a:gd name="T0" fmla="*/ 425345690 w 36"/>
                <a:gd name="T1" fmla="*/ 263271485 h 29"/>
                <a:gd name="T2" fmla="*/ 233255038 w 36"/>
                <a:gd name="T3" fmla="*/ 249412942 h 29"/>
                <a:gd name="T4" fmla="*/ 137209741 w 36"/>
                <a:gd name="T5" fmla="*/ 41568198 h 29"/>
                <a:gd name="T6" fmla="*/ 54884629 w 36"/>
                <a:gd name="T7" fmla="*/ 13854824 h 29"/>
                <a:gd name="T8" fmla="*/ 13720231 w 36"/>
                <a:gd name="T9" fmla="*/ 96994940 h 29"/>
                <a:gd name="T10" fmla="*/ 123489514 w 36"/>
                <a:gd name="T11" fmla="*/ 332553032 h 29"/>
                <a:gd name="T12" fmla="*/ 178370424 w 36"/>
                <a:gd name="T13" fmla="*/ 374121216 h 29"/>
                <a:gd name="T14" fmla="*/ 411625462 w 36"/>
                <a:gd name="T15" fmla="*/ 401834580 h 29"/>
                <a:gd name="T16" fmla="*/ 411625462 w 36"/>
                <a:gd name="T17" fmla="*/ 401834580 h 29"/>
                <a:gd name="T18" fmla="*/ 480230304 w 36"/>
                <a:gd name="T19" fmla="*/ 346407853 h 29"/>
                <a:gd name="T20" fmla="*/ 425345690 w 36"/>
                <a:gd name="T21" fmla="*/ 263271485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"/>
                <a:gd name="T34" fmla="*/ 0 h 29"/>
                <a:gd name="T35" fmla="*/ 36 w 36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" h="29">
                  <a:moveTo>
                    <a:pt x="31" y="19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6"/>
                    <a:pt x="11" y="27"/>
                    <a:pt x="13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3" y="29"/>
                    <a:pt x="35" y="27"/>
                    <a:pt x="35" y="25"/>
                  </a:cubicBezTo>
                  <a:cubicBezTo>
                    <a:pt x="36" y="22"/>
                    <a:pt x="34" y="20"/>
                    <a:pt x="31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1" name="文本框 43"/>
          <p:cNvSpPr>
            <a:spLocks noChangeArrowheads="1"/>
          </p:cNvSpPr>
          <p:nvPr/>
        </p:nvSpPr>
        <p:spPr bwMode="auto">
          <a:xfrm>
            <a:off x="7992229" y="2164134"/>
            <a:ext cx="2438209" cy="40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关注人，行动快</a:t>
            </a:r>
            <a:endParaRPr lang="zh-CN" altLang="zh-CN" sz="2000" dirty="0"/>
          </a:p>
        </p:txBody>
      </p:sp>
      <p:sp>
        <p:nvSpPr>
          <p:cNvPr id="82" name="文本框 50"/>
          <p:cNvSpPr>
            <a:spLocks noChangeArrowheads="1"/>
          </p:cNvSpPr>
          <p:nvPr/>
        </p:nvSpPr>
        <p:spPr bwMode="auto">
          <a:xfrm>
            <a:off x="7467312" y="1487136"/>
            <a:ext cx="3539300" cy="77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  </a:t>
            </a:r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影响</a:t>
            </a:r>
            <a:r>
              <a:rPr lang="zh-CN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者</a:t>
            </a:r>
            <a:endParaRPr lang="zh-CN" sz="1050" dirty="0">
              <a:solidFill>
                <a:schemeClr val="bg1"/>
              </a:solidFill>
            </a:endParaRPr>
          </a:p>
        </p:txBody>
      </p:sp>
      <p:sp>
        <p:nvSpPr>
          <p:cNvPr id="83" name="文本框 17"/>
          <p:cNvSpPr>
            <a:spLocks noChangeArrowheads="1"/>
          </p:cNvSpPr>
          <p:nvPr/>
        </p:nvSpPr>
        <p:spPr bwMode="auto">
          <a:xfrm>
            <a:off x="7947455" y="3111287"/>
            <a:ext cx="1438734" cy="3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热爱交际</a:t>
            </a:r>
            <a:endParaRPr lang="zh-CN" sz="1200" spc="300" dirty="0"/>
          </a:p>
        </p:txBody>
      </p:sp>
      <p:sp>
        <p:nvSpPr>
          <p:cNvPr id="84" name="文本框 21"/>
          <p:cNvSpPr>
            <a:spLocks noChangeArrowheads="1"/>
          </p:cNvSpPr>
          <p:nvPr/>
        </p:nvSpPr>
        <p:spPr bwMode="auto">
          <a:xfrm>
            <a:off x="9401985" y="3111287"/>
            <a:ext cx="1397684" cy="3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风趣幽默</a:t>
            </a:r>
            <a:endParaRPr lang="zh-CN" sz="1200" spc="300" dirty="0"/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971" y="2556763"/>
            <a:ext cx="501181" cy="504372"/>
          </a:xfrm>
          <a:prstGeom prst="rect">
            <a:avLst/>
          </a:prstGeom>
          <a:effectLst/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033" y="2572117"/>
            <a:ext cx="543965" cy="529555"/>
          </a:xfrm>
          <a:prstGeom prst="rect">
            <a:avLst/>
          </a:prstGeom>
          <a:effectLst/>
        </p:spPr>
      </p:pic>
      <p:sp>
        <p:nvSpPr>
          <p:cNvPr id="87" name="文本框 43"/>
          <p:cNvSpPr>
            <a:spLocks noChangeArrowheads="1"/>
          </p:cNvSpPr>
          <p:nvPr/>
        </p:nvSpPr>
        <p:spPr bwMode="auto">
          <a:xfrm>
            <a:off x="7992229" y="5122066"/>
            <a:ext cx="2438209" cy="40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关注人</a:t>
            </a:r>
            <a:r>
              <a:rPr lang="zh-CN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行动慢</a:t>
            </a:r>
            <a:endParaRPr lang="zh-CN" altLang="zh-CN" sz="2000" dirty="0"/>
          </a:p>
        </p:txBody>
      </p:sp>
      <p:sp>
        <p:nvSpPr>
          <p:cNvPr id="88" name="文本框 50"/>
          <p:cNvSpPr>
            <a:spLocks noChangeArrowheads="1"/>
          </p:cNvSpPr>
          <p:nvPr/>
        </p:nvSpPr>
        <p:spPr bwMode="auto">
          <a:xfrm>
            <a:off x="7373172" y="4445069"/>
            <a:ext cx="3633440" cy="77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 </a:t>
            </a:r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支持者</a:t>
            </a:r>
            <a:endParaRPr lang="zh-CN" sz="1050" dirty="0">
              <a:solidFill>
                <a:schemeClr val="bg1"/>
              </a:solidFill>
            </a:endParaRPr>
          </a:p>
        </p:txBody>
      </p:sp>
      <p:sp>
        <p:nvSpPr>
          <p:cNvPr id="89" name="文本框 17"/>
          <p:cNvSpPr>
            <a:spLocks noChangeArrowheads="1"/>
          </p:cNvSpPr>
          <p:nvPr/>
        </p:nvSpPr>
        <p:spPr bwMode="auto">
          <a:xfrm>
            <a:off x="7947455" y="6069220"/>
            <a:ext cx="1438734" cy="3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喜好和平</a:t>
            </a:r>
            <a:endParaRPr lang="zh-CN" sz="1200" spc="300" dirty="0"/>
          </a:p>
        </p:txBody>
      </p:sp>
      <p:sp>
        <p:nvSpPr>
          <p:cNvPr id="90" name="文本框 21"/>
          <p:cNvSpPr>
            <a:spLocks noChangeArrowheads="1"/>
          </p:cNvSpPr>
          <p:nvPr/>
        </p:nvSpPr>
        <p:spPr bwMode="auto">
          <a:xfrm>
            <a:off x="9401985" y="6069220"/>
            <a:ext cx="1397684" cy="3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迁就他人</a:t>
            </a:r>
            <a:endParaRPr lang="zh-CN" sz="1200" spc="300" dirty="0"/>
          </a:p>
        </p:txBody>
      </p:sp>
      <p:pic>
        <p:nvPicPr>
          <p:cNvPr id="91" name="图片 9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971" y="5580106"/>
            <a:ext cx="634618" cy="473007"/>
          </a:xfrm>
          <a:prstGeom prst="rect">
            <a:avLst/>
          </a:prstGeom>
          <a:effectLst/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10" y="5668824"/>
            <a:ext cx="756017" cy="350244"/>
          </a:xfrm>
          <a:prstGeom prst="rect">
            <a:avLst/>
          </a:prstGeom>
          <a:effectLst/>
        </p:spPr>
      </p:pic>
      <p:sp>
        <p:nvSpPr>
          <p:cNvPr id="93" name="文本框 43"/>
          <p:cNvSpPr>
            <a:spLocks noChangeArrowheads="1"/>
          </p:cNvSpPr>
          <p:nvPr/>
        </p:nvSpPr>
        <p:spPr bwMode="auto">
          <a:xfrm>
            <a:off x="1659955" y="5122066"/>
            <a:ext cx="2438209" cy="40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关注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事</a:t>
            </a:r>
            <a:r>
              <a:rPr lang="zh-CN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，行动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慢</a:t>
            </a:r>
            <a:endParaRPr lang="zh-CN" altLang="zh-CN" sz="2000" dirty="0"/>
          </a:p>
        </p:txBody>
      </p:sp>
      <p:sp>
        <p:nvSpPr>
          <p:cNvPr id="94" name="文本框 50"/>
          <p:cNvSpPr>
            <a:spLocks noChangeArrowheads="1"/>
          </p:cNvSpPr>
          <p:nvPr/>
        </p:nvSpPr>
        <p:spPr bwMode="auto">
          <a:xfrm>
            <a:off x="1040898" y="4445069"/>
            <a:ext cx="3633440" cy="77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 </a:t>
            </a:r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思考者</a:t>
            </a:r>
            <a:endParaRPr lang="zh-CN" sz="1050" dirty="0">
              <a:solidFill>
                <a:schemeClr val="bg1"/>
              </a:solidFill>
            </a:endParaRPr>
          </a:p>
        </p:txBody>
      </p:sp>
      <p:sp>
        <p:nvSpPr>
          <p:cNvPr id="95" name="文本框 17"/>
          <p:cNvSpPr>
            <a:spLocks noChangeArrowheads="1"/>
          </p:cNvSpPr>
          <p:nvPr/>
        </p:nvSpPr>
        <p:spPr bwMode="auto">
          <a:xfrm>
            <a:off x="1615181" y="6069220"/>
            <a:ext cx="1438734" cy="3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讲究条理</a:t>
            </a:r>
            <a:endParaRPr lang="zh-CN" sz="1200" spc="300" dirty="0"/>
          </a:p>
        </p:txBody>
      </p:sp>
      <p:sp>
        <p:nvSpPr>
          <p:cNvPr id="96" name="文本框 21"/>
          <p:cNvSpPr>
            <a:spLocks noChangeArrowheads="1"/>
          </p:cNvSpPr>
          <p:nvPr/>
        </p:nvSpPr>
        <p:spPr bwMode="auto">
          <a:xfrm>
            <a:off x="3069711" y="6069220"/>
            <a:ext cx="1397684" cy="3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追求卓越</a:t>
            </a:r>
            <a:endParaRPr lang="zh-CN" sz="1200" spc="300" dirty="0"/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53" y="5514695"/>
            <a:ext cx="378347" cy="538417"/>
          </a:xfrm>
          <a:prstGeom prst="rect">
            <a:avLst/>
          </a:prstGeom>
          <a:effectLst/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59" y="5549231"/>
            <a:ext cx="543965" cy="491192"/>
          </a:xfrm>
          <a:prstGeom prst="rect">
            <a:avLst/>
          </a:prstGeom>
          <a:effectLst/>
        </p:spPr>
      </p:pic>
      <p:grpSp>
        <p:nvGrpSpPr>
          <p:cNvPr id="126" name="组合 125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127" name="矩形 126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446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8" name="矩形 127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9" name="直角三角形 128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304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0" name="文本框 129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2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sp>
        <p:nvSpPr>
          <p:cNvPr id="131" name="文本框 130"/>
          <p:cNvSpPr txBox="1"/>
          <p:nvPr/>
        </p:nvSpPr>
        <p:spPr>
          <a:xfrm>
            <a:off x="1722895" y="591581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DISC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内核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041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8" name="矩形 7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446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直角三角形 9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304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2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722895" y="591581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DISC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代表人物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951043" y="1013919"/>
            <a:ext cx="7510957" cy="5844081"/>
          </a:xfrm>
          <a:prstGeom prst="rect">
            <a:avLst/>
          </a:prstGeom>
          <a:solidFill>
            <a:srgbClr val="446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9" name="椭圆 258"/>
          <p:cNvSpPr/>
          <p:nvPr/>
        </p:nvSpPr>
        <p:spPr>
          <a:xfrm>
            <a:off x="4497602" y="2292823"/>
            <a:ext cx="2934270" cy="2934270"/>
          </a:xfrm>
          <a:prstGeom prst="ellipse">
            <a:avLst/>
          </a:prstGeom>
          <a:noFill/>
          <a:ln w="25400">
            <a:solidFill>
              <a:srgbClr val="446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1" name="组合 270"/>
          <p:cNvGrpSpPr/>
          <p:nvPr/>
        </p:nvGrpSpPr>
        <p:grpSpPr>
          <a:xfrm>
            <a:off x="5972417" y="429024"/>
            <a:ext cx="12765279" cy="6397454"/>
            <a:chOff x="-534813" y="-19050"/>
            <a:chExt cx="12765279" cy="6397454"/>
          </a:xfrm>
          <a:solidFill>
            <a:schemeClr val="bg1">
              <a:alpha val="5000"/>
            </a:schemeClr>
          </a:solidFill>
        </p:grpSpPr>
        <p:grpSp>
          <p:nvGrpSpPr>
            <p:cNvPr id="272" name="组合 271"/>
            <p:cNvGrpSpPr/>
            <p:nvPr/>
          </p:nvGrpSpPr>
          <p:grpSpPr>
            <a:xfrm>
              <a:off x="5841612" y="-19050"/>
              <a:ext cx="6388854" cy="1066289"/>
              <a:chOff x="5841612" y="-19050"/>
              <a:chExt cx="6388854" cy="1066289"/>
            </a:xfrm>
            <a:grpFill/>
          </p:grpSpPr>
          <p:grpSp>
            <p:nvGrpSpPr>
              <p:cNvPr id="413" name="组合 412"/>
              <p:cNvGrpSpPr/>
              <p:nvPr/>
            </p:nvGrpSpPr>
            <p:grpSpPr>
              <a:xfrm>
                <a:off x="6384550" y="-19050"/>
                <a:ext cx="5845916" cy="533400"/>
                <a:chOff x="6384550" y="-19050"/>
                <a:chExt cx="5845916" cy="533400"/>
              </a:xfrm>
              <a:grpFill/>
            </p:grpSpPr>
            <p:sp>
              <p:nvSpPr>
                <p:cNvPr id="434" name="矩形 433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5" name="矩形 434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6" name="矩形 435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7" name="矩形 436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8" name="矩形 437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9" name="矩形 438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14" name="组合 413"/>
              <p:cNvGrpSpPr/>
              <p:nvPr/>
            </p:nvGrpSpPr>
            <p:grpSpPr>
              <a:xfrm>
                <a:off x="5841612" y="513839"/>
                <a:ext cx="5862101" cy="533400"/>
                <a:chOff x="7443225" y="-19050"/>
                <a:chExt cx="5862101" cy="533400"/>
              </a:xfrm>
              <a:grpFill/>
            </p:grpSpPr>
            <p:sp>
              <p:nvSpPr>
                <p:cNvPr id="422" name="矩形 421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3" name="矩形 422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4" name="矩形 423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5" name="矩形 424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6" name="矩形 425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7" name="矩形 426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73" name="组合 272"/>
            <p:cNvGrpSpPr/>
            <p:nvPr/>
          </p:nvGrpSpPr>
          <p:grpSpPr>
            <a:xfrm>
              <a:off x="-534813" y="1046719"/>
              <a:ext cx="12765279" cy="1066289"/>
              <a:chOff x="-534813" y="-19050"/>
              <a:chExt cx="12765279" cy="1066289"/>
            </a:xfrm>
            <a:grpFill/>
          </p:grpSpPr>
          <p:grpSp>
            <p:nvGrpSpPr>
              <p:cNvPr id="386" name="组合 385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401" name="矩形 400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2" name="矩形 401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3" name="矩形 402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4" name="矩形 403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5" name="矩形 404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6" name="矩形 405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7" name="矩形 406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8" name="矩形 407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9" name="矩形 408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0" name="矩形 409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1" name="矩形 410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" name="矩形 411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87" name="组合 386"/>
              <p:cNvGrpSpPr/>
              <p:nvPr/>
            </p:nvGrpSpPr>
            <p:grpSpPr>
              <a:xfrm>
                <a:off x="-534813" y="513839"/>
                <a:ext cx="12238526" cy="533400"/>
                <a:chOff x="1066800" y="-19050"/>
                <a:chExt cx="12238526" cy="533400"/>
              </a:xfrm>
              <a:grpFill/>
            </p:grpSpPr>
            <p:sp>
              <p:nvSpPr>
                <p:cNvPr id="389" name="矩形 388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0" name="矩形 389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1" name="矩形 390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2" name="矩形 391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3" name="矩形 392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4" name="矩形 393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5" name="矩形 394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6" name="矩形 395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7" name="矩形 396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8" name="矩形 397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9" name="矩形 398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0" name="矩形 399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74" name="组合 273"/>
            <p:cNvGrpSpPr/>
            <p:nvPr/>
          </p:nvGrpSpPr>
          <p:grpSpPr>
            <a:xfrm>
              <a:off x="-534813" y="2103348"/>
              <a:ext cx="12765279" cy="1066289"/>
              <a:chOff x="-534813" y="-19050"/>
              <a:chExt cx="12765279" cy="1066289"/>
            </a:xfrm>
            <a:grpFill/>
          </p:grpSpPr>
          <p:grpSp>
            <p:nvGrpSpPr>
              <p:cNvPr id="359" name="组合 358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374" name="矩形 373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5" name="矩形 374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6" name="矩形 375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7" name="矩形 376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8" name="矩形 377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" name="矩形 378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" name="矩形 379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1" name="矩形 380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2" name="矩形 381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3" name="矩形 382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" name="矩形 383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" name="矩形 384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60" name="组合 359"/>
              <p:cNvGrpSpPr/>
              <p:nvPr/>
            </p:nvGrpSpPr>
            <p:grpSpPr>
              <a:xfrm>
                <a:off x="-534813" y="513839"/>
                <a:ext cx="12238526" cy="533400"/>
                <a:chOff x="1066800" y="-19050"/>
                <a:chExt cx="12238526" cy="533400"/>
              </a:xfrm>
              <a:grpFill/>
            </p:grpSpPr>
            <p:sp>
              <p:nvSpPr>
                <p:cNvPr id="362" name="矩形 361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3" name="矩形 362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4" name="矩形 363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5" name="矩形 364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6" name="矩形 365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7" name="矩形 366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8" name="矩形 367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9" name="矩形 368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0" name="矩形 369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1" name="矩形 370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2" name="矩形 371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3" name="矩形 372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75" name="组合 274"/>
            <p:cNvGrpSpPr/>
            <p:nvPr/>
          </p:nvGrpSpPr>
          <p:grpSpPr>
            <a:xfrm>
              <a:off x="-534813" y="3190228"/>
              <a:ext cx="12765279" cy="1066289"/>
              <a:chOff x="-534813" y="-19050"/>
              <a:chExt cx="12765279" cy="1066289"/>
            </a:xfrm>
            <a:grpFill/>
          </p:grpSpPr>
          <p:grpSp>
            <p:nvGrpSpPr>
              <p:cNvPr id="332" name="组合 331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347" name="矩形 346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8" name="矩形 347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9" name="矩形 348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0" name="矩形 349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1" name="矩形 350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2" name="矩形 351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3" name="矩形 352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4" name="矩形 353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5" name="矩形 354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6" name="矩形 355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7" name="矩形 356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8" name="矩形 357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33" name="组合 332"/>
              <p:cNvGrpSpPr/>
              <p:nvPr/>
            </p:nvGrpSpPr>
            <p:grpSpPr>
              <a:xfrm>
                <a:off x="-534813" y="513839"/>
                <a:ext cx="12238526" cy="533400"/>
                <a:chOff x="1066800" y="-19050"/>
                <a:chExt cx="12238526" cy="533400"/>
              </a:xfrm>
              <a:grpFill/>
            </p:grpSpPr>
            <p:sp>
              <p:nvSpPr>
                <p:cNvPr id="335" name="矩形 334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6" name="矩形 335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7" name="矩形 336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8" name="矩形 337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9" name="矩形 338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0" name="矩形 339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1" name="矩形 340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2" name="矩形 341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3" name="矩形 342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4" name="矩形 343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5" name="矩形 344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6" name="矩形 345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76" name="组合 275"/>
            <p:cNvGrpSpPr/>
            <p:nvPr/>
          </p:nvGrpSpPr>
          <p:grpSpPr>
            <a:xfrm>
              <a:off x="-534813" y="4258147"/>
              <a:ext cx="12765279" cy="1066289"/>
              <a:chOff x="-534813" y="-19050"/>
              <a:chExt cx="12765279" cy="1066289"/>
            </a:xfrm>
            <a:grpFill/>
          </p:grpSpPr>
          <p:grpSp>
            <p:nvGrpSpPr>
              <p:cNvPr id="305" name="组合 304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320" name="矩形 319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1" name="矩形 320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2" name="矩形 321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3" name="矩形 322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4" name="矩形 323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5" name="矩形 324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6" name="矩形 325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7" name="矩形 326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8" name="矩形 327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" name="矩形 328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" name="矩形 329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" name="矩形 330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6" name="组合 305"/>
              <p:cNvGrpSpPr/>
              <p:nvPr/>
            </p:nvGrpSpPr>
            <p:grpSpPr>
              <a:xfrm>
                <a:off x="-534813" y="513839"/>
                <a:ext cx="12238526" cy="533400"/>
                <a:chOff x="1066800" y="-19050"/>
                <a:chExt cx="12238526" cy="533400"/>
              </a:xfrm>
              <a:grpFill/>
            </p:grpSpPr>
            <p:sp>
              <p:nvSpPr>
                <p:cNvPr id="308" name="矩形 307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9" name="矩形 308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0" name="矩形 309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1" name="矩形 310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2" name="矩形 311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3" name="矩形 312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4" name="矩形 313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5" name="矩形 314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6" name="矩形 315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7" name="矩形 316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8" name="矩形 317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9" name="矩形 318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77" name="组合 276"/>
            <p:cNvGrpSpPr/>
            <p:nvPr/>
          </p:nvGrpSpPr>
          <p:grpSpPr>
            <a:xfrm>
              <a:off x="-534813" y="5312115"/>
              <a:ext cx="12765279" cy="1066289"/>
              <a:chOff x="-534813" y="-19050"/>
              <a:chExt cx="12765279" cy="1066289"/>
            </a:xfrm>
            <a:grpFill/>
          </p:grpSpPr>
          <p:grpSp>
            <p:nvGrpSpPr>
              <p:cNvPr id="278" name="组合 277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293" name="矩形 292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4" name="矩形 293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5" name="矩形 294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6" name="矩形 295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7" name="矩形 296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8" name="矩形 297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9" name="矩形 298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0" name="矩形 299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1" name="矩形 300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2" name="矩形 301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3" name="矩形 302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4" name="矩形 303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79" name="组合 278"/>
              <p:cNvGrpSpPr/>
              <p:nvPr/>
            </p:nvGrpSpPr>
            <p:grpSpPr>
              <a:xfrm>
                <a:off x="-534813" y="513839"/>
                <a:ext cx="12238526" cy="533400"/>
                <a:chOff x="1066800" y="-19050"/>
                <a:chExt cx="12238526" cy="533400"/>
              </a:xfrm>
              <a:grpFill/>
            </p:grpSpPr>
            <p:sp>
              <p:nvSpPr>
                <p:cNvPr id="281" name="矩形 280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2" name="矩形 281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3" name="矩形 282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4" name="矩形 283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5" name="矩形 284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6" name="矩形 285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7" name="矩形 286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8" name="矩形 287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9" name="矩形 288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0" name="矩形 289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2" name="矩形 291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440" name="椭圆 439"/>
          <p:cNvSpPr/>
          <p:nvPr/>
        </p:nvSpPr>
        <p:spPr>
          <a:xfrm>
            <a:off x="4671121" y="2468772"/>
            <a:ext cx="2559671" cy="2559671"/>
          </a:xfrm>
          <a:prstGeom prst="ellipse">
            <a:avLst/>
          </a:prstGeom>
          <a:solidFill>
            <a:srgbClr val="4D747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42" name="组合 441"/>
          <p:cNvGrpSpPr/>
          <p:nvPr/>
        </p:nvGrpSpPr>
        <p:grpSpPr>
          <a:xfrm>
            <a:off x="5379915" y="2970548"/>
            <a:ext cx="1540110" cy="1322521"/>
            <a:chOff x="4557933" y="1448973"/>
            <a:chExt cx="2244360" cy="1927273"/>
          </a:xfrm>
          <a:effectLst/>
        </p:grpSpPr>
        <p:grpSp>
          <p:nvGrpSpPr>
            <p:cNvPr id="446" name="组合 445"/>
            <p:cNvGrpSpPr/>
            <p:nvPr/>
          </p:nvGrpSpPr>
          <p:grpSpPr>
            <a:xfrm>
              <a:off x="4557933" y="1448973"/>
              <a:ext cx="1561512" cy="1927273"/>
              <a:chOff x="4557933" y="1448973"/>
              <a:chExt cx="1561512" cy="1927273"/>
            </a:xfrm>
          </p:grpSpPr>
          <p:sp>
            <p:nvSpPr>
              <p:cNvPr id="449" name="椭圆 448"/>
              <p:cNvSpPr/>
              <p:nvPr/>
            </p:nvSpPr>
            <p:spPr>
              <a:xfrm>
                <a:off x="4951828" y="1448973"/>
                <a:ext cx="759655" cy="7596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0" name="任意多边形 449"/>
              <p:cNvSpPr/>
              <p:nvPr/>
            </p:nvSpPr>
            <p:spPr>
              <a:xfrm>
                <a:off x="4557933" y="2293034"/>
                <a:ext cx="1561512" cy="1083212"/>
              </a:xfrm>
              <a:custGeom>
                <a:avLst/>
                <a:gdLst>
                  <a:gd name="connsiteX0" fmla="*/ 780756 w 1561512"/>
                  <a:gd name="connsiteY0" fmla="*/ 0 h 1083212"/>
                  <a:gd name="connsiteX1" fmla="*/ 1561512 w 1561512"/>
                  <a:gd name="connsiteY1" fmla="*/ 1019908 h 1083212"/>
                  <a:gd name="connsiteX2" fmla="*/ 1556627 w 1561512"/>
                  <a:gd name="connsiteY2" fmla="*/ 1083212 h 1083212"/>
                  <a:gd name="connsiteX3" fmla="*/ 4886 w 1561512"/>
                  <a:gd name="connsiteY3" fmla="*/ 1083212 h 1083212"/>
                  <a:gd name="connsiteX4" fmla="*/ 0 w 1561512"/>
                  <a:gd name="connsiteY4" fmla="*/ 1019908 h 1083212"/>
                  <a:gd name="connsiteX5" fmla="*/ 780756 w 1561512"/>
                  <a:gd name="connsiteY5" fmla="*/ 0 h 1083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61512" h="1083212">
                    <a:moveTo>
                      <a:pt x="780756" y="0"/>
                    </a:moveTo>
                    <a:cubicBezTo>
                      <a:pt x="1211956" y="0"/>
                      <a:pt x="1561512" y="456628"/>
                      <a:pt x="1561512" y="1019908"/>
                    </a:cubicBezTo>
                    <a:lnTo>
                      <a:pt x="1556627" y="1083212"/>
                    </a:lnTo>
                    <a:lnTo>
                      <a:pt x="4886" y="1083212"/>
                    </a:lnTo>
                    <a:lnTo>
                      <a:pt x="0" y="1019908"/>
                    </a:lnTo>
                    <a:cubicBezTo>
                      <a:pt x="0" y="456628"/>
                      <a:pt x="349556" y="0"/>
                      <a:pt x="78075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7" name="椭圆 446"/>
            <p:cNvSpPr/>
            <p:nvPr/>
          </p:nvSpPr>
          <p:spPr>
            <a:xfrm>
              <a:off x="6018199" y="2082019"/>
              <a:ext cx="510133" cy="5101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8" name="任意多边形 447"/>
            <p:cNvSpPr/>
            <p:nvPr/>
          </p:nvSpPr>
          <p:spPr>
            <a:xfrm>
              <a:off x="6151046" y="2648834"/>
              <a:ext cx="651247" cy="727412"/>
            </a:xfrm>
            <a:custGeom>
              <a:avLst/>
              <a:gdLst>
                <a:gd name="connsiteX0" fmla="*/ 126944 w 651247"/>
                <a:gd name="connsiteY0" fmla="*/ 0 h 727412"/>
                <a:gd name="connsiteX1" fmla="*/ 651247 w 651247"/>
                <a:gd name="connsiteY1" fmla="*/ 684902 h 727412"/>
                <a:gd name="connsiteX2" fmla="*/ 647967 w 651247"/>
                <a:gd name="connsiteY2" fmla="*/ 727412 h 727412"/>
                <a:gd name="connsiteX3" fmla="*/ 198485 w 651247"/>
                <a:gd name="connsiteY3" fmla="*/ 727412 h 727412"/>
                <a:gd name="connsiteX4" fmla="*/ 203328 w 651247"/>
                <a:gd name="connsiteY4" fmla="*/ 689777 h 727412"/>
                <a:gd name="connsiteX5" fmla="*/ 196400 w 651247"/>
                <a:gd name="connsiteY5" fmla="*/ 512110 h 727412"/>
                <a:gd name="connsiteX6" fmla="*/ 14430 w 651247"/>
                <a:gd name="connsiteY6" fmla="*/ 39098 h 727412"/>
                <a:gd name="connsiteX7" fmla="*/ 0 w 651247"/>
                <a:gd name="connsiteY7" fmla="*/ 22543 h 727412"/>
                <a:gd name="connsiteX8" fmla="*/ 21279 w 651247"/>
                <a:gd name="connsiteY8" fmla="*/ 13915 h 727412"/>
                <a:gd name="connsiteX9" fmla="*/ 126944 w 651247"/>
                <a:gd name="connsiteY9" fmla="*/ 0 h 72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1247" h="727412">
                  <a:moveTo>
                    <a:pt x="126944" y="0"/>
                  </a:moveTo>
                  <a:cubicBezTo>
                    <a:pt x="416509" y="0"/>
                    <a:pt x="651247" y="306641"/>
                    <a:pt x="651247" y="684902"/>
                  </a:cubicBezTo>
                  <a:lnTo>
                    <a:pt x="647967" y="727412"/>
                  </a:lnTo>
                  <a:lnTo>
                    <a:pt x="198485" y="727412"/>
                  </a:lnTo>
                  <a:lnTo>
                    <a:pt x="203328" y="689777"/>
                  </a:lnTo>
                  <a:cubicBezTo>
                    <a:pt x="205932" y="631797"/>
                    <a:pt x="203759" y="572361"/>
                    <a:pt x="196400" y="512110"/>
                  </a:cubicBezTo>
                  <a:cubicBezTo>
                    <a:pt x="174321" y="331359"/>
                    <a:pt x="108700" y="168952"/>
                    <a:pt x="14430" y="39098"/>
                  </a:cubicBezTo>
                  <a:lnTo>
                    <a:pt x="0" y="22543"/>
                  </a:lnTo>
                  <a:lnTo>
                    <a:pt x="21279" y="13915"/>
                  </a:lnTo>
                  <a:cubicBezTo>
                    <a:pt x="55410" y="4792"/>
                    <a:pt x="90749" y="0"/>
                    <a:pt x="1269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43" name="组合 442"/>
          <p:cNvGrpSpPr/>
          <p:nvPr/>
        </p:nvGrpSpPr>
        <p:grpSpPr>
          <a:xfrm flipH="1">
            <a:off x="4942420" y="3404952"/>
            <a:ext cx="495837" cy="888117"/>
            <a:chOff x="1540939" y="3946890"/>
            <a:chExt cx="256069" cy="422669"/>
          </a:xfrm>
          <a:effectLst/>
        </p:grpSpPr>
        <p:sp>
          <p:nvSpPr>
            <p:cNvPr id="444" name="椭圆 443"/>
            <p:cNvSpPr/>
            <p:nvPr/>
          </p:nvSpPr>
          <p:spPr>
            <a:xfrm>
              <a:off x="1540939" y="3946890"/>
              <a:ext cx="166599" cy="1665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5" name="任意多边形 444"/>
            <p:cNvSpPr/>
            <p:nvPr/>
          </p:nvSpPr>
          <p:spPr>
            <a:xfrm>
              <a:off x="1584324" y="4132001"/>
              <a:ext cx="212684" cy="237558"/>
            </a:xfrm>
            <a:custGeom>
              <a:avLst/>
              <a:gdLst>
                <a:gd name="connsiteX0" fmla="*/ 126944 w 651247"/>
                <a:gd name="connsiteY0" fmla="*/ 0 h 727412"/>
                <a:gd name="connsiteX1" fmla="*/ 651247 w 651247"/>
                <a:gd name="connsiteY1" fmla="*/ 684902 h 727412"/>
                <a:gd name="connsiteX2" fmla="*/ 647967 w 651247"/>
                <a:gd name="connsiteY2" fmla="*/ 727412 h 727412"/>
                <a:gd name="connsiteX3" fmla="*/ 198485 w 651247"/>
                <a:gd name="connsiteY3" fmla="*/ 727412 h 727412"/>
                <a:gd name="connsiteX4" fmla="*/ 203328 w 651247"/>
                <a:gd name="connsiteY4" fmla="*/ 689777 h 727412"/>
                <a:gd name="connsiteX5" fmla="*/ 196400 w 651247"/>
                <a:gd name="connsiteY5" fmla="*/ 512110 h 727412"/>
                <a:gd name="connsiteX6" fmla="*/ 14430 w 651247"/>
                <a:gd name="connsiteY6" fmla="*/ 39098 h 727412"/>
                <a:gd name="connsiteX7" fmla="*/ 0 w 651247"/>
                <a:gd name="connsiteY7" fmla="*/ 22543 h 727412"/>
                <a:gd name="connsiteX8" fmla="*/ 21279 w 651247"/>
                <a:gd name="connsiteY8" fmla="*/ 13915 h 727412"/>
                <a:gd name="connsiteX9" fmla="*/ 126944 w 651247"/>
                <a:gd name="connsiteY9" fmla="*/ 0 h 72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1247" h="727412">
                  <a:moveTo>
                    <a:pt x="126944" y="0"/>
                  </a:moveTo>
                  <a:cubicBezTo>
                    <a:pt x="416509" y="0"/>
                    <a:pt x="651247" y="306641"/>
                    <a:pt x="651247" y="684902"/>
                  </a:cubicBezTo>
                  <a:lnTo>
                    <a:pt x="647967" y="727412"/>
                  </a:lnTo>
                  <a:lnTo>
                    <a:pt x="198485" y="727412"/>
                  </a:lnTo>
                  <a:lnTo>
                    <a:pt x="203328" y="689777"/>
                  </a:lnTo>
                  <a:cubicBezTo>
                    <a:pt x="205932" y="631797"/>
                    <a:pt x="203759" y="572361"/>
                    <a:pt x="196400" y="512110"/>
                  </a:cubicBezTo>
                  <a:cubicBezTo>
                    <a:pt x="174321" y="331359"/>
                    <a:pt x="108700" y="168952"/>
                    <a:pt x="14430" y="39098"/>
                  </a:cubicBezTo>
                  <a:lnTo>
                    <a:pt x="0" y="22543"/>
                  </a:lnTo>
                  <a:lnTo>
                    <a:pt x="21279" y="13915"/>
                  </a:lnTo>
                  <a:cubicBezTo>
                    <a:pt x="55410" y="4792"/>
                    <a:pt x="90749" y="0"/>
                    <a:pt x="1269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椭圆 28"/>
          <p:cNvSpPr/>
          <p:nvPr/>
        </p:nvSpPr>
        <p:spPr>
          <a:xfrm>
            <a:off x="1776079" y="1780113"/>
            <a:ext cx="1445548" cy="1445548"/>
          </a:xfrm>
          <a:prstGeom prst="ellipse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3" name="椭圆 452"/>
          <p:cNvSpPr/>
          <p:nvPr/>
        </p:nvSpPr>
        <p:spPr>
          <a:xfrm>
            <a:off x="8903899" y="1780113"/>
            <a:ext cx="1445548" cy="1445548"/>
          </a:xfrm>
          <a:prstGeom prst="ellipse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5" name="矩形 454"/>
          <p:cNvSpPr/>
          <p:nvPr/>
        </p:nvSpPr>
        <p:spPr>
          <a:xfrm>
            <a:off x="5973830" y="999476"/>
            <a:ext cx="533400" cy="533400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6" name="矩形 455"/>
          <p:cNvSpPr/>
          <p:nvPr/>
        </p:nvSpPr>
        <p:spPr>
          <a:xfrm>
            <a:off x="7040630" y="999476"/>
            <a:ext cx="533400" cy="533400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7" name="矩形 456"/>
          <p:cNvSpPr/>
          <p:nvPr/>
        </p:nvSpPr>
        <p:spPr>
          <a:xfrm>
            <a:off x="8107430" y="999476"/>
            <a:ext cx="533400" cy="533400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8" name="矩形 457"/>
          <p:cNvSpPr/>
          <p:nvPr/>
        </p:nvSpPr>
        <p:spPr>
          <a:xfrm>
            <a:off x="9166105" y="999476"/>
            <a:ext cx="533400" cy="533400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9" name="矩形 458"/>
          <p:cNvSpPr/>
          <p:nvPr/>
        </p:nvSpPr>
        <p:spPr>
          <a:xfrm>
            <a:off x="10224780" y="999476"/>
            <a:ext cx="533400" cy="533400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0" name="矩形 459"/>
          <p:cNvSpPr/>
          <p:nvPr/>
        </p:nvSpPr>
        <p:spPr>
          <a:xfrm>
            <a:off x="11291580" y="999476"/>
            <a:ext cx="533400" cy="533400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5951043" y="988519"/>
            <a:ext cx="7803057" cy="0"/>
          </a:xfrm>
          <a:prstGeom prst="line">
            <a:avLst/>
          </a:prstGeom>
          <a:ln w="12700"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" name="任意多边形 4"/>
          <p:cNvSpPr>
            <a:spLocks noChangeArrowheads="1"/>
          </p:cNvSpPr>
          <p:nvPr/>
        </p:nvSpPr>
        <p:spPr bwMode="auto">
          <a:xfrm>
            <a:off x="1985399" y="1999918"/>
            <a:ext cx="1026908" cy="678718"/>
          </a:xfrm>
          <a:custGeom>
            <a:avLst/>
            <a:gdLst>
              <a:gd name="T0" fmla="*/ 861006 w 1377116"/>
              <a:gd name="T1" fmla="*/ 737760 h 911020"/>
              <a:gd name="T2" fmla="*/ 805070 w 1377116"/>
              <a:gd name="T3" fmla="*/ 749206 h 911020"/>
              <a:gd name="T4" fmla="*/ 714770 w 1377116"/>
              <a:gd name="T5" fmla="*/ 758131 h 911020"/>
              <a:gd name="T6" fmla="*/ 618808 w 1377116"/>
              <a:gd name="T7" fmla="*/ 761151 h 911020"/>
              <a:gd name="T8" fmla="*/ 703995 w 1377116"/>
              <a:gd name="T9" fmla="*/ 760067 h 911020"/>
              <a:gd name="T10" fmla="*/ 799000 w 1377116"/>
              <a:gd name="T11" fmla="*/ 751450 h 911020"/>
              <a:gd name="T12" fmla="*/ 179800 w 1377116"/>
              <a:gd name="T13" fmla="*/ 643343 h 911020"/>
              <a:gd name="T14" fmla="*/ 607169 w 1377116"/>
              <a:gd name="T15" fmla="*/ 722126 h 911020"/>
              <a:gd name="T16" fmla="*/ 1034538 w 1377116"/>
              <a:gd name="T17" fmla="*/ 643343 h 911020"/>
              <a:gd name="T18" fmla="*/ 1034538 w 1377116"/>
              <a:gd name="T19" fmla="*/ 682516 h 911020"/>
              <a:gd name="T20" fmla="*/ 1034538 w 1377116"/>
              <a:gd name="T21" fmla="*/ 682733 h 911020"/>
              <a:gd name="T22" fmla="*/ 1034538 w 1377116"/>
              <a:gd name="T23" fmla="*/ 721906 h 911020"/>
              <a:gd name="T24" fmla="*/ 607169 w 1377116"/>
              <a:gd name="T25" fmla="*/ 800689 h 911020"/>
              <a:gd name="T26" fmla="*/ 179800 w 1377116"/>
              <a:gd name="T27" fmla="*/ 721906 h 911020"/>
              <a:gd name="T28" fmla="*/ 179800 w 1377116"/>
              <a:gd name="T29" fmla="*/ 682733 h 911020"/>
              <a:gd name="T30" fmla="*/ 179800 w 1377116"/>
              <a:gd name="T31" fmla="*/ 682516 h 911020"/>
              <a:gd name="T32" fmla="*/ 607558 w 1377116"/>
              <a:gd name="T33" fmla="*/ 0 h 911020"/>
              <a:gd name="T34" fmla="*/ 684429 w 1377116"/>
              <a:gd name="T35" fmla="*/ 76730 h 911020"/>
              <a:gd name="T36" fmla="*/ 637480 w 1377116"/>
              <a:gd name="T37" fmla="*/ 147430 h 911020"/>
              <a:gd name="T38" fmla="*/ 615676 w 1377116"/>
              <a:gd name="T39" fmla="*/ 151824 h 911020"/>
              <a:gd name="T40" fmla="*/ 704687 w 1377116"/>
              <a:gd name="T41" fmla="*/ 257483 h 911020"/>
              <a:gd name="T42" fmla="*/ 801816 w 1377116"/>
              <a:gd name="T43" fmla="*/ 372776 h 911020"/>
              <a:gd name="T44" fmla="*/ 1036747 w 1377116"/>
              <a:gd name="T45" fmla="*/ 259284 h 911020"/>
              <a:gd name="T46" fmla="*/ 1102028 w 1377116"/>
              <a:gd name="T47" fmla="*/ 224672 h 911020"/>
              <a:gd name="T48" fmla="*/ 1081340 w 1377116"/>
              <a:gd name="T49" fmla="*/ 210750 h 911020"/>
              <a:gd name="T50" fmla="*/ 1058824 w 1377116"/>
              <a:gd name="T51" fmla="*/ 156494 h 911020"/>
              <a:gd name="T52" fmla="*/ 1135696 w 1377116"/>
              <a:gd name="T53" fmla="*/ 79764 h 911020"/>
              <a:gd name="T54" fmla="*/ 1212567 w 1377116"/>
              <a:gd name="T55" fmla="*/ 156494 h 911020"/>
              <a:gd name="T56" fmla="*/ 1135696 w 1377116"/>
              <a:gd name="T57" fmla="*/ 233224 h 911020"/>
              <a:gd name="T58" fmla="*/ 1110828 w 1377116"/>
              <a:gd name="T59" fmla="*/ 228213 h 911020"/>
              <a:gd name="T60" fmla="*/ 1095025 w 1377116"/>
              <a:gd name="T61" fmla="*/ 308524 h 911020"/>
              <a:gd name="T62" fmla="*/ 1034927 w 1377116"/>
              <a:gd name="T63" fmla="*/ 584149 h 911020"/>
              <a:gd name="T64" fmla="*/ 607558 w 1377116"/>
              <a:gd name="T65" fmla="*/ 661012 h 911020"/>
              <a:gd name="T66" fmla="*/ 180190 w 1377116"/>
              <a:gd name="T67" fmla="*/ 584149 h 911020"/>
              <a:gd name="T68" fmla="*/ 120092 w 1377116"/>
              <a:gd name="T69" fmla="*/ 308524 h 911020"/>
              <a:gd name="T70" fmla="*/ 104192 w 1377116"/>
              <a:gd name="T71" fmla="*/ 227719 h 911020"/>
              <a:gd name="T72" fmla="*/ 76871 w 1377116"/>
              <a:gd name="T73" fmla="*/ 233224 h 911020"/>
              <a:gd name="T74" fmla="*/ 0 w 1377116"/>
              <a:gd name="T75" fmla="*/ 156494 h 911020"/>
              <a:gd name="T76" fmla="*/ 76871 w 1377116"/>
              <a:gd name="T77" fmla="*/ 79764 h 911020"/>
              <a:gd name="T78" fmla="*/ 153743 w 1377116"/>
              <a:gd name="T79" fmla="*/ 156494 h 911020"/>
              <a:gd name="T80" fmla="*/ 131228 w 1377116"/>
              <a:gd name="T81" fmla="*/ 210750 h 911020"/>
              <a:gd name="T82" fmla="*/ 111663 w 1377116"/>
              <a:gd name="T83" fmla="*/ 223916 h 911020"/>
              <a:gd name="T84" fmla="*/ 178369 w 1377116"/>
              <a:gd name="T85" fmla="*/ 259284 h 911020"/>
              <a:gd name="T86" fmla="*/ 413300 w 1377116"/>
              <a:gd name="T87" fmla="*/ 372776 h 911020"/>
              <a:gd name="T88" fmla="*/ 510429 w 1377116"/>
              <a:gd name="T89" fmla="*/ 257483 h 911020"/>
              <a:gd name="T90" fmla="*/ 599441 w 1377116"/>
              <a:gd name="T91" fmla="*/ 151824 h 911020"/>
              <a:gd name="T92" fmla="*/ 577637 w 1377116"/>
              <a:gd name="T93" fmla="*/ 147430 h 911020"/>
              <a:gd name="T94" fmla="*/ 530687 w 1377116"/>
              <a:gd name="T95" fmla="*/ 76730 h 911020"/>
              <a:gd name="T96" fmla="*/ 607558 w 1377116"/>
              <a:gd name="T97" fmla="*/ 0 h 91102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77116"/>
              <a:gd name="T148" fmla="*/ 0 h 911020"/>
              <a:gd name="T149" fmla="*/ 1377116 w 1377116"/>
              <a:gd name="T150" fmla="*/ 911020 h 91102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77116" h="911020">
                <a:moveTo>
                  <a:pt x="977848" y="839419"/>
                </a:moveTo>
                <a:lnTo>
                  <a:pt x="914321" y="852443"/>
                </a:lnTo>
                <a:cubicBezTo>
                  <a:pt x="883296" y="856645"/>
                  <a:pt x="849169" y="860146"/>
                  <a:pt x="811767" y="862597"/>
                </a:cubicBezTo>
                <a:lnTo>
                  <a:pt x="702782" y="866033"/>
                </a:lnTo>
                <a:lnTo>
                  <a:pt x="799529" y="864800"/>
                </a:lnTo>
                <a:cubicBezTo>
                  <a:pt x="835035" y="863400"/>
                  <a:pt x="870197" y="860598"/>
                  <a:pt x="907426" y="854996"/>
                </a:cubicBezTo>
                <a:close/>
                <a:moveTo>
                  <a:pt x="204200" y="731991"/>
                </a:moveTo>
                <a:cubicBezTo>
                  <a:pt x="358634" y="799220"/>
                  <a:pt x="535130" y="821630"/>
                  <a:pt x="689564" y="821630"/>
                </a:cubicBezTo>
                <a:cubicBezTo>
                  <a:pt x="843998" y="821630"/>
                  <a:pt x="954308" y="821630"/>
                  <a:pt x="1174928" y="731991"/>
                </a:cubicBezTo>
                <a:lnTo>
                  <a:pt x="1174928" y="776562"/>
                </a:lnTo>
                <a:lnTo>
                  <a:pt x="1174928" y="776810"/>
                </a:lnTo>
                <a:lnTo>
                  <a:pt x="1174928" y="821381"/>
                </a:lnTo>
                <a:cubicBezTo>
                  <a:pt x="1174928" y="821381"/>
                  <a:pt x="1042556" y="911020"/>
                  <a:pt x="689564" y="911020"/>
                </a:cubicBezTo>
                <a:cubicBezTo>
                  <a:pt x="336572" y="911020"/>
                  <a:pt x="204200" y="821381"/>
                  <a:pt x="204200" y="821381"/>
                </a:cubicBezTo>
                <a:lnTo>
                  <a:pt x="204200" y="776810"/>
                </a:lnTo>
                <a:lnTo>
                  <a:pt x="204200" y="776562"/>
                </a:lnTo>
                <a:close/>
                <a:moveTo>
                  <a:pt x="690006" y="0"/>
                </a:moveTo>
                <a:cubicBezTo>
                  <a:pt x="738222" y="0"/>
                  <a:pt x="777309" y="39087"/>
                  <a:pt x="777309" y="87303"/>
                </a:cubicBezTo>
                <a:cubicBezTo>
                  <a:pt x="777309" y="123465"/>
                  <a:pt x="755323" y="154492"/>
                  <a:pt x="723988" y="167745"/>
                </a:cubicBezTo>
                <a:lnTo>
                  <a:pt x="699225" y="172745"/>
                </a:lnTo>
                <a:lnTo>
                  <a:pt x="800316" y="292962"/>
                </a:lnTo>
                <a:cubicBezTo>
                  <a:pt x="838924" y="336689"/>
                  <a:pt x="877532" y="380416"/>
                  <a:pt x="910625" y="424143"/>
                </a:cubicBezTo>
                <a:cubicBezTo>
                  <a:pt x="993358" y="374950"/>
                  <a:pt x="1088500" y="338056"/>
                  <a:pt x="1177437" y="295012"/>
                </a:cubicBezTo>
                <a:lnTo>
                  <a:pt x="1251576" y="255631"/>
                </a:lnTo>
                <a:lnTo>
                  <a:pt x="1228081" y="239791"/>
                </a:lnTo>
                <a:cubicBezTo>
                  <a:pt x="1212282" y="223992"/>
                  <a:pt x="1202510" y="202166"/>
                  <a:pt x="1202510" y="178058"/>
                </a:cubicBezTo>
                <a:cubicBezTo>
                  <a:pt x="1202510" y="129842"/>
                  <a:pt x="1241597" y="90755"/>
                  <a:pt x="1289813" y="90755"/>
                </a:cubicBezTo>
                <a:cubicBezTo>
                  <a:pt x="1338029" y="90755"/>
                  <a:pt x="1377116" y="129842"/>
                  <a:pt x="1377116" y="178058"/>
                </a:cubicBezTo>
                <a:cubicBezTo>
                  <a:pt x="1377116" y="226274"/>
                  <a:pt x="1338029" y="265361"/>
                  <a:pt x="1289813" y="265361"/>
                </a:cubicBezTo>
                <a:lnTo>
                  <a:pt x="1261570" y="259659"/>
                </a:lnTo>
                <a:lnTo>
                  <a:pt x="1243623" y="351037"/>
                </a:lnTo>
                <a:cubicBezTo>
                  <a:pt x="1220872" y="455572"/>
                  <a:pt x="1191916" y="566256"/>
                  <a:pt x="1175369" y="664642"/>
                </a:cubicBezTo>
                <a:cubicBezTo>
                  <a:pt x="1175369" y="664642"/>
                  <a:pt x="998873" y="752096"/>
                  <a:pt x="690006" y="752096"/>
                </a:cubicBezTo>
                <a:cubicBezTo>
                  <a:pt x="381138" y="752096"/>
                  <a:pt x="204642" y="664642"/>
                  <a:pt x="204642" y="664642"/>
                </a:cubicBezTo>
                <a:cubicBezTo>
                  <a:pt x="188096" y="566256"/>
                  <a:pt x="159139" y="455572"/>
                  <a:pt x="136388" y="351037"/>
                </a:cubicBezTo>
                <a:lnTo>
                  <a:pt x="118331" y="259097"/>
                </a:lnTo>
                <a:lnTo>
                  <a:pt x="87303" y="265361"/>
                </a:lnTo>
                <a:cubicBezTo>
                  <a:pt x="39087" y="265361"/>
                  <a:pt x="0" y="226274"/>
                  <a:pt x="0" y="178058"/>
                </a:cubicBezTo>
                <a:cubicBezTo>
                  <a:pt x="0" y="129842"/>
                  <a:pt x="39087" y="90755"/>
                  <a:pt x="87303" y="90755"/>
                </a:cubicBezTo>
                <a:cubicBezTo>
                  <a:pt x="135519" y="90755"/>
                  <a:pt x="174606" y="129842"/>
                  <a:pt x="174606" y="178058"/>
                </a:cubicBezTo>
                <a:cubicBezTo>
                  <a:pt x="174606" y="202166"/>
                  <a:pt x="164834" y="223992"/>
                  <a:pt x="149036" y="239791"/>
                </a:cubicBezTo>
                <a:lnTo>
                  <a:pt x="126816" y="254771"/>
                </a:lnTo>
                <a:lnTo>
                  <a:pt x="202574" y="295012"/>
                </a:lnTo>
                <a:cubicBezTo>
                  <a:pt x="291511" y="338056"/>
                  <a:pt x="386653" y="374950"/>
                  <a:pt x="469386" y="424143"/>
                </a:cubicBezTo>
                <a:cubicBezTo>
                  <a:pt x="502479" y="380416"/>
                  <a:pt x="541087" y="336689"/>
                  <a:pt x="579696" y="292962"/>
                </a:cubicBezTo>
                <a:lnTo>
                  <a:pt x="680786" y="172745"/>
                </a:lnTo>
                <a:lnTo>
                  <a:pt x="656024" y="167745"/>
                </a:lnTo>
                <a:cubicBezTo>
                  <a:pt x="624690" y="154492"/>
                  <a:pt x="602703" y="123465"/>
                  <a:pt x="602703" y="87303"/>
                </a:cubicBezTo>
                <a:cubicBezTo>
                  <a:pt x="602703" y="39087"/>
                  <a:pt x="641790" y="0"/>
                  <a:pt x="69000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462" name="Group 8"/>
          <p:cNvGrpSpPr>
            <a:grpSpLocks/>
          </p:cNvGrpSpPr>
          <p:nvPr/>
        </p:nvGrpSpPr>
        <p:grpSpPr bwMode="auto">
          <a:xfrm>
            <a:off x="9235233" y="1877551"/>
            <a:ext cx="833582" cy="801840"/>
            <a:chOff x="0" y="0"/>
            <a:chExt cx="328613" cy="315913"/>
          </a:xfrm>
          <a:solidFill>
            <a:schemeClr val="bg1"/>
          </a:solidFill>
        </p:grpSpPr>
        <p:sp>
          <p:nvSpPr>
            <p:cNvPr id="463" name="Freeform 121"/>
            <p:cNvSpPr>
              <a:spLocks noChangeArrowheads="1"/>
            </p:cNvSpPr>
            <p:nvPr/>
          </p:nvSpPr>
          <p:spPr bwMode="auto">
            <a:xfrm>
              <a:off x="0" y="38100"/>
              <a:ext cx="227013" cy="277813"/>
            </a:xfrm>
            <a:custGeom>
              <a:avLst/>
              <a:gdLst>
                <a:gd name="T0" fmla="*/ 477175015 w 72"/>
                <a:gd name="T1" fmla="*/ 548153469 h 88"/>
                <a:gd name="T2" fmla="*/ 457292468 w 72"/>
                <a:gd name="T3" fmla="*/ 448488090 h 88"/>
                <a:gd name="T4" fmla="*/ 457292468 w 72"/>
                <a:gd name="T5" fmla="*/ 448488090 h 88"/>
                <a:gd name="T6" fmla="*/ 556705202 w 72"/>
                <a:gd name="T7" fmla="*/ 209294238 h 88"/>
                <a:gd name="T8" fmla="*/ 357882788 w 72"/>
                <a:gd name="T9" fmla="*/ 0 h 88"/>
                <a:gd name="T10" fmla="*/ 168998544 w 72"/>
                <a:gd name="T11" fmla="*/ 209294238 h 88"/>
                <a:gd name="T12" fmla="*/ 258470054 w 72"/>
                <a:gd name="T13" fmla="*/ 448488090 h 88"/>
                <a:gd name="T14" fmla="*/ 238587507 w 72"/>
                <a:gd name="T15" fmla="*/ 548153469 h 88"/>
                <a:gd name="T16" fmla="*/ 0 w 72"/>
                <a:gd name="T17" fmla="*/ 727551151 h 88"/>
                <a:gd name="T18" fmla="*/ 0 w 72"/>
                <a:gd name="T19" fmla="*/ 757447608 h 88"/>
                <a:gd name="T20" fmla="*/ 357882788 w 72"/>
                <a:gd name="T21" fmla="*/ 877046261 h 88"/>
                <a:gd name="T22" fmla="*/ 715762424 w 72"/>
                <a:gd name="T23" fmla="*/ 757447608 h 88"/>
                <a:gd name="T24" fmla="*/ 715762424 w 72"/>
                <a:gd name="T25" fmla="*/ 727551151 h 88"/>
                <a:gd name="T26" fmla="*/ 477175015 w 72"/>
                <a:gd name="T27" fmla="*/ 548153469 h 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88"/>
                <a:gd name="T44" fmla="*/ 72 w 72"/>
                <a:gd name="T45" fmla="*/ 88 h 8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88">
                  <a:moveTo>
                    <a:pt x="48" y="55"/>
                  </a:moveTo>
                  <a:cubicBezTo>
                    <a:pt x="47" y="54"/>
                    <a:pt x="44" y="51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51" y="39"/>
                    <a:pt x="56" y="30"/>
                    <a:pt x="56" y="21"/>
                  </a:cubicBezTo>
                  <a:cubicBezTo>
                    <a:pt x="56" y="8"/>
                    <a:pt x="46" y="0"/>
                    <a:pt x="36" y="0"/>
                  </a:cubicBezTo>
                  <a:cubicBezTo>
                    <a:pt x="26" y="0"/>
                    <a:pt x="17" y="8"/>
                    <a:pt x="17" y="21"/>
                  </a:cubicBezTo>
                  <a:cubicBezTo>
                    <a:pt x="17" y="30"/>
                    <a:pt x="21" y="39"/>
                    <a:pt x="26" y="45"/>
                  </a:cubicBezTo>
                  <a:cubicBezTo>
                    <a:pt x="28" y="50"/>
                    <a:pt x="24" y="54"/>
                    <a:pt x="24" y="55"/>
                  </a:cubicBezTo>
                  <a:cubicBezTo>
                    <a:pt x="13" y="59"/>
                    <a:pt x="0" y="66"/>
                    <a:pt x="0" y="73"/>
                  </a:cubicBezTo>
                  <a:cubicBezTo>
                    <a:pt x="0" y="75"/>
                    <a:pt x="0" y="74"/>
                    <a:pt x="0" y="76"/>
                  </a:cubicBezTo>
                  <a:cubicBezTo>
                    <a:pt x="0" y="86"/>
                    <a:pt x="19" y="88"/>
                    <a:pt x="36" y="88"/>
                  </a:cubicBezTo>
                  <a:cubicBezTo>
                    <a:pt x="53" y="88"/>
                    <a:pt x="72" y="86"/>
                    <a:pt x="72" y="76"/>
                  </a:cubicBezTo>
                  <a:cubicBezTo>
                    <a:pt x="72" y="74"/>
                    <a:pt x="72" y="75"/>
                    <a:pt x="72" y="73"/>
                  </a:cubicBezTo>
                  <a:cubicBezTo>
                    <a:pt x="72" y="66"/>
                    <a:pt x="59" y="58"/>
                    <a:pt x="48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4" name="Freeform 122"/>
            <p:cNvSpPr>
              <a:spLocks noChangeArrowheads="1"/>
            </p:cNvSpPr>
            <p:nvPr/>
          </p:nvSpPr>
          <p:spPr bwMode="auto">
            <a:xfrm>
              <a:off x="168275" y="0"/>
              <a:ext cx="160338" cy="252413"/>
            </a:xfrm>
            <a:custGeom>
              <a:avLst/>
              <a:gdLst>
                <a:gd name="T0" fmla="*/ 276752835 w 51"/>
                <a:gd name="T1" fmla="*/ 487797599 h 80"/>
                <a:gd name="T2" fmla="*/ 256984109 w 51"/>
                <a:gd name="T3" fmla="*/ 418112707 h 80"/>
                <a:gd name="T4" fmla="*/ 256984109 w 51"/>
                <a:gd name="T5" fmla="*/ 418112707 h 80"/>
                <a:gd name="T6" fmla="*/ 345940233 w 51"/>
                <a:gd name="T7" fmla="*/ 199100193 h 80"/>
                <a:gd name="T8" fmla="*/ 168027935 w 51"/>
                <a:gd name="T9" fmla="*/ 0 h 80"/>
                <a:gd name="T10" fmla="*/ 9884366 w 51"/>
                <a:gd name="T11" fmla="*/ 109506232 h 80"/>
                <a:gd name="T12" fmla="*/ 108724900 w 51"/>
                <a:gd name="T13" fmla="*/ 328515493 h 80"/>
                <a:gd name="T14" fmla="*/ 0 w 51"/>
                <a:gd name="T15" fmla="*/ 597303782 h 80"/>
                <a:gd name="T16" fmla="*/ 256984109 w 51"/>
                <a:gd name="T17" fmla="*/ 796403926 h 80"/>
                <a:gd name="T18" fmla="*/ 504083854 w 51"/>
                <a:gd name="T19" fmla="*/ 676943209 h 80"/>
                <a:gd name="T20" fmla="*/ 504083854 w 51"/>
                <a:gd name="T21" fmla="*/ 657034141 h 80"/>
                <a:gd name="T22" fmla="*/ 276752835 w 51"/>
                <a:gd name="T23" fmla="*/ 487797599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80"/>
                <a:gd name="T38" fmla="*/ 51 w 51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80">
                  <a:moveTo>
                    <a:pt x="28" y="49"/>
                  </a:moveTo>
                  <a:cubicBezTo>
                    <a:pt x="28" y="48"/>
                    <a:pt x="24" y="48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31" y="36"/>
                    <a:pt x="35" y="28"/>
                    <a:pt x="35" y="20"/>
                  </a:cubicBezTo>
                  <a:cubicBezTo>
                    <a:pt x="35" y="7"/>
                    <a:pt x="27" y="0"/>
                    <a:pt x="17" y="0"/>
                  </a:cubicBezTo>
                  <a:cubicBezTo>
                    <a:pt x="10" y="0"/>
                    <a:pt x="4" y="4"/>
                    <a:pt x="1" y="11"/>
                  </a:cubicBezTo>
                  <a:cubicBezTo>
                    <a:pt x="7" y="16"/>
                    <a:pt x="11" y="23"/>
                    <a:pt x="11" y="33"/>
                  </a:cubicBezTo>
                  <a:cubicBezTo>
                    <a:pt x="11" y="44"/>
                    <a:pt x="6" y="54"/>
                    <a:pt x="0" y="60"/>
                  </a:cubicBezTo>
                  <a:cubicBezTo>
                    <a:pt x="9" y="63"/>
                    <a:pt x="22" y="70"/>
                    <a:pt x="26" y="80"/>
                  </a:cubicBezTo>
                  <a:cubicBezTo>
                    <a:pt x="39" y="79"/>
                    <a:pt x="51" y="76"/>
                    <a:pt x="51" y="68"/>
                  </a:cubicBezTo>
                  <a:cubicBezTo>
                    <a:pt x="51" y="67"/>
                    <a:pt x="51" y="68"/>
                    <a:pt x="51" y="66"/>
                  </a:cubicBezTo>
                  <a:cubicBezTo>
                    <a:pt x="51" y="59"/>
                    <a:pt x="39" y="52"/>
                    <a:pt x="2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7" name="矩形 36"/>
          <p:cNvSpPr/>
          <p:nvPr/>
        </p:nvSpPr>
        <p:spPr>
          <a:xfrm>
            <a:off x="1895979" y="2637060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Dominance</a:t>
            </a:r>
          </a:p>
        </p:txBody>
      </p:sp>
      <p:sp>
        <p:nvSpPr>
          <p:cNvPr id="46" name="矩形 45"/>
          <p:cNvSpPr/>
          <p:nvPr/>
        </p:nvSpPr>
        <p:spPr>
          <a:xfrm>
            <a:off x="9111058" y="2648985"/>
            <a:ext cx="1058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Influence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8977995" y="4293069"/>
            <a:ext cx="1445548" cy="1445548"/>
            <a:chOff x="1776079" y="4293069"/>
            <a:chExt cx="1445548" cy="1445548"/>
          </a:xfrm>
        </p:grpSpPr>
        <p:sp>
          <p:nvSpPr>
            <p:cNvPr id="452" name="椭圆 451"/>
            <p:cNvSpPr/>
            <p:nvPr/>
          </p:nvSpPr>
          <p:spPr>
            <a:xfrm>
              <a:off x="1776079" y="4293069"/>
              <a:ext cx="1445548" cy="1445548"/>
            </a:xfrm>
            <a:prstGeom prst="ellipse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0" name="Freeform 204"/>
            <p:cNvSpPr>
              <a:spLocks noEditPoints="1" noChangeArrowheads="1"/>
            </p:cNvSpPr>
            <p:nvPr/>
          </p:nvSpPr>
          <p:spPr bwMode="auto">
            <a:xfrm>
              <a:off x="1995161" y="4634562"/>
              <a:ext cx="1026908" cy="574008"/>
            </a:xfrm>
            <a:custGeom>
              <a:avLst/>
              <a:gdLst>
                <a:gd name="T0" fmla="*/ 1630707039 w 64"/>
                <a:gd name="T1" fmla="*/ 2147483647 h 36"/>
                <a:gd name="T2" fmla="*/ 2147483647 w 64"/>
                <a:gd name="T3" fmla="*/ 2147483647 h 36"/>
                <a:gd name="T4" fmla="*/ 2147483647 w 64"/>
                <a:gd name="T5" fmla="*/ 2147483647 h 36"/>
                <a:gd name="T6" fmla="*/ 2147483647 w 64"/>
                <a:gd name="T7" fmla="*/ 2147483647 h 36"/>
                <a:gd name="T8" fmla="*/ 2147483647 w 64"/>
                <a:gd name="T9" fmla="*/ 2147483647 h 36"/>
                <a:gd name="T10" fmla="*/ 2147483647 w 64"/>
                <a:gd name="T11" fmla="*/ 2147483647 h 36"/>
                <a:gd name="T12" fmla="*/ 1630707039 w 64"/>
                <a:gd name="T13" fmla="*/ 2147483647 h 36"/>
                <a:gd name="T14" fmla="*/ 2147483647 w 64"/>
                <a:gd name="T15" fmla="*/ 2147483647 h 36"/>
                <a:gd name="T16" fmla="*/ 2147483647 w 64"/>
                <a:gd name="T17" fmla="*/ 2147483647 h 36"/>
                <a:gd name="T18" fmla="*/ 2147483647 w 64"/>
                <a:gd name="T19" fmla="*/ 2147483647 h 36"/>
                <a:gd name="T20" fmla="*/ 2147483647 w 64"/>
                <a:gd name="T21" fmla="*/ 2147483647 h 36"/>
                <a:gd name="T22" fmla="*/ 2147483647 w 64"/>
                <a:gd name="T23" fmla="*/ 2147483647 h 36"/>
                <a:gd name="T24" fmla="*/ 2147483647 w 64"/>
                <a:gd name="T25" fmla="*/ 2147483647 h 36"/>
                <a:gd name="T26" fmla="*/ 2147483647 w 64"/>
                <a:gd name="T27" fmla="*/ 2147483647 h 36"/>
                <a:gd name="T28" fmla="*/ 1630707039 w 64"/>
                <a:gd name="T29" fmla="*/ 2147483647 h 36"/>
                <a:gd name="T30" fmla="*/ 2147483647 w 64"/>
                <a:gd name="T31" fmla="*/ 2147483647 h 36"/>
                <a:gd name="T32" fmla="*/ 2147483647 w 64"/>
                <a:gd name="T33" fmla="*/ 2147483647 h 36"/>
                <a:gd name="T34" fmla="*/ 2147483647 w 64"/>
                <a:gd name="T35" fmla="*/ 2147483647 h 36"/>
                <a:gd name="T36" fmla="*/ 2147483647 w 64"/>
                <a:gd name="T37" fmla="*/ 2147483647 h 36"/>
                <a:gd name="T38" fmla="*/ 2147483647 w 64"/>
                <a:gd name="T39" fmla="*/ 2147483647 h 36"/>
                <a:gd name="T40" fmla="*/ 2147483647 w 64"/>
                <a:gd name="T41" fmla="*/ 1610294227 h 36"/>
                <a:gd name="T42" fmla="*/ 2147483647 w 64"/>
                <a:gd name="T43" fmla="*/ 1610294227 h 36"/>
                <a:gd name="T44" fmla="*/ 2147483647 w 64"/>
                <a:gd name="T45" fmla="*/ 2147483647 h 36"/>
                <a:gd name="T46" fmla="*/ 2147483647 w 64"/>
                <a:gd name="T47" fmla="*/ 2147483647 h 36"/>
                <a:gd name="T48" fmla="*/ 2147483647 w 64"/>
                <a:gd name="T49" fmla="*/ 1610294227 h 36"/>
                <a:gd name="T50" fmla="*/ 2147483647 w 64"/>
                <a:gd name="T51" fmla="*/ 0 h 36"/>
                <a:gd name="T52" fmla="*/ 2147483647 w 64"/>
                <a:gd name="T53" fmla="*/ 0 h 36"/>
                <a:gd name="T54" fmla="*/ 2147483647 w 64"/>
                <a:gd name="T55" fmla="*/ 2147483647 h 36"/>
                <a:gd name="T56" fmla="*/ 2147483647 w 64"/>
                <a:gd name="T57" fmla="*/ 2147483647 h 36"/>
                <a:gd name="T58" fmla="*/ 2147483647 w 64"/>
                <a:gd name="T59" fmla="*/ 2147483647 h 36"/>
                <a:gd name="T60" fmla="*/ 2147483647 w 64"/>
                <a:gd name="T61" fmla="*/ 2147483647 h 36"/>
                <a:gd name="T62" fmla="*/ 2147483647 w 64"/>
                <a:gd name="T63" fmla="*/ 2147483647 h 36"/>
                <a:gd name="T64" fmla="*/ 2147483647 w 64"/>
                <a:gd name="T65" fmla="*/ 2147483647 h 36"/>
                <a:gd name="T66" fmla="*/ 2147483647 w 64"/>
                <a:gd name="T67" fmla="*/ 2147483647 h 36"/>
                <a:gd name="T68" fmla="*/ 2147483647 w 64"/>
                <a:gd name="T69" fmla="*/ 2147483647 h 36"/>
                <a:gd name="T70" fmla="*/ 2147483647 w 64"/>
                <a:gd name="T71" fmla="*/ 2147483647 h 36"/>
                <a:gd name="T72" fmla="*/ 2147483647 w 64"/>
                <a:gd name="T73" fmla="*/ 2147483647 h 36"/>
                <a:gd name="T74" fmla="*/ 2147483647 w 64"/>
                <a:gd name="T75" fmla="*/ 2147483647 h 36"/>
                <a:gd name="T76" fmla="*/ 2147483647 w 64"/>
                <a:gd name="T77" fmla="*/ 2147483647 h 36"/>
                <a:gd name="T78" fmla="*/ 0 w 64"/>
                <a:gd name="T79" fmla="*/ 2147483647 h 36"/>
                <a:gd name="T80" fmla="*/ 815353520 w 64"/>
                <a:gd name="T81" fmla="*/ 2147483647 h 36"/>
                <a:gd name="T82" fmla="*/ 0 w 64"/>
                <a:gd name="T83" fmla="*/ 2147483647 h 36"/>
                <a:gd name="T84" fmla="*/ 0 w 64"/>
                <a:gd name="T85" fmla="*/ 2147483647 h 36"/>
                <a:gd name="T86" fmla="*/ 2147483647 w 64"/>
                <a:gd name="T87" fmla="*/ 0 h 36"/>
                <a:gd name="T88" fmla="*/ 2147483647 w 64"/>
                <a:gd name="T89" fmla="*/ 0 h 36"/>
                <a:gd name="T90" fmla="*/ 2147483647 w 64"/>
                <a:gd name="T91" fmla="*/ 1610294227 h 36"/>
                <a:gd name="T92" fmla="*/ 2147483647 w 64"/>
                <a:gd name="T93" fmla="*/ 2147483647 h 36"/>
                <a:gd name="T94" fmla="*/ 2147483647 w 64"/>
                <a:gd name="T95" fmla="*/ 2147483647 h 36"/>
                <a:gd name="T96" fmla="*/ 2147483647 w 64"/>
                <a:gd name="T97" fmla="*/ 1610294227 h 36"/>
                <a:gd name="T98" fmla="*/ 2147483647 w 64"/>
                <a:gd name="T99" fmla="*/ 1610294227 h 36"/>
                <a:gd name="T100" fmla="*/ 1630707039 w 64"/>
                <a:gd name="T101" fmla="*/ 2147483647 h 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4"/>
                <a:gd name="T154" fmla="*/ 0 h 36"/>
                <a:gd name="T155" fmla="*/ 64 w 64"/>
                <a:gd name="T156" fmla="*/ 36 h 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4" h="36">
                  <a:moveTo>
                    <a:pt x="4" y="26"/>
                  </a:moveTo>
                  <a:cubicBezTo>
                    <a:pt x="4" y="29"/>
                    <a:pt x="7" y="32"/>
                    <a:pt x="10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1" y="32"/>
                    <a:pt x="24" y="29"/>
                    <a:pt x="24" y="26"/>
                  </a:cubicBezTo>
                  <a:cubicBezTo>
                    <a:pt x="24" y="23"/>
                    <a:pt x="21" y="20"/>
                    <a:pt x="18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7" y="20"/>
                    <a:pt x="4" y="23"/>
                    <a:pt x="4" y="26"/>
                  </a:cubicBezTo>
                  <a:close/>
                  <a:moveTo>
                    <a:pt x="40" y="26"/>
                  </a:moveTo>
                  <a:cubicBezTo>
                    <a:pt x="40" y="29"/>
                    <a:pt x="43" y="32"/>
                    <a:pt x="46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32"/>
                    <a:pt x="60" y="29"/>
                    <a:pt x="60" y="26"/>
                  </a:cubicBezTo>
                  <a:cubicBezTo>
                    <a:pt x="60" y="23"/>
                    <a:pt x="57" y="20"/>
                    <a:pt x="54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3" y="20"/>
                    <a:pt x="40" y="23"/>
                    <a:pt x="40" y="26"/>
                  </a:cubicBezTo>
                  <a:close/>
                  <a:moveTo>
                    <a:pt x="4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3" y="22"/>
                    <a:pt x="64" y="24"/>
                    <a:pt x="64" y="26"/>
                  </a:cubicBezTo>
                  <a:cubicBezTo>
                    <a:pt x="64" y="32"/>
                    <a:pt x="60" y="36"/>
                    <a:pt x="54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0" y="36"/>
                    <a:pt x="36" y="32"/>
                    <a:pt x="36" y="26"/>
                  </a:cubicBezTo>
                  <a:cubicBezTo>
                    <a:pt x="36" y="24"/>
                    <a:pt x="37" y="22"/>
                    <a:pt x="38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7" y="22"/>
                    <a:pt x="28" y="24"/>
                    <a:pt x="28" y="26"/>
                  </a:cubicBezTo>
                  <a:cubicBezTo>
                    <a:pt x="28" y="32"/>
                    <a:pt x="24" y="36"/>
                    <a:pt x="18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4" y="36"/>
                    <a:pt x="0" y="32"/>
                    <a:pt x="0" y="26"/>
                  </a:cubicBezTo>
                  <a:cubicBezTo>
                    <a:pt x="0" y="24"/>
                    <a:pt x="1" y="22"/>
                    <a:pt x="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4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1945395" y="5179542"/>
              <a:ext cx="11506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latin typeface="+mj-lt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Steadiness</a:t>
              </a:r>
              <a:endParaRPr lang="zh-CN" altLang="en-US" b="1" dirty="0">
                <a:solidFill>
                  <a:schemeClr val="bg1"/>
                </a:solidFill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820544" y="5826542"/>
            <a:ext cx="260824" cy="421688"/>
            <a:chOff x="5820544" y="5826542"/>
            <a:chExt cx="260824" cy="421688"/>
          </a:xfrm>
        </p:grpSpPr>
        <p:grpSp>
          <p:nvGrpSpPr>
            <p:cNvPr id="36" name="组合 35"/>
            <p:cNvGrpSpPr/>
            <p:nvPr/>
          </p:nvGrpSpPr>
          <p:grpSpPr>
            <a:xfrm>
              <a:off x="5820544" y="5826542"/>
              <a:ext cx="260824" cy="412504"/>
              <a:chOff x="5799759" y="5260548"/>
              <a:chExt cx="260824" cy="412504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5799759" y="5260548"/>
                <a:ext cx="260824" cy="148912"/>
                <a:chOff x="5293625" y="5714903"/>
                <a:chExt cx="546453" cy="311986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5293625" y="5714903"/>
                  <a:ext cx="311986" cy="311986"/>
                </a:xfrm>
                <a:prstGeom prst="line">
                  <a:avLst/>
                </a:prstGeom>
                <a:ln w="50800">
                  <a:solidFill>
                    <a:srgbClr val="4465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直接连接符 471"/>
                <p:cNvCxnSpPr/>
                <p:nvPr/>
              </p:nvCxnSpPr>
              <p:spPr>
                <a:xfrm flipH="1">
                  <a:off x="5528092" y="5714903"/>
                  <a:ext cx="311986" cy="311986"/>
                </a:xfrm>
                <a:prstGeom prst="line">
                  <a:avLst/>
                </a:prstGeom>
                <a:ln w="508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9" name="组合 478"/>
              <p:cNvGrpSpPr/>
              <p:nvPr/>
            </p:nvGrpSpPr>
            <p:grpSpPr>
              <a:xfrm>
                <a:off x="5799759" y="5392344"/>
                <a:ext cx="260824" cy="148912"/>
                <a:chOff x="5293625" y="5714903"/>
                <a:chExt cx="546453" cy="311986"/>
              </a:xfrm>
            </p:grpSpPr>
            <p:cxnSp>
              <p:nvCxnSpPr>
                <p:cNvPr id="480" name="直接连接符 479"/>
                <p:cNvCxnSpPr/>
                <p:nvPr/>
              </p:nvCxnSpPr>
              <p:spPr>
                <a:xfrm>
                  <a:off x="5293625" y="5714903"/>
                  <a:ext cx="311986" cy="311986"/>
                </a:xfrm>
                <a:prstGeom prst="line">
                  <a:avLst/>
                </a:prstGeom>
                <a:ln w="50800">
                  <a:solidFill>
                    <a:srgbClr val="4465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直接连接符 480"/>
                <p:cNvCxnSpPr/>
                <p:nvPr/>
              </p:nvCxnSpPr>
              <p:spPr>
                <a:xfrm flipH="1">
                  <a:off x="5528092" y="5714903"/>
                  <a:ext cx="311986" cy="311986"/>
                </a:xfrm>
                <a:prstGeom prst="line">
                  <a:avLst/>
                </a:prstGeom>
                <a:ln w="508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2" name="组合 481"/>
              <p:cNvGrpSpPr/>
              <p:nvPr/>
            </p:nvGrpSpPr>
            <p:grpSpPr>
              <a:xfrm>
                <a:off x="5799759" y="5524140"/>
                <a:ext cx="260824" cy="148912"/>
                <a:chOff x="5293625" y="5714903"/>
                <a:chExt cx="546453" cy="311986"/>
              </a:xfrm>
            </p:grpSpPr>
            <p:cxnSp>
              <p:nvCxnSpPr>
                <p:cNvPr id="483" name="直接连接符 482"/>
                <p:cNvCxnSpPr/>
                <p:nvPr/>
              </p:nvCxnSpPr>
              <p:spPr>
                <a:xfrm>
                  <a:off x="5293625" y="5714903"/>
                  <a:ext cx="311986" cy="311986"/>
                </a:xfrm>
                <a:prstGeom prst="line">
                  <a:avLst/>
                </a:prstGeom>
                <a:ln w="50800">
                  <a:solidFill>
                    <a:srgbClr val="4465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直接连接符 483"/>
                <p:cNvCxnSpPr/>
                <p:nvPr/>
              </p:nvCxnSpPr>
              <p:spPr>
                <a:xfrm flipH="1">
                  <a:off x="5528092" y="5714903"/>
                  <a:ext cx="311986" cy="311986"/>
                </a:xfrm>
                <a:prstGeom prst="line">
                  <a:avLst/>
                </a:prstGeom>
                <a:ln w="508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" name="直角三角形 1"/>
            <p:cNvSpPr/>
            <p:nvPr/>
          </p:nvSpPr>
          <p:spPr>
            <a:xfrm rot="2708389">
              <a:off x="5926079" y="5930006"/>
              <a:ext cx="52845" cy="52845"/>
            </a:xfrm>
            <a:prstGeom prst="rtTriangle">
              <a:avLst/>
            </a:prstGeom>
            <a:solidFill>
              <a:srgbClr val="446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5" name="直角三角形 214"/>
            <p:cNvSpPr/>
            <p:nvPr/>
          </p:nvSpPr>
          <p:spPr>
            <a:xfrm rot="2708389">
              <a:off x="5926079" y="6063157"/>
              <a:ext cx="52845" cy="52845"/>
            </a:xfrm>
            <a:prstGeom prst="rtTriangle">
              <a:avLst/>
            </a:prstGeom>
            <a:solidFill>
              <a:srgbClr val="446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6" name="直角三角形 215"/>
            <p:cNvSpPr/>
            <p:nvPr/>
          </p:nvSpPr>
          <p:spPr>
            <a:xfrm rot="2708389">
              <a:off x="5926079" y="6195385"/>
              <a:ext cx="52845" cy="52845"/>
            </a:xfrm>
            <a:prstGeom prst="rtTriangle">
              <a:avLst/>
            </a:prstGeom>
            <a:solidFill>
              <a:srgbClr val="446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1761254" y="4293069"/>
            <a:ext cx="1445548" cy="1445548"/>
            <a:chOff x="8903899" y="4293069"/>
            <a:chExt cx="1445548" cy="1445548"/>
          </a:xfrm>
        </p:grpSpPr>
        <p:sp>
          <p:nvSpPr>
            <p:cNvPr id="247" name="椭圆 246"/>
            <p:cNvSpPr/>
            <p:nvPr/>
          </p:nvSpPr>
          <p:spPr>
            <a:xfrm>
              <a:off x="8903899" y="4293069"/>
              <a:ext cx="1445548" cy="1445548"/>
            </a:xfrm>
            <a:prstGeom prst="ellipse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8" name="Group 132"/>
            <p:cNvGrpSpPr>
              <a:grpSpLocks/>
            </p:cNvGrpSpPr>
            <p:nvPr/>
          </p:nvGrpSpPr>
          <p:grpSpPr bwMode="auto">
            <a:xfrm rot="1134030">
              <a:off x="9227316" y="4456381"/>
              <a:ext cx="856598" cy="860383"/>
              <a:chOff x="0" y="0"/>
              <a:chExt cx="431800" cy="433388"/>
            </a:xfrm>
            <a:solidFill>
              <a:schemeClr val="bg1"/>
            </a:solidFill>
          </p:grpSpPr>
          <p:sp>
            <p:nvSpPr>
              <p:cNvPr id="250" name="Freeform 133"/>
              <p:cNvSpPr>
                <a:spLocks noChangeArrowheads="1"/>
              </p:cNvSpPr>
              <p:nvPr/>
            </p:nvSpPr>
            <p:spPr bwMode="auto">
              <a:xfrm>
                <a:off x="160338" y="15875"/>
                <a:ext cx="74613" cy="66675"/>
              </a:xfrm>
              <a:custGeom>
                <a:avLst/>
                <a:gdLst>
                  <a:gd name="T0" fmla="*/ 85912720 w 18"/>
                  <a:gd name="T1" fmla="*/ 191019682 h 16"/>
                  <a:gd name="T2" fmla="*/ 103094429 w 18"/>
                  <a:gd name="T3" fmla="*/ 191019682 h 16"/>
                  <a:gd name="T4" fmla="*/ 171825441 w 18"/>
                  <a:gd name="T5" fmla="*/ 208384344 h 16"/>
                  <a:gd name="T6" fmla="*/ 257733983 w 18"/>
                  <a:gd name="T7" fmla="*/ 277847224 h 16"/>
                  <a:gd name="T8" fmla="*/ 309283319 w 18"/>
                  <a:gd name="T9" fmla="*/ 243117835 h 16"/>
                  <a:gd name="T10" fmla="*/ 137457878 w 18"/>
                  <a:gd name="T11" fmla="*/ 34729340 h 16"/>
                  <a:gd name="T12" fmla="*/ 34363433 w 18"/>
                  <a:gd name="T13" fmla="*/ 34729340 h 16"/>
                  <a:gd name="T14" fmla="*/ 34363433 w 18"/>
                  <a:gd name="T15" fmla="*/ 138925696 h 16"/>
                  <a:gd name="T16" fmla="*/ 85912720 w 18"/>
                  <a:gd name="T17" fmla="*/ 191019682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6"/>
                  <a:gd name="T29" fmla="*/ 18 w 18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6">
                    <a:moveTo>
                      <a:pt x="5" y="11"/>
                    </a:moveTo>
                    <a:cubicBezTo>
                      <a:pt x="5" y="11"/>
                      <a:pt x="5" y="11"/>
                      <a:pt x="6" y="11"/>
                    </a:cubicBezTo>
                    <a:cubicBezTo>
                      <a:pt x="7" y="11"/>
                      <a:pt x="9" y="11"/>
                      <a:pt x="10" y="12"/>
                    </a:cubicBezTo>
                    <a:cubicBezTo>
                      <a:pt x="12" y="13"/>
                      <a:pt x="14" y="14"/>
                      <a:pt x="15" y="16"/>
                    </a:cubicBezTo>
                    <a:cubicBezTo>
                      <a:pt x="16" y="15"/>
                      <a:pt x="17" y="15"/>
                      <a:pt x="18" y="1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4" y="0"/>
                      <a:pt x="2" y="2"/>
                    </a:cubicBezTo>
                    <a:cubicBezTo>
                      <a:pt x="1" y="3"/>
                      <a:pt x="0" y="6"/>
                      <a:pt x="2" y="8"/>
                    </a:cubicBezTo>
                    <a:lnTo>
                      <a:pt x="5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1" name="Freeform 134"/>
              <p:cNvSpPr>
                <a:spLocks noChangeArrowheads="1"/>
              </p:cNvSpPr>
              <p:nvPr/>
            </p:nvSpPr>
            <p:spPr bwMode="auto">
              <a:xfrm>
                <a:off x="222250" y="0"/>
                <a:ext cx="209550" cy="350838"/>
              </a:xfrm>
              <a:custGeom>
                <a:avLst/>
                <a:gdLst>
                  <a:gd name="T0" fmla="*/ 844120819 w 51"/>
                  <a:gd name="T1" fmla="*/ 834779768 h 85"/>
                  <a:gd name="T2" fmla="*/ 793475475 w 51"/>
                  <a:gd name="T3" fmla="*/ 391836504 h 85"/>
                  <a:gd name="T4" fmla="*/ 675297528 w 51"/>
                  <a:gd name="T5" fmla="*/ 306653068 h 85"/>
                  <a:gd name="T6" fmla="*/ 574002732 w 51"/>
                  <a:gd name="T7" fmla="*/ 425909053 h 85"/>
                  <a:gd name="T8" fmla="*/ 607769034 w 51"/>
                  <a:gd name="T9" fmla="*/ 596271926 h 85"/>
                  <a:gd name="T10" fmla="*/ 574002732 w 51"/>
                  <a:gd name="T11" fmla="*/ 562199377 h 85"/>
                  <a:gd name="T12" fmla="*/ 135061162 w 51"/>
                  <a:gd name="T13" fmla="*/ 34072565 h 85"/>
                  <a:gd name="T14" fmla="*/ 33766318 w 51"/>
                  <a:gd name="T15" fmla="*/ 17038346 h 85"/>
                  <a:gd name="T16" fmla="*/ 16883159 w 51"/>
                  <a:gd name="T17" fmla="*/ 119256017 h 85"/>
                  <a:gd name="T18" fmla="*/ 320767668 w 51"/>
                  <a:gd name="T19" fmla="*/ 494054151 h 85"/>
                  <a:gd name="T20" fmla="*/ 287001366 w 51"/>
                  <a:gd name="T21" fmla="*/ 494054151 h 85"/>
                  <a:gd name="T22" fmla="*/ 337646710 w 51"/>
                  <a:gd name="T23" fmla="*/ 511088361 h 85"/>
                  <a:gd name="T24" fmla="*/ 405179313 w 51"/>
                  <a:gd name="T25" fmla="*/ 732562121 h 85"/>
                  <a:gd name="T26" fmla="*/ 219472807 w 51"/>
                  <a:gd name="T27" fmla="*/ 1158467176 h 85"/>
                  <a:gd name="T28" fmla="*/ 219472807 w 51"/>
                  <a:gd name="T29" fmla="*/ 1158467176 h 85"/>
                  <a:gd name="T30" fmla="*/ 388296162 w 51"/>
                  <a:gd name="T31" fmla="*/ 1243650612 h 85"/>
                  <a:gd name="T32" fmla="*/ 388296162 w 51"/>
                  <a:gd name="T33" fmla="*/ 1448085905 h 85"/>
                  <a:gd name="T34" fmla="*/ 624648076 w 51"/>
                  <a:gd name="T35" fmla="*/ 1311795709 h 85"/>
                  <a:gd name="T36" fmla="*/ 844120819 w 51"/>
                  <a:gd name="T37" fmla="*/ 834779768 h 8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1"/>
                  <a:gd name="T58" fmla="*/ 0 h 85"/>
                  <a:gd name="T59" fmla="*/ 51 w 51"/>
                  <a:gd name="T60" fmla="*/ 85 h 8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1" h="85">
                    <a:moveTo>
                      <a:pt x="50" y="49"/>
                    </a:moveTo>
                    <a:cubicBezTo>
                      <a:pt x="47" y="23"/>
                      <a:pt x="47" y="23"/>
                      <a:pt x="47" y="23"/>
                    </a:cubicBezTo>
                    <a:cubicBezTo>
                      <a:pt x="46" y="20"/>
                      <a:pt x="43" y="17"/>
                      <a:pt x="40" y="18"/>
                    </a:cubicBezTo>
                    <a:cubicBezTo>
                      <a:pt x="36" y="18"/>
                      <a:pt x="34" y="21"/>
                      <a:pt x="34" y="2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0"/>
                      <a:pt x="4" y="0"/>
                      <a:pt x="2" y="1"/>
                    </a:cubicBezTo>
                    <a:cubicBezTo>
                      <a:pt x="0" y="3"/>
                      <a:pt x="0" y="5"/>
                      <a:pt x="1" y="7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8" y="29"/>
                      <a:pt x="18" y="29"/>
                      <a:pt x="17" y="29"/>
                    </a:cubicBezTo>
                    <a:cubicBezTo>
                      <a:pt x="18" y="30"/>
                      <a:pt x="19" y="30"/>
                      <a:pt x="20" y="30"/>
                    </a:cubicBezTo>
                    <a:cubicBezTo>
                      <a:pt x="25" y="33"/>
                      <a:pt x="27" y="38"/>
                      <a:pt x="24" y="43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7" y="68"/>
                      <a:pt x="21" y="70"/>
                      <a:pt x="23" y="73"/>
                    </a:cubicBezTo>
                    <a:cubicBezTo>
                      <a:pt x="26" y="77"/>
                      <a:pt x="26" y="82"/>
                      <a:pt x="23" y="85"/>
                    </a:cubicBezTo>
                    <a:cubicBezTo>
                      <a:pt x="27" y="84"/>
                      <a:pt x="32" y="81"/>
                      <a:pt x="37" y="77"/>
                    </a:cubicBezTo>
                    <a:cubicBezTo>
                      <a:pt x="48" y="68"/>
                      <a:pt x="51" y="61"/>
                      <a:pt x="50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2" name="Freeform 135"/>
              <p:cNvSpPr>
                <a:spLocks noChangeArrowheads="1"/>
              </p:cNvSpPr>
              <p:nvPr/>
            </p:nvSpPr>
            <p:spPr bwMode="auto">
              <a:xfrm>
                <a:off x="131763" y="61913"/>
                <a:ext cx="23813" cy="20638"/>
              </a:xfrm>
              <a:custGeom>
                <a:avLst/>
                <a:gdLst>
                  <a:gd name="T0" fmla="*/ 15752298 w 6"/>
                  <a:gd name="T1" fmla="*/ 34073341 h 5"/>
                  <a:gd name="T2" fmla="*/ 63005225 w 6"/>
                  <a:gd name="T3" fmla="*/ 85185409 h 5"/>
                  <a:gd name="T4" fmla="*/ 94509829 w 6"/>
                  <a:gd name="T5" fmla="*/ 34073341 h 5"/>
                  <a:gd name="T6" fmla="*/ 94509829 w 6"/>
                  <a:gd name="T7" fmla="*/ 34073341 h 5"/>
                  <a:gd name="T8" fmla="*/ 0 w 6"/>
                  <a:gd name="T9" fmla="*/ 34073341 h 5"/>
                  <a:gd name="T10" fmla="*/ 0 w 6"/>
                  <a:gd name="T11" fmla="*/ 34073341 h 5"/>
                  <a:gd name="T12" fmla="*/ 15752298 w 6"/>
                  <a:gd name="T13" fmla="*/ 34073341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5"/>
                  <a:gd name="T23" fmla="*/ 6 w 6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5">
                    <a:moveTo>
                      <a:pt x="1" y="2"/>
                    </a:moveTo>
                    <a:cubicBezTo>
                      <a:pt x="2" y="3"/>
                      <a:pt x="3" y="4"/>
                      <a:pt x="4" y="5"/>
                    </a:cubicBezTo>
                    <a:cubicBezTo>
                      <a:pt x="5" y="4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2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3" name="Freeform 136"/>
              <p:cNvSpPr>
                <a:spLocks noChangeArrowheads="1"/>
              </p:cNvSpPr>
              <p:nvPr/>
            </p:nvSpPr>
            <p:spPr bwMode="auto">
              <a:xfrm>
                <a:off x="0" y="82550"/>
                <a:ext cx="304800" cy="350838"/>
              </a:xfrm>
              <a:custGeom>
                <a:avLst/>
                <a:gdLst>
                  <a:gd name="T0" fmla="*/ 1221514844 w 74"/>
                  <a:gd name="T1" fmla="*/ 954031625 h 85"/>
                  <a:gd name="T2" fmla="*/ 1085792402 w 74"/>
                  <a:gd name="T3" fmla="*/ 919959076 h 85"/>
                  <a:gd name="T4" fmla="*/ 933103883 w 74"/>
                  <a:gd name="T5" fmla="*/ 1022176723 h 85"/>
                  <a:gd name="T6" fmla="*/ 950065585 w 74"/>
                  <a:gd name="T7" fmla="*/ 971069963 h 85"/>
                  <a:gd name="T8" fmla="*/ 1238480664 w 74"/>
                  <a:gd name="T9" fmla="*/ 357763955 h 85"/>
                  <a:gd name="T10" fmla="*/ 1204549024 w 74"/>
                  <a:gd name="T11" fmla="*/ 255546244 h 85"/>
                  <a:gd name="T12" fmla="*/ 1119724042 w 74"/>
                  <a:gd name="T13" fmla="*/ 289618858 h 85"/>
                  <a:gd name="T14" fmla="*/ 916138063 w 74"/>
                  <a:gd name="T15" fmla="*/ 715523783 h 85"/>
                  <a:gd name="T16" fmla="*/ 831308963 w 74"/>
                  <a:gd name="T17" fmla="*/ 664417024 h 85"/>
                  <a:gd name="T18" fmla="*/ 1068826325 w 74"/>
                  <a:gd name="T19" fmla="*/ 170362809 h 85"/>
                  <a:gd name="T20" fmla="*/ 1034894685 w 74"/>
                  <a:gd name="T21" fmla="*/ 68145130 h 85"/>
                  <a:gd name="T22" fmla="*/ 933103883 w 74"/>
                  <a:gd name="T23" fmla="*/ 102217679 h 85"/>
                  <a:gd name="T24" fmla="*/ 695586522 w 74"/>
                  <a:gd name="T25" fmla="*/ 596271926 h 85"/>
                  <a:gd name="T26" fmla="*/ 610757422 w 74"/>
                  <a:gd name="T27" fmla="*/ 562199377 h 85"/>
                  <a:gd name="T28" fmla="*/ 831308963 w 74"/>
                  <a:gd name="T29" fmla="*/ 102217679 h 85"/>
                  <a:gd name="T30" fmla="*/ 797377323 w 74"/>
                  <a:gd name="T31" fmla="*/ 17038346 h 85"/>
                  <a:gd name="T32" fmla="*/ 695586522 w 74"/>
                  <a:gd name="T33" fmla="*/ 51110903 h 85"/>
                  <a:gd name="T34" fmla="*/ 475034852 w 74"/>
                  <a:gd name="T35" fmla="*/ 494054151 h 85"/>
                  <a:gd name="T36" fmla="*/ 390205752 w 74"/>
                  <a:gd name="T37" fmla="*/ 477015813 h 85"/>
                  <a:gd name="T38" fmla="*/ 542894142 w 74"/>
                  <a:gd name="T39" fmla="*/ 136290260 h 85"/>
                  <a:gd name="T40" fmla="*/ 508966492 w 74"/>
                  <a:gd name="T41" fmla="*/ 34072565 h 85"/>
                  <a:gd name="T42" fmla="*/ 424137392 w 74"/>
                  <a:gd name="T43" fmla="*/ 68145130 h 85"/>
                  <a:gd name="T44" fmla="*/ 169654146 w 74"/>
                  <a:gd name="T45" fmla="*/ 613306137 h 85"/>
                  <a:gd name="T46" fmla="*/ 101794952 w 74"/>
                  <a:gd name="T47" fmla="*/ 749596332 h 85"/>
                  <a:gd name="T48" fmla="*/ 84829132 w 74"/>
                  <a:gd name="T49" fmla="*/ 783668881 h 85"/>
                  <a:gd name="T50" fmla="*/ 288414950 w 74"/>
                  <a:gd name="T51" fmla="*/ 1345868258 h 85"/>
                  <a:gd name="T52" fmla="*/ 780411503 w 74"/>
                  <a:gd name="T53" fmla="*/ 1345868258 h 85"/>
                  <a:gd name="T54" fmla="*/ 1187583203 w 74"/>
                  <a:gd name="T55" fmla="*/ 1107360417 h 85"/>
                  <a:gd name="T56" fmla="*/ 1221514844 w 74"/>
                  <a:gd name="T57" fmla="*/ 954031625 h 8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4"/>
                  <a:gd name="T88" fmla="*/ 0 h 85"/>
                  <a:gd name="T89" fmla="*/ 74 w 74"/>
                  <a:gd name="T90" fmla="*/ 85 h 8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4" h="85">
                    <a:moveTo>
                      <a:pt x="72" y="56"/>
                    </a:moveTo>
                    <a:cubicBezTo>
                      <a:pt x="71" y="53"/>
                      <a:pt x="67" y="52"/>
                      <a:pt x="64" y="54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74" y="19"/>
                      <a:pt x="73" y="16"/>
                      <a:pt x="71" y="15"/>
                    </a:cubicBezTo>
                    <a:cubicBezTo>
                      <a:pt x="69" y="14"/>
                      <a:pt x="67" y="15"/>
                      <a:pt x="66" y="17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52" y="41"/>
                      <a:pt x="51" y="40"/>
                      <a:pt x="49" y="39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4" y="8"/>
                      <a:pt x="63" y="5"/>
                      <a:pt x="61" y="4"/>
                    </a:cubicBezTo>
                    <a:cubicBezTo>
                      <a:pt x="59" y="3"/>
                      <a:pt x="56" y="4"/>
                      <a:pt x="55" y="6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50" y="4"/>
                      <a:pt x="49" y="2"/>
                      <a:pt x="47" y="1"/>
                    </a:cubicBezTo>
                    <a:cubicBezTo>
                      <a:pt x="45" y="0"/>
                      <a:pt x="42" y="1"/>
                      <a:pt x="41" y="3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7" y="29"/>
                      <a:pt x="25" y="28"/>
                      <a:pt x="23" y="2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3" y="6"/>
                      <a:pt x="32" y="3"/>
                      <a:pt x="30" y="2"/>
                    </a:cubicBezTo>
                    <a:cubicBezTo>
                      <a:pt x="28" y="1"/>
                      <a:pt x="26" y="2"/>
                      <a:pt x="25" y="4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0" y="58"/>
                      <a:pt x="0" y="72"/>
                      <a:pt x="17" y="79"/>
                    </a:cubicBezTo>
                    <a:cubicBezTo>
                      <a:pt x="30" y="85"/>
                      <a:pt x="40" y="84"/>
                      <a:pt x="46" y="79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73" y="63"/>
                      <a:pt x="74" y="59"/>
                      <a:pt x="72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49" name="矩形 248"/>
            <p:cNvSpPr/>
            <p:nvPr/>
          </p:nvSpPr>
          <p:spPr>
            <a:xfrm>
              <a:off x="8993832" y="5179435"/>
              <a:ext cx="12875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+mj-lt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Compliance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4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971" y="-6350"/>
            <a:ext cx="9155113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任意多边形 15"/>
          <p:cNvSpPr/>
          <p:nvPr/>
        </p:nvSpPr>
        <p:spPr>
          <a:xfrm>
            <a:off x="-116114" y="-217714"/>
            <a:ext cx="6778171" cy="7416800"/>
          </a:xfrm>
          <a:custGeom>
            <a:avLst/>
            <a:gdLst>
              <a:gd name="connsiteX0" fmla="*/ 4760685 w 6778171"/>
              <a:gd name="connsiteY0" fmla="*/ 43543 h 7416800"/>
              <a:gd name="connsiteX1" fmla="*/ 6778171 w 6778171"/>
              <a:gd name="connsiteY1" fmla="*/ 7416800 h 7416800"/>
              <a:gd name="connsiteX2" fmla="*/ 0 w 6778171"/>
              <a:gd name="connsiteY2" fmla="*/ 7416800 h 7416800"/>
              <a:gd name="connsiteX3" fmla="*/ 0 w 6778171"/>
              <a:gd name="connsiteY3" fmla="*/ 0 h 7416800"/>
              <a:gd name="connsiteX4" fmla="*/ 4630057 w 6778171"/>
              <a:gd name="connsiteY4" fmla="*/ 0 h 7416800"/>
              <a:gd name="connsiteX5" fmla="*/ 4760685 w 6778171"/>
              <a:gd name="connsiteY5" fmla="*/ 43543 h 74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8171" h="7416800">
                <a:moveTo>
                  <a:pt x="4760685" y="43543"/>
                </a:moveTo>
                <a:lnTo>
                  <a:pt x="6778171" y="7416800"/>
                </a:lnTo>
                <a:lnTo>
                  <a:pt x="0" y="7416800"/>
                </a:lnTo>
                <a:lnTo>
                  <a:pt x="0" y="0"/>
                </a:lnTo>
                <a:lnTo>
                  <a:pt x="4630057" y="0"/>
                </a:lnTo>
                <a:lnTo>
                  <a:pt x="4760685" y="43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/>
          <p:cNvCxnSpPr/>
          <p:nvPr/>
        </p:nvCxnSpPr>
        <p:spPr>
          <a:xfrm>
            <a:off x="4296167" y="-230414"/>
            <a:ext cx="1983983" cy="7618186"/>
          </a:xfrm>
          <a:prstGeom prst="line">
            <a:avLst/>
          </a:prstGeom>
          <a:ln w="127000">
            <a:solidFill>
              <a:srgbClr val="DE5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24" name="矩形 23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直接连接符 31"/>
          <p:cNvCxnSpPr/>
          <p:nvPr/>
        </p:nvCxnSpPr>
        <p:spPr>
          <a:xfrm>
            <a:off x="4426065" y="-230414"/>
            <a:ext cx="1983983" cy="7618186"/>
          </a:xfrm>
          <a:prstGeom prst="line">
            <a:avLst/>
          </a:prstGeom>
          <a:ln w="127000">
            <a:solidFill>
              <a:srgbClr val="E0A7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4558344" y="-230414"/>
            <a:ext cx="1983983" cy="7618186"/>
          </a:xfrm>
          <a:prstGeom prst="line">
            <a:avLst/>
          </a:prstGeom>
          <a:ln w="127000">
            <a:solidFill>
              <a:srgbClr val="5C8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4680532" y="-230414"/>
            <a:ext cx="1983983" cy="7618186"/>
          </a:xfrm>
          <a:prstGeom prst="line">
            <a:avLst/>
          </a:prstGeom>
          <a:ln w="127000">
            <a:solidFill>
              <a:srgbClr val="77A4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9"/>
          <p:cNvSpPr>
            <a:spLocks noChangeArrowheads="1"/>
          </p:cNvSpPr>
          <p:nvPr/>
        </p:nvSpPr>
        <p:spPr bwMode="auto">
          <a:xfrm>
            <a:off x="539750" y="1557338"/>
            <a:ext cx="362426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7000" b="1" dirty="0">
                <a:solidFill>
                  <a:srgbClr val="DE5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</a:t>
            </a:r>
            <a:r>
              <a:rPr lang="zh-CN" sz="7000" b="1" dirty="0">
                <a:solidFill>
                  <a:srgbClr val="DE5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指挥者</a:t>
            </a:r>
            <a:endParaRPr lang="zh-CN" dirty="0">
              <a:solidFill>
                <a:srgbClr val="DE5F3F"/>
              </a:solidFill>
            </a:endParaRPr>
          </a:p>
        </p:txBody>
      </p:sp>
      <p:sp>
        <p:nvSpPr>
          <p:cNvPr id="43" name="文本框 10"/>
          <p:cNvSpPr>
            <a:spLocks noChangeArrowheads="1"/>
          </p:cNvSpPr>
          <p:nvPr/>
        </p:nvSpPr>
        <p:spPr bwMode="auto">
          <a:xfrm>
            <a:off x="587375" y="3389313"/>
            <a:ext cx="3529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楷体" panose="02010600040101010101" pitchFamily="2" charset="-122"/>
              </a:rPr>
              <a:t>直接、控制与独断的激烈特质</a:t>
            </a:r>
            <a:endParaRPr 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" name="图片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717800"/>
            <a:ext cx="3241675" cy="6286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85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24" name="矩形 23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0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55806" y="-536216"/>
            <a:ext cx="9826541" cy="742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任意多边形 30"/>
          <p:cNvSpPr/>
          <p:nvPr/>
        </p:nvSpPr>
        <p:spPr>
          <a:xfrm flipH="1">
            <a:off x="5042334" y="-129721"/>
            <a:ext cx="7149665" cy="7823296"/>
          </a:xfrm>
          <a:custGeom>
            <a:avLst/>
            <a:gdLst>
              <a:gd name="connsiteX0" fmla="*/ 4760685 w 6778171"/>
              <a:gd name="connsiteY0" fmla="*/ 43543 h 7416800"/>
              <a:gd name="connsiteX1" fmla="*/ 6778171 w 6778171"/>
              <a:gd name="connsiteY1" fmla="*/ 7416800 h 7416800"/>
              <a:gd name="connsiteX2" fmla="*/ 0 w 6778171"/>
              <a:gd name="connsiteY2" fmla="*/ 7416800 h 7416800"/>
              <a:gd name="connsiteX3" fmla="*/ 0 w 6778171"/>
              <a:gd name="connsiteY3" fmla="*/ 0 h 7416800"/>
              <a:gd name="connsiteX4" fmla="*/ 4630057 w 6778171"/>
              <a:gd name="connsiteY4" fmla="*/ 0 h 7416800"/>
              <a:gd name="connsiteX5" fmla="*/ 4760685 w 6778171"/>
              <a:gd name="connsiteY5" fmla="*/ 43543 h 74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8171" h="7416800">
                <a:moveTo>
                  <a:pt x="4760685" y="43543"/>
                </a:moveTo>
                <a:lnTo>
                  <a:pt x="6778171" y="7416800"/>
                </a:lnTo>
                <a:lnTo>
                  <a:pt x="0" y="7416800"/>
                </a:lnTo>
                <a:lnTo>
                  <a:pt x="0" y="0"/>
                </a:lnTo>
                <a:lnTo>
                  <a:pt x="4630057" y="0"/>
                </a:lnTo>
                <a:lnTo>
                  <a:pt x="4760685" y="43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 flipH="1">
            <a:off x="4665757" y="-230414"/>
            <a:ext cx="2479485" cy="7618186"/>
            <a:chOff x="4296167" y="-230414"/>
            <a:chExt cx="2368348" cy="7618186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4296167" y="-230414"/>
              <a:ext cx="1983983" cy="7618186"/>
            </a:xfrm>
            <a:prstGeom prst="line">
              <a:avLst/>
            </a:prstGeom>
            <a:ln w="127000">
              <a:solidFill>
                <a:srgbClr val="DE5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4426065" y="-230414"/>
              <a:ext cx="1983983" cy="7618186"/>
            </a:xfrm>
            <a:prstGeom prst="line">
              <a:avLst/>
            </a:prstGeom>
            <a:ln w="127000">
              <a:solidFill>
                <a:srgbClr val="E0A7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4558344" y="-230414"/>
              <a:ext cx="1983983" cy="7618186"/>
            </a:xfrm>
            <a:prstGeom prst="line">
              <a:avLst/>
            </a:prstGeom>
            <a:ln w="127000">
              <a:solidFill>
                <a:srgbClr val="5C8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4680532" y="-230414"/>
              <a:ext cx="1983983" cy="7618186"/>
            </a:xfrm>
            <a:prstGeom prst="line">
              <a:avLst/>
            </a:prstGeom>
            <a:ln w="127000">
              <a:solidFill>
                <a:srgbClr val="77A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文本框 5"/>
          <p:cNvSpPr>
            <a:spLocks noChangeArrowheads="1"/>
          </p:cNvSpPr>
          <p:nvPr/>
        </p:nvSpPr>
        <p:spPr bwMode="auto">
          <a:xfrm>
            <a:off x="7454881" y="1612900"/>
            <a:ext cx="36226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7000" b="1" dirty="0">
                <a:solidFill>
                  <a:srgbClr val="E0A74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</a:t>
            </a:r>
            <a:r>
              <a:rPr lang="zh-CN" altLang="zh-CN" sz="3600" b="1" dirty="0">
                <a:solidFill>
                  <a:srgbClr val="E0A74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sz="7000" b="1" dirty="0">
                <a:solidFill>
                  <a:srgbClr val="E0A74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影响者</a:t>
            </a:r>
            <a:endParaRPr lang="zh-CN" dirty="0">
              <a:solidFill>
                <a:srgbClr val="E0A74E"/>
              </a:solidFill>
            </a:endParaRPr>
          </a:p>
        </p:txBody>
      </p:sp>
      <p:sp>
        <p:nvSpPr>
          <p:cNvPr id="44" name="文本框 6"/>
          <p:cNvSpPr>
            <a:spLocks noChangeArrowheads="1"/>
          </p:cNvSpPr>
          <p:nvPr/>
        </p:nvSpPr>
        <p:spPr bwMode="auto">
          <a:xfrm>
            <a:off x="7502506" y="3505200"/>
            <a:ext cx="3527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楷体" panose="02010600040101010101" pitchFamily="2" charset="-122"/>
              </a:rPr>
              <a:t>爽朗、友善、外向、温柔与热情</a:t>
            </a:r>
            <a:endParaRPr 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5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56" y="2762250"/>
            <a:ext cx="3236913" cy="7080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7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22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24" name="矩形 23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9" name="任意多边形 28"/>
          <p:cNvSpPr/>
          <p:nvPr/>
        </p:nvSpPr>
        <p:spPr>
          <a:xfrm>
            <a:off x="-116114" y="-217714"/>
            <a:ext cx="6778171" cy="7416800"/>
          </a:xfrm>
          <a:custGeom>
            <a:avLst/>
            <a:gdLst>
              <a:gd name="connsiteX0" fmla="*/ 4760685 w 6778171"/>
              <a:gd name="connsiteY0" fmla="*/ 43543 h 7416800"/>
              <a:gd name="connsiteX1" fmla="*/ 6778171 w 6778171"/>
              <a:gd name="connsiteY1" fmla="*/ 7416800 h 7416800"/>
              <a:gd name="connsiteX2" fmla="*/ 0 w 6778171"/>
              <a:gd name="connsiteY2" fmla="*/ 7416800 h 7416800"/>
              <a:gd name="connsiteX3" fmla="*/ 0 w 6778171"/>
              <a:gd name="connsiteY3" fmla="*/ 0 h 7416800"/>
              <a:gd name="connsiteX4" fmla="*/ 4630057 w 6778171"/>
              <a:gd name="connsiteY4" fmla="*/ 0 h 7416800"/>
              <a:gd name="connsiteX5" fmla="*/ 4760685 w 6778171"/>
              <a:gd name="connsiteY5" fmla="*/ 43543 h 74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8171" h="7416800">
                <a:moveTo>
                  <a:pt x="4760685" y="43543"/>
                </a:moveTo>
                <a:lnTo>
                  <a:pt x="6778171" y="7416800"/>
                </a:lnTo>
                <a:lnTo>
                  <a:pt x="0" y="7416800"/>
                </a:lnTo>
                <a:lnTo>
                  <a:pt x="0" y="0"/>
                </a:lnTo>
                <a:lnTo>
                  <a:pt x="4630057" y="0"/>
                </a:lnTo>
                <a:lnTo>
                  <a:pt x="4760685" y="43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4296167" y="-230414"/>
            <a:ext cx="1983983" cy="7618186"/>
          </a:xfrm>
          <a:prstGeom prst="line">
            <a:avLst/>
          </a:prstGeom>
          <a:ln w="127000">
            <a:solidFill>
              <a:srgbClr val="DE5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4426065" y="-230414"/>
            <a:ext cx="1983983" cy="7618186"/>
          </a:xfrm>
          <a:prstGeom prst="line">
            <a:avLst/>
          </a:prstGeom>
          <a:ln w="127000">
            <a:solidFill>
              <a:srgbClr val="E0A7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4558344" y="-230414"/>
            <a:ext cx="1983983" cy="7618186"/>
          </a:xfrm>
          <a:prstGeom prst="line">
            <a:avLst/>
          </a:prstGeom>
          <a:ln w="127000">
            <a:solidFill>
              <a:srgbClr val="5C8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4680532" y="-230414"/>
            <a:ext cx="1983983" cy="7618186"/>
          </a:xfrm>
          <a:prstGeom prst="line">
            <a:avLst/>
          </a:prstGeom>
          <a:ln w="127000">
            <a:solidFill>
              <a:srgbClr val="77A4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5"/>
          <p:cNvSpPr>
            <a:spLocks noChangeArrowheads="1"/>
          </p:cNvSpPr>
          <p:nvPr/>
        </p:nvSpPr>
        <p:spPr bwMode="auto">
          <a:xfrm>
            <a:off x="579521" y="1628775"/>
            <a:ext cx="362426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7000" b="1" dirty="0">
                <a:solidFill>
                  <a:srgbClr val="5C879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</a:t>
            </a:r>
            <a:r>
              <a:rPr lang="zh-CN" sz="7000" b="1" dirty="0">
                <a:solidFill>
                  <a:srgbClr val="5C879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支持者</a:t>
            </a:r>
            <a:endParaRPr lang="zh-CN" dirty="0">
              <a:solidFill>
                <a:srgbClr val="5C8790"/>
              </a:solidFill>
            </a:endParaRPr>
          </a:p>
        </p:txBody>
      </p:sp>
      <p:sp>
        <p:nvSpPr>
          <p:cNvPr id="35" name="文本框 6"/>
          <p:cNvSpPr>
            <a:spLocks noChangeArrowheads="1"/>
          </p:cNvSpPr>
          <p:nvPr/>
        </p:nvSpPr>
        <p:spPr bwMode="auto">
          <a:xfrm>
            <a:off x="627146" y="3500438"/>
            <a:ext cx="35290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楷体" panose="02010600040101010101" pitchFamily="2" charset="-122"/>
              </a:rPr>
              <a:t>谨慎、稳定、耐心、忠诚与同情心</a:t>
            </a:r>
            <a:endParaRPr 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图片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96" y="2781300"/>
            <a:ext cx="3238500" cy="6969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92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0154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任意多边形 13"/>
          <p:cNvSpPr/>
          <p:nvPr/>
        </p:nvSpPr>
        <p:spPr>
          <a:xfrm flipH="1">
            <a:off x="5042335" y="-129721"/>
            <a:ext cx="6778171" cy="7416800"/>
          </a:xfrm>
          <a:custGeom>
            <a:avLst/>
            <a:gdLst>
              <a:gd name="connsiteX0" fmla="*/ 4760685 w 6778171"/>
              <a:gd name="connsiteY0" fmla="*/ 43543 h 7416800"/>
              <a:gd name="connsiteX1" fmla="*/ 6778171 w 6778171"/>
              <a:gd name="connsiteY1" fmla="*/ 7416800 h 7416800"/>
              <a:gd name="connsiteX2" fmla="*/ 0 w 6778171"/>
              <a:gd name="connsiteY2" fmla="*/ 7416800 h 7416800"/>
              <a:gd name="connsiteX3" fmla="*/ 0 w 6778171"/>
              <a:gd name="connsiteY3" fmla="*/ 0 h 7416800"/>
              <a:gd name="connsiteX4" fmla="*/ 4630057 w 6778171"/>
              <a:gd name="connsiteY4" fmla="*/ 0 h 7416800"/>
              <a:gd name="connsiteX5" fmla="*/ 4760685 w 6778171"/>
              <a:gd name="connsiteY5" fmla="*/ 43543 h 74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8171" h="7416800">
                <a:moveTo>
                  <a:pt x="4760685" y="43543"/>
                </a:moveTo>
                <a:lnTo>
                  <a:pt x="6778171" y="7416800"/>
                </a:lnTo>
                <a:lnTo>
                  <a:pt x="0" y="7416800"/>
                </a:lnTo>
                <a:lnTo>
                  <a:pt x="0" y="0"/>
                </a:lnTo>
                <a:lnTo>
                  <a:pt x="4630057" y="0"/>
                </a:lnTo>
                <a:lnTo>
                  <a:pt x="4760685" y="43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 flipH="1">
            <a:off x="4665757" y="-230414"/>
            <a:ext cx="2479485" cy="7618186"/>
            <a:chOff x="4296167" y="-230414"/>
            <a:chExt cx="2368348" cy="7618186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4296167" y="-230414"/>
              <a:ext cx="1983983" cy="7618186"/>
            </a:xfrm>
            <a:prstGeom prst="line">
              <a:avLst/>
            </a:prstGeom>
            <a:ln w="127000">
              <a:solidFill>
                <a:srgbClr val="DE5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426065" y="-230414"/>
              <a:ext cx="1983983" cy="7618186"/>
            </a:xfrm>
            <a:prstGeom prst="line">
              <a:avLst/>
            </a:prstGeom>
            <a:ln w="127000">
              <a:solidFill>
                <a:srgbClr val="E0A7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558344" y="-230414"/>
              <a:ext cx="1983983" cy="7618186"/>
            </a:xfrm>
            <a:prstGeom prst="line">
              <a:avLst/>
            </a:prstGeom>
            <a:ln w="127000">
              <a:solidFill>
                <a:srgbClr val="5C8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4680532" y="-230414"/>
              <a:ext cx="1983983" cy="7618186"/>
            </a:xfrm>
            <a:prstGeom prst="line">
              <a:avLst/>
            </a:prstGeom>
            <a:ln w="127000">
              <a:solidFill>
                <a:srgbClr val="77A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4"/>
          <p:cNvSpPr>
            <a:spLocks noChangeArrowheads="1"/>
          </p:cNvSpPr>
          <p:nvPr/>
        </p:nvSpPr>
        <p:spPr bwMode="auto">
          <a:xfrm>
            <a:off x="7489041" y="1719489"/>
            <a:ext cx="362426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7000" b="1" dirty="0">
                <a:solidFill>
                  <a:srgbClr val="77A48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</a:t>
            </a:r>
            <a:r>
              <a:rPr lang="zh-CN" sz="7000" b="1" dirty="0">
                <a:solidFill>
                  <a:srgbClr val="77A48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思考者</a:t>
            </a:r>
            <a:endParaRPr lang="zh-CN" dirty="0">
              <a:solidFill>
                <a:srgbClr val="77A483"/>
              </a:solidFill>
            </a:endParaRPr>
          </a:p>
        </p:txBody>
      </p:sp>
      <p:sp>
        <p:nvSpPr>
          <p:cNvPr id="21" name="文本框 5"/>
          <p:cNvSpPr>
            <a:spLocks noChangeArrowheads="1"/>
          </p:cNvSpPr>
          <p:nvPr/>
        </p:nvSpPr>
        <p:spPr bwMode="auto">
          <a:xfrm>
            <a:off x="7536666" y="3551464"/>
            <a:ext cx="3529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楷体" panose="02010600040101010101" pitchFamily="2" charset="-122"/>
              </a:rPr>
              <a:t>组织、细节、事实、精准与准确</a:t>
            </a:r>
            <a:endParaRPr 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41" y="2867252"/>
            <a:ext cx="3197225" cy="6048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</p:pic>
      <p:grpSp>
        <p:nvGrpSpPr>
          <p:cNvPr id="23" name="组合 22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24" name="矩形 23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8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组合 222"/>
          <p:cNvGrpSpPr/>
          <p:nvPr/>
        </p:nvGrpSpPr>
        <p:grpSpPr>
          <a:xfrm>
            <a:off x="-1601613" y="-19050"/>
            <a:ext cx="13832079" cy="6918533"/>
            <a:chOff x="-1601613" y="-19050"/>
            <a:chExt cx="13832079" cy="6918533"/>
          </a:xfrm>
        </p:grpSpPr>
        <p:grpSp>
          <p:nvGrpSpPr>
            <p:cNvPr id="229" name="组合 228"/>
            <p:cNvGrpSpPr/>
            <p:nvPr/>
          </p:nvGrpSpPr>
          <p:grpSpPr>
            <a:xfrm>
              <a:off x="-1601613" y="-19050"/>
              <a:ext cx="13832079" cy="6397454"/>
              <a:chOff x="-1601613" y="-19050"/>
              <a:chExt cx="13832079" cy="6397454"/>
            </a:xfrm>
            <a:solidFill>
              <a:schemeClr val="bg1">
                <a:alpha val="4000"/>
              </a:schemeClr>
            </a:solidFill>
          </p:grpSpPr>
          <p:grpSp>
            <p:nvGrpSpPr>
              <p:cNvPr id="242" name="组合 241"/>
              <p:cNvGrpSpPr/>
              <p:nvPr/>
            </p:nvGrpSpPr>
            <p:grpSpPr>
              <a:xfrm>
                <a:off x="-1601613" y="-19050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67" name="组合 466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82" name="矩形 48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3" name="矩形 48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4" name="矩形 48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5" name="矩形 48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6" name="矩形 48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7" name="矩形 48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8" name="矩形 48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9" name="矩形 48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0" name="矩形 48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1" name="矩形 49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2" name="矩形 49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3" name="矩形 492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68" name="组合 467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69" name="矩形 46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0" name="矩形 46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1" name="矩形 47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2" name="矩形 47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3" name="矩形 47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4" name="矩形 47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5" name="矩形 47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6" name="矩形 47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7" name="矩形 47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8" name="矩形 47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9" name="矩形 47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0" name="矩形 479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1" name="矩形 480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3" name="组合 242"/>
              <p:cNvGrpSpPr/>
              <p:nvPr/>
            </p:nvGrpSpPr>
            <p:grpSpPr>
              <a:xfrm>
                <a:off x="-1601613" y="1046719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41" name="组合 440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56" name="矩形 45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7" name="矩形 45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8" name="矩形 45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9" name="矩形 45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0" name="矩形 45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1" name="矩形 46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2" name="矩形 46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3" name="矩形 46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4" name="矩形 46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5" name="矩形 46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6" name="矩形 465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42" name="组合 441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43" name="矩形 44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4" name="矩形 44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5" name="矩形 44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6" name="矩形 44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7" name="矩形 44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8" name="矩形 44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9" name="矩形 44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0" name="矩形 44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1" name="矩形 45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2" name="矩形 45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3" name="矩形 45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4" name="矩形 453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5" name="矩形 454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4" name="组合 243"/>
              <p:cNvGrpSpPr/>
              <p:nvPr/>
            </p:nvGrpSpPr>
            <p:grpSpPr>
              <a:xfrm>
                <a:off x="-1601613" y="210334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14" name="组合 413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29" name="矩形 42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0" name="矩形 42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1" name="矩形 43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2" name="矩形 43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3" name="矩形 43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矩形 43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5" name="矩形 43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6" name="矩形 43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7" name="矩形 43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8" name="矩形 43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9" name="矩形 43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0" name="矩形 439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15" name="组合 414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16" name="矩形 41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7" name="矩形 41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8" name="矩形 41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9" name="矩形 41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0" name="矩形 41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1" name="矩形 42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2" name="矩形 42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3" name="矩形 42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4" name="矩形 42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5" name="矩形 42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6" name="矩形 42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7" name="矩形 426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8" name="矩形 427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5" name="组合 244"/>
              <p:cNvGrpSpPr/>
              <p:nvPr/>
            </p:nvGrpSpPr>
            <p:grpSpPr>
              <a:xfrm>
                <a:off x="-1601613" y="319022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87" name="组合 386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02" name="矩形 40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3" name="矩形 40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4" name="矩形 40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5" name="矩形 40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6" name="矩形 40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7" name="矩形 40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8" name="矩形 40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9" name="矩形 40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0" name="矩形 40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1" name="矩形 41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2" name="矩形 41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3" name="矩形 412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88" name="组合 387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89" name="矩形 38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0" name="矩形 38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1" name="矩形 39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2" name="矩形 39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3" name="矩形 39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4" name="矩形 39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5" name="矩形 39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6" name="矩形 39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7" name="矩形 39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8" name="矩形 39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9" name="矩形 39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0" name="矩形 399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1" name="矩形 400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6" name="组合 245"/>
              <p:cNvGrpSpPr/>
              <p:nvPr/>
            </p:nvGrpSpPr>
            <p:grpSpPr>
              <a:xfrm>
                <a:off x="-1601613" y="4258147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60" name="组合 359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75" name="矩形 374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6" name="矩形 375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7" name="矩形 376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8" name="矩形 377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9" name="矩形 378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0" name="矩形 379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1" name="矩形 38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2" name="矩形 38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3" name="矩形 38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4" name="矩形 38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5" name="矩形 38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6" name="矩形 385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61" name="组合 360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62" name="矩形 36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3" name="矩形 36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4" name="矩形 36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5" name="矩形 36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6" name="矩形 36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7" name="矩形 36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8" name="矩形 36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9" name="矩形 36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0" name="矩形 36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1" name="矩形 37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2" name="矩形 37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3" name="矩形 372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4" name="矩形 373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7" name="组合 246"/>
              <p:cNvGrpSpPr/>
              <p:nvPr/>
            </p:nvGrpSpPr>
            <p:grpSpPr>
              <a:xfrm>
                <a:off x="-1601613" y="5312115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276" name="组合 275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48" name="矩形 347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9" name="矩形 348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0" name="矩形 349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1" name="矩形 350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2" name="矩形 351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3" name="矩形 352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4" name="矩形 353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5" name="矩形 354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6" name="矩形 355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7" name="矩形 356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8" name="矩形 357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9" name="矩形 358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5" name="组合 304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35" name="矩形 334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6" name="矩形 335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7" name="矩形 336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8" name="矩形 337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9" name="矩形 338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0" name="矩形 339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1" name="矩形 34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2" name="矩形 34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3" name="矩形 34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4" name="矩形 34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5" name="矩形 34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6" name="矩形 345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7" name="矩形 346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230" name="矩形 229"/>
            <p:cNvSpPr/>
            <p:nvPr/>
          </p:nvSpPr>
          <p:spPr>
            <a:xfrm>
              <a:off x="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矩形 230"/>
            <p:cNvSpPr/>
            <p:nvPr/>
          </p:nvSpPr>
          <p:spPr>
            <a:xfrm>
              <a:off x="10668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2" name="矩形 231"/>
            <p:cNvSpPr/>
            <p:nvPr/>
          </p:nvSpPr>
          <p:spPr>
            <a:xfrm>
              <a:off x="21336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3" name="矩形 232"/>
            <p:cNvSpPr/>
            <p:nvPr/>
          </p:nvSpPr>
          <p:spPr>
            <a:xfrm>
              <a:off x="319227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4" name="矩形 233"/>
            <p:cNvSpPr/>
            <p:nvPr/>
          </p:nvSpPr>
          <p:spPr>
            <a:xfrm>
              <a:off x="42509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5" name="矩形 234"/>
            <p:cNvSpPr/>
            <p:nvPr/>
          </p:nvSpPr>
          <p:spPr>
            <a:xfrm>
              <a:off x="53177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6" name="矩形 235"/>
            <p:cNvSpPr/>
            <p:nvPr/>
          </p:nvSpPr>
          <p:spPr>
            <a:xfrm>
              <a:off x="63845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7" name="矩形 236"/>
            <p:cNvSpPr/>
            <p:nvPr/>
          </p:nvSpPr>
          <p:spPr>
            <a:xfrm>
              <a:off x="744322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8" name="矩形 237"/>
            <p:cNvSpPr/>
            <p:nvPr/>
          </p:nvSpPr>
          <p:spPr>
            <a:xfrm>
              <a:off x="85019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9" name="矩形 238"/>
            <p:cNvSpPr/>
            <p:nvPr/>
          </p:nvSpPr>
          <p:spPr>
            <a:xfrm>
              <a:off x="95687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0" name="矩形 239"/>
            <p:cNvSpPr/>
            <p:nvPr/>
          </p:nvSpPr>
          <p:spPr>
            <a:xfrm>
              <a:off x="10626812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1" name="矩形 240"/>
            <p:cNvSpPr/>
            <p:nvPr/>
          </p:nvSpPr>
          <p:spPr>
            <a:xfrm>
              <a:off x="11697066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1068213" y="2697153"/>
            <a:ext cx="14458269" cy="1544728"/>
            <a:chOff x="-1068213" y="2468553"/>
            <a:chExt cx="14458269" cy="1544728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2720755" y="3239011"/>
              <a:ext cx="10669301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2719726" y="3385957"/>
              <a:ext cx="1263111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矩形 223"/>
            <p:cNvSpPr/>
            <p:nvPr/>
          </p:nvSpPr>
          <p:spPr>
            <a:xfrm>
              <a:off x="1301891" y="2504754"/>
              <a:ext cx="836307" cy="1449738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0" b="1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  <a:cs typeface="Arial Unicode MS" panose="020B0604020202020204" pitchFamily="34" charset="-122"/>
                </a:rPr>
                <a:t>3</a:t>
              </a:r>
              <a:endParaRPr lang="zh-CN" altLang="en-US" sz="25000" b="1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  <a:cs typeface="Arial Unicode MS" panose="020B0604020202020204" pitchFamily="34" charset="-122"/>
              </a:endParaRPr>
            </a:p>
          </p:txBody>
        </p:sp>
        <p:cxnSp>
          <p:nvCxnSpPr>
            <p:cNvPr id="225" name="直接连接符 224"/>
            <p:cNvCxnSpPr/>
            <p:nvPr/>
          </p:nvCxnSpPr>
          <p:spPr>
            <a:xfrm>
              <a:off x="-1068213" y="3239011"/>
              <a:ext cx="1800000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>
              <a:off x="0" y="3385957"/>
              <a:ext cx="727582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文本框 226"/>
            <p:cNvSpPr txBox="1"/>
            <p:nvPr/>
          </p:nvSpPr>
          <p:spPr>
            <a:xfrm>
              <a:off x="2612787" y="2468553"/>
              <a:ext cx="43140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0">
                  <a:solidFill>
                    <a:schemeClr val="bg1"/>
                  </a:solidFill>
                  <a:latin typeface="方正粗宋简体" panose="03000509000000000000" pitchFamily="65" charset="-122"/>
                  <a:ea typeface="方正粗宋简体" panose="03000509000000000000" pitchFamily="65" charset="-122"/>
                </a:defRPr>
              </a:lvl1pPr>
            </a:lstStyle>
            <a:p>
              <a:r>
                <a:rPr lang="en-US" altLang="zh-CN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DISC</a:t>
              </a:r>
              <a:r>
                <a:rPr lang="zh-CN" altLang="en-US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的挑战和优势</a:t>
              </a:r>
            </a:p>
          </p:txBody>
        </p:sp>
        <p:sp>
          <p:nvSpPr>
            <p:cNvPr id="228" name="文本框 227"/>
            <p:cNvSpPr txBox="1"/>
            <p:nvPr/>
          </p:nvSpPr>
          <p:spPr>
            <a:xfrm>
              <a:off x="2634521" y="3428506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b="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模块三</a:t>
              </a:r>
            </a:p>
          </p:txBody>
        </p:sp>
      </p:grpSp>
      <p:grpSp>
        <p:nvGrpSpPr>
          <p:cNvPr id="183" name="组合 182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218" name="矩形 217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9" name="矩形 218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0" name="矩形 219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矩形 220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2" name="矩形 221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7" name="矩形 196"/>
          <p:cNvSpPr/>
          <p:nvPr/>
        </p:nvSpPr>
        <p:spPr>
          <a:xfrm>
            <a:off x="5295811" y="1035733"/>
            <a:ext cx="533400" cy="533400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3C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1413" y="-19050"/>
            <a:ext cx="12193413" cy="1060059"/>
          </a:xfrm>
          <a:prstGeom prst="rect">
            <a:avLst/>
          </a:prstGeom>
          <a:solidFill>
            <a:srgbClr val="FD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34" name="组合 333"/>
          <p:cNvGrpSpPr/>
          <p:nvPr/>
        </p:nvGrpSpPr>
        <p:grpSpPr>
          <a:xfrm>
            <a:off x="-1601613" y="1187539"/>
            <a:ext cx="13832079" cy="6397454"/>
            <a:chOff x="-1601613" y="-19050"/>
            <a:chExt cx="13832079" cy="6397454"/>
          </a:xfrm>
          <a:solidFill>
            <a:schemeClr val="bg1">
              <a:alpha val="2000"/>
            </a:schemeClr>
          </a:solidFill>
        </p:grpSpPr>
        <p:grpSp>
          <p:nvGrpSpPr>
            <p:cNvPr id="131" name="组合 130"/>
            <p:cNvGrpSpPr/>
            <p:nvPr/>
          </p:nvGrpSpPr>
          <p:grpSpPr>
            <a:xfrm>
              <a:off x="-1601613" y="-19050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88" name="组合 87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60" name="矩形 59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矩形 62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矩形 64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矩形 68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矩形 70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矩形 76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矩形 77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矩形 78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矩形 79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矩形 81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矩形 83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9" name="组合 88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90" name="矩形 89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矩形 90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矩形 91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矩形 92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矩形 93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矩形 94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矩形 95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" name="矩形 96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矩形 97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矩形 98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矩形 99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矩形 100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矩形 101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2" name="组合 161"/>
            <p:cNvGrpSpPr/>
            <p:nvPr/>
          </p:nvGrpSpPr>
          <p:grpSpPr>
            <a:xfrm>
              <a:off x="-1601613" y="1046719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163" name="组合 162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178" name="矩形 177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" name="矩形 178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" name="矩形 179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" name="矩形 180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" name="矩形 181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" name="矩形 182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" name="矩形 184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6" name="矩形 185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" name="矩形 186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" name="矩形 187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" name="矩形 188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4" name="组合 163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165" name="矩形 164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" name="矩形 165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" name="矩形 166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" name="矩形 167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矩形 168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矩形 169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" name="矩形 171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" name="矩形 172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" name="矩形 173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" name="矩形 174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" name="矩形 175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" name="矩形 176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90" name="组合 189"/>
            <p:cNvGrpSpPr/>
            <p:nvPr/>
          </p:nvGrpSpPr>
          <p:grpSpPr>
            <a:xfrm>
              <a:off x="-1601613" y="2103348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191" name="组合 190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206" name="矩形 205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矩形 206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矩形 207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9" name="矩形 208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0" name="矩形 209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1" name="矩形 210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2" name="矩形 211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3" name="矩形 212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矩形 213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矩形 214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矩形 215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矩形 216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92" name="组合 191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193" name="矩形 192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" name="矩形 193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" name="矩形 194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" name="矩形 195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7" name="矩形 196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8" name="矩形 197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9" name="矩形 198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0" name="矩形 199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矩形 200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矩形 201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3" name="矩形 202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" name="矩形 203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" name="矩形 204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48" name="组合 247"/>
            <p:cNvGrpSpPr/>
            <p:nvPr/>
          </p:nvGrpSpPr>
          <p:grpSpPr>
            <a:xfrm>
              <a:off x="-1601613" y="3190228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249" name="组合 248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264" name="矩形 263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5" name="矩形 264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6" name="矩形 265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7" name="矩形 266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8" name="矩形 267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9" name="矩形 268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0" name="矩形 269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1" name="矩形 270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2" name="矩形 271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3" name="矩形 272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4" name="矩形 273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5" name="矩形 274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0" name="组合 249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251" name="矩形 250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2" name="矩形 251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3" name="矩形 252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4" name="矩形 253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5" name="矩形 254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6" name="矩形 255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7" name="矩形 256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8" name="矩形 257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9" name="矩形 258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0" name="矩形 259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1" name="矩形 260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2" name="矩形 261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3" name="矩形 262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77" name="组合 276"/>
            <p:cNvGrpSpPr/>
            <p:nvPr/>
          </p:nvGrpSpPr>
          <p:grpSpPr>
            <a:xfrm>
              <a:off x="-1601613" y="4258147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278" name="组合 277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293" name="矩形 292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4" name="矩形 293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5" name="矩形 294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6" name="矩形 295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7" name="矩形 296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8" name="矩形 297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9" name="矩形 298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0" name="矩形 299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1" name="矩形 300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2" name="矩形 301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3" name="矩形 302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4" name="矩形 303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79" name="组合 278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280" name="矩形 279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1" name="矩形 280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2" name="矩形 281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3" name="矩形 282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4" name="矩形 283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5" name="矩形 284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6" name="矩形 285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7" name="矩形 286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8" name="矩形 287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9" name="矩形 288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0" name="矩形 289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2" name="矩形 291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06" name="组合 305"/>
            <p:cNvGrpSpPr/>
            <p:nvPr/>
          </p:nvGrpSpPr>
          <p:grpSpPr>
            <a:xfrm>
              <a:off x="-1601613" y="5312115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307" name="组合 306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322" name="矩形 321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3" name="矩形 322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4" name="矩形 323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5" name="矩形 324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6" name="矩形 325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7" name="矩形 326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8" name="矩形 327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" name="矩形 328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" name="矩形 329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" name="矩形 330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2" name="矩形 331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3" name="矩形 332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8" name="组合 307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309" name="矩形 308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0" name="矩形 309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1" name="矩形 310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2" name="矩形 311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3" name="矩形 312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4" name="矩形 313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5" name="矩形 314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6" name="矩形 315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7" name="矩形 316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8" name="矩形 317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9" name="矩形 318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0" name="矩形 319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1" name="矩形 320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54" name="组合 5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46" name="矩形 45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9" name="矩形 33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79" y="333569"/>
            <a:ext cx="4688012" cy="6774543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08198" y="1145254"/>
            <a:ext cx="6226828" cy="1556181"/>
            <a:chOff x="360598" y="1145254"/>
            <a:chExt cx="6226828" cy="1556181"/>
          </a:xfrm>
        </p:grpSpPr>
        <p:sp>
          <p:nvSpPr>
            <p:cNvPr id="11" name="矩形 10"/>
            <p:cNvSpPr/>
            <p:nvPr/>
          </p:nvSpPr>
          <p:spPr>
            <a:xfrm>
              <a:off x="542939" y="1639606"/>
              <a:ext cx="6044487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zh-CN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知名培训师与职业经理人，团队协作及组织效能专家，性格分析与青年创业方面的标杆人物。</a:t>
              </a:r>
            </a:p>
            <a:p>
              <a:pPr>
                <a:lnSpc>
                  <a:spcPct val="150000"/>
                </a:lnSpc>
              </a:pPr>
              <a:r>
                <a:rPr lang="zh-CN" altLang="zh-CN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《人力资源管理》杂志</a:t>
              </a:r>
              <a:r>
                <a:rPr lang="en-US" altLang="zh-CN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2010</a:t>
              </a:r>
              <a:r>
                <a:rPr lang="zh-CN" altLang="zh-CN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zh-CN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月及《创业周刊》杂志</a:t>
              </a:r>
              <a:r>
                <a:rPr lang="en-US" altLang="zh-CN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r>
                <a:rPr lang="zh-CN" altLang="zh-CN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zh-CN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月封面人物。</a:t>
              </a:r>
              <a:endPara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3" name="矩形 222"/>
            <p:cNvSpPr/>
            <p:nvPr/>
          </p:nvSpPr>
          <p:spPr>
            <a:xfrm>
              <a:off x="360598" y="1145254"/>
              <a:ext cx="4288353" cy="4181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背景：</a:t>
              </a:r>
              <a:r>
                <a:rPr lang="zh-CN" altLang="zh-CN" sz="16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知名培训</a:t>
              </a:r>
              <a:r>
                <a:rPr lang="zh-CN" altLang="zh-CN" sz="16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师</a:t>
              </a:r>
              <a:r>
                <a:rPr lang="zh-CN" altLang="en-US" sz="16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zh-CN" altLang="zh-CN" sz="16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</a:t>
              </a:r>
              <a:r>
                <a:rPr lang="zh-CN" altLang="zh-CN" sz="16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经理</a:t>
              </a:r>
              <a:r>
                <a:rPr lang="zh-CN" altLang="zh-CN" sz="16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  <a:r>
                <a:rPr lang="zh-CN" altLang="en-US" sz="16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、管理学</a:t>
              </a:r>
              <a:r>
                <a:rPr lang="zh-CN" altLang="zh-CN" sz="16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专家</a:t>
              </a:r>
              <a:endParaRPr lang="zh-CN" altLang="zh-CN" sz="1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546760" y="1763970"/>
              <a:ext cx="0" cy="828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" name="组合 234"/>
          <p:cNvGrpSpPr/>
          <p:nvPr/>
        </p:nvGrpSpPr>
        <p:grpSpPr>
          <a:xfrm>
            <a:off x="208198" y="5142793"/>
            <a:ext cx="5487098" cy="1556181"/>
            <a:chOff x="360598" y="1145254"/>
            <a:chExt cx="5487098" cy="1556181"/>
          </a:xfrm>
        </p:grpSpPr>
        <p:sp>
          <p:nvSpPr>
            <p:cNvPr id="236" name="矩形 235"/>
            <p:cNvSpPr/>
            <p:nvPr/>
          </p:nvSpPr>
          <p:spPr>
            <a:xfrm>
              <a:off x="542939" y="1639606"/>
              <a:ext cx="5304757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授课风格风趣幽默又发人深省，思维快捷且逻辑严谨。讲求课程实用性及理论的可操作性。擅长通过视频片段模拟分析真实情境，善于使用管理软件提升企业核心竞争力。</a:t>
              </a:r>
              <a:endPara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7" name="矩形 236"/>
            <p:cNvSpPr/>
            <p:nvPr/>
          </p:nvSpPr>
          <p:spPr>
            <a:xfrm>
              <a:off x="360598" y="1145254"/>
              <a:ext cx="5109091" cy="4181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风格：授课风格幽默，注重实操，善用视频、管理软件</a:t>
              </a:r>
              <a:endParaRPr lang="zh-CN" altLang="zh-CN" sz="1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38" name="直接连接符 237"/>
            <p:cNvCxnSpPr/>
            <p:nvPr/>
          </p:nvCxnSpPr>
          <p:spPr>
            <a:xfrm>
              <a:off x="546760" y="1775876"/>
              <a:ext cx="0" cy="828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208198" y="2664265"/>
            <a:ext cx="5246515" cy="2515699"/>
            <a:chOff x="360598" y="2843414"/>
            <a:chExt cx="5246515" cy="2515699"/>
          </a:xfrm>
        </p:grpSpPr>
        <p:grpSp>
          <p:nvGrpSpPr>
            <p:cNvPr id="224" name="组合 223"/>
            <p:cNvGrpSpPr/>
            <p:nvPr/>
          </p:nvGrpSpPr>
          <p:grpSpPr>
            <a:xfrm>
              <a:off x="360598" y="2843414"/>
              <a:ext cx="5246515" cy="2515699"/>
              <a:chOff x="360598" y="1145254"/>
              <a:chExt cx="5246515" cy="2515699"/>
            </a:xfrm>
          </p:grpSpPr>
          <p:sp>
            <p:nvSpPr>
              <p:cNvPr id="228" name="矩形 227"/>
              <p:cNvSpPr/>
              <p:nvPr/>
            </p:nvSpPr>
            <p:spPr>
              <a:xfrm>
                <a:off x="542939" y="1629628"/>
                <a:ext cx="5064174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zh-CN" sz="1400" dirty="0" smtClean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曾</a:t>
                </a:r>
                <a:r>
                  <a:rPr lang="zh-CN" altLang="zh-CN" sz="14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担任全国人力资源管理委员会常务理事，中央电视台经济频道《商务时间》《明星团队》特约点评嘉宾，指导戴志康、李想等</a:t>
                </a:r>
                <a:r>
                  <a:rPr lang="en-US" altLang="zh-CN" sz="14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80</a:t>
                </a:r>
                <a:r>
                  <a:rPr lang="zh-CN" altLang="zh-CN" sz="14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后亿万富翁，点评格力集团董明珠团队。两次作客阿里巴巴，讲述《我的点金石：知人善用的技巧》《</a:t>
                </a:r>
                <a:r>
                  <a:rPr lang="en-US" altLang="zh-CN" sz="14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80</a:t>
                </a:r>
                <a:r>
                  <a:rPr lang="zh-CN" altLang="zh-CN" sz="14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后的财富新贵秘诀》。泛珠</a:t>
                </a:r>
                <a:r>
                  <a:rPr lang="en-US" altLang="zh-CN" sz="14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9+1</a:t>
                </a:r>
                <a:r>
                  <a:rPr lang="zh-CN" altLang="zh-CN" sz="14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市长论坛青年创业峰会嘉宾。马来西亚青年创业峰会主讲嘉宾，西安创富实践家青年创业大赛评委。</a:t>
                </a:r>
                <a:endPara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9" name="矩形 228"/>
              <p:cNvSpPr/>
              <p:nvPr/>
            </p:nvSpPr>
            <p:spPr>
              <a:xfrm>
                <a:off x="360598" y="1145254"/>
                <a:ext cx="4288353" cy="418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成就：</a:t>
                </a:r>
                <a:r>
                  <a:rPr lang="zh-CN" altLang="zh-CN" sz="1600" b="1" dirty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知名培训</a:t>
                </a:r>
                <a:r>
                  <a:rPr lang="zh-CN" altLang="zh-CN" sz="16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师</a:t>
                </a:r>
                <a:r>
                  <a:rPr lang="zh-CN" altLang="en-US" sz="16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zh-CN" altLang="zh-CN" sz="16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职业</a:t>
                </a:r>
                <a:r>
                  <a:rPr lang="zh-CN" altLang="zh-CN" sz="1600" b="1" dirty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经理</a:t>
                </a:r>
                <a:r>
                  <a:rPr lang="zh-CN" altLang="zh-CN" sz="16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人</a:t>
                </a:r>
                <a:r>
                  <a:rPr lang="zh-CN" altLang="en-US" sz="16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、管理学</a:t>
                </a:r>
                <a:r>
                  <a:rPr lang="zh-CN" altLang="zh-CN" sz="16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专家</a:t>
                </a:r>
                <a:endParaRPr lang="zh-CN" altLang="zh-CN" sz="16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239" name="直接连接符 238"/>
            <p:cNvCxnSpPr/>
            <p:nvPr/>
          </p:nvCxnSpPr>
          <p:spPr>
            <a:xfrm>
              <a:off x="557452" y="3413506"/>
              <a:ext cx="0" cy="1800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0" name="组合 239"/>
          <p:cNvGrpSpPr/>
          <p:nvPr/>
        </p:nvGrpSpPr>
        <p:grpSpPr>
          <a:xfrm>
            <a:off x="9648973" y="2215662"/>
            <a:ext cx="1271442" cy="1536418"/>
            <a:chOff x="1746177" y="399379"/>
            <a:chExt cx="1220697" cy="1475097"/>
          </a:xfrm>
        </p:grpSpPr>
        <p:pic>
          <p:nvPicPr>
            <p:cNvPr id="241" name="图片 2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177" y="399379"/>
              <a:ext cx="1120095" cy="1120095"/>
            </a:xfrm>
            <a:prstGeom prst="rect">
              <a:avLst/>
            </a:prstGeom>
          </p:spPr>
        </p:pic>
        <p:sp>
          <p:nvSpPr>
            <p:cNvPr id="242" name="矩形 241"/>
            <p:cNvSpPr/>
            <p:nvPr/>
          </p:nvSpPr>
          <p:spPr>
            <a:xfrm>
              <a:off x="1927724" y="1578983"/>
              <a:ext cx="1039150" cy="295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4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</a:t>
              </a: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信公众号</a:t>
              </a:r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10900945" y="2214240"/>
            <a:ext cx="1265450" cy="1537839"/>
            <a:chOff x="4408033" y="399379"/>
            <a:chExt cx="1214944" cy="1476460"/>
          </a:xfrm>
        </p:grpSpPr>
        <p:pic>
          <p:nvPicPr>
            <p:cNvPr id="244" name="图片 2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033" y="399379"/>
              <a:ext cx="1120095" cy="1120095"/>
            </a:xfrm>
            <a:prstGeom prst="rect">
              <a:avLst/>
            </a:prstGeom>
          </p:spPr>
        </p:pic>
        <p:sp>
          <p:nvSpPr>
            <p:cNvPr id="245" name="矩形 244"/>
            <p:cNvSpPr/>
            <p:nvPr/>
          </p:nvSpPr>
          <p:spPr>
            <a:xfrm>
              <a:off x="4583827" y="1580346"/>
              <a:ext cx="1039150" cy="295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4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</a:t>
              </a: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信个人号</a:t>
              </a:r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9617729" y="4526884"/>
            <a:ext cx="1302685" cy="1783531"/>
            <a:chOff x="6963122" y="464588"/>
            <a:chExt cx="1250692" cy="1712346"/>
          </a:xfrm>
        </p:grpSpPr>
        <p:pic>
          <p:nvPicPr>
            <p:cNvPr id="247" name="图片 2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3122" y="464588"/>
              <a:ext cx="1150090" cy="1150090"/>
            </a:xfrm>
            <a:prstGeom prst="rect">
              <a:avLst/>
            </a:prstGeom>
          </p:spPr>
        </p:pic>
        <p:sp>
          <p:nvSpPr>
            <p:cNvPr id="276" name="矩形 275"/>
            <p:cNvSpPr/>
            <p:nvPr/>
          </p:nvSpPr>
          <p:spPr>
            <a:xfrm>
              <a:off x="7347036" y="1645047"/>
              <a:ext cx="866778" cy="531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4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</a:t>
              </a: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花絮</a:t>
              </a:r>
            </a:p>
            <a:p>
              <a:pPr algn="ctr"/>
              <a:endPara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5" name="组合 304"/>
          <p:cNvGrpSpPr/>
          <p:nvPr/>
        </p:nvGrpSpPr>
        <p:grpSpPr>
          <a:xfrm>
            <a:off x="10900943" y="4512441"/>
            <a:ext cx="1315726" cy="1554799"/>
            <a:chOff x="9282744" y="368300"/>
            <a:chExt cx="1263213" cy="1492744"/>
          </a:xfrm>
        </p:grpSpPr>
        <p:pic>
          <p:nvPicPr>
            <p:cNvPr id="335" name="图片 3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2744" y="368300"/>
              <a:ext cx="1166769" cy="1166769"/>
            </a:xfrm>
            <a:prstGeom prst="rect">
              <a:avLst/>
            </a:prstGeom>
          </p:spPr>
        </p:pic>
        <p:sp>
          <p:nvSpPr>
            <p:cNvPr id="336" name="矩形 335"/>
            <p:cNvSpPr/>
            <p:nvPr/>
          </p:nvSpPr>
          <p:spPr>
            <a:xfrm>
              <a:off x="9679179" y="1565551"/>
              <a:ext cx="866778" cy="295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4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介绍</a:t>
              </a: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视频</a:t>
              </a:r>
            </a:p>
          </p:txBody>
        </p:sp>
      </p:grpSp>
      <p:cxnSp>
        <p:nvCxnSpPr>
          <p:cNvPr id="37" name="直接连接符 36"/>
          <p:cNvCxnSpPr/>
          <p:nvPr/>
        </p:nvCxnSpPr>
        <p:spPr>
          <a:xfrm>
            <a:off x="8607003" y="1933270"/>
            <a:ext cx="2485059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矩形 336"/>
          <p:cNvSpPr/>
          <p:nvPr/>
        </p:nvSpPr>
        <p:spPr>
          <a:xfrm>
            <a:off x="11092062" y="1687924"/>
            <a:ext cx="1066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讲师 微信</a:t>
            </a:r>
            <a:endParaRPr lang="zh-CN" altLang="zh-CN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8" name="直接连接符 337"/>
          <p:cNvCxnSpPr/>
          <p:nvPr/>
        </p:nvCxnSpPr>
        <p:spPr>
          <a:xfrm>
            <a:off x="9251882" y="4258893"/>
            <a:ext cx="18401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0" name="矩形 339"/>
          <p:cNvSpPr/>
          <p:nvPr/>
        </p:nvSpPr>
        <p:spPr>
          <a:xfrm>
            <a:off x="11092062" y="3984518"/>
            <a:ext cx="1066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讲师 视频</a:t>
            </a:r>
            <a:endParaRPr lang="zh-CN" altLang="zh-CN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1" name="矩形 231"/>
          <p:cNvSpPr>
            <a:spLocks noChangeArrowheads="1"/>
          </p:cNvSpPr>
          <p:nvPr/>
        </p:nvSpPr>
        <p:spPr bwMode="auto">
          <a:xfrm>
            <a:off x="9611957" y="6170308"/>
            <a:ext cx="2524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zh-CN" altLang="en-US" sz="1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</a:t>
            </a:r>
            <a:r>
              <a:rPr lang="zh-CN" altLang="en-US" sz="16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邮箱</a:t>
            </a:r>
            <a:r>
              <a:rPr lang="zh-CN" altLang="en-US" sz="1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Hafid@126.com</a:t>
            </a:r>
            <a:endParaRPr lang="zh-CN" altLang="en-US" sz="16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8" name="矩形 217"/>
          <p:cNvSpPr/>
          <p:nvPr/>
        </p:nvSpPr>
        <p:spPr>
          <a:xfrm>
            <a:off x="365537" y="110480"/>
            <a:ext cx="2172390" cy="743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200" b="1" dirty="0">
                <a:solidFill>
                  <a:srgbClr val="C428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李海峰</a:t>
            </a:r>
            <a:r>
              <a:rPr lang="en-US" altLang="zh-CN" sz="3200" b="1" dirty="0">
                <a:solidFill>
                  <a:srgbClr val="C428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 smtClean="0">
                <a:solidFill>
                  <a:srgbClr val="C428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 smtClean="0">
                <a:solidFill>
                  <a:srgbClr val="C428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讲师</a:t>
            </a:r>
            <a:endParaRPr lang="zh-CN" altLang="zh-CN" sz="2000" b="1" dirty="0">
              <a:solidFill>
                <a:srgbClr val="C4281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59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-19050"/>
            <a:ext cx="12192000" cy="1107996"/>
            <a:chOff x="0" y="-19050"/>
            <a:chExt cx="12192000" cy="1107996"/>
          </a:xfrm>
        </p:grpSpPr>
        <p:sp>
          <p:nvSpPr>
            <p:cNvPr id="8" name="矩形 7"/>
            <p:cNvSpPr/>
            <p:nvPr/>
          </p:nvSpPr>
          <p:spPr>
            <a:xfrm>
              <a:off x="0" y="538576"/>
              <a:ext cx="12192000" cy="475343"/>
            </a:xfrm>
            <a:prstGeom prst="rect">
              <a:avLst/>
            </a:prstGeom>
            <a:solidFill>
              <a:srgbClr val="AF7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11200" y="55977"/>
              <a:ext cx="986971" cy="957942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直角三角形 9"/>
            <p:cNvSpPr/>
            <p:nvPr/>
          </p:nvSpPr>
          <p:spPr>
            <a:xfrm flipH="1">
              <a:off x="463324" y="70263"/>
              <a:ext cx="247876" cy="481241"/>
            </a:xfrm>
            <a:prstGeom prst="rtTriangle">
              <a:avLst/>
            </a:prstGeom>
            <a:solidFill>
              <a:srgbClr val="6847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88646" y="-19050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3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722895" y="591581"/>
              <a:ext cx="23407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DISC</a:t>
              </a: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的挑战与优势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533374" y="1163973"/>
            <a:ext cx="9597639" cy="5537078"/>
            <a:chOff x="1990525" y="1595183"/>
            <a:chExt cx="8561310" cy="4529063"/>
          </a:xfrm>
        </p:grpSpPr>
        <p:sp>
          <p:nvSpPr>
            <p:cNvPr id="28" name="矩形 27"/>
            <p:cNvSpPr/>
            <p:nvPr/>
          </p:nvSpPr>
          <p:spPr>
            <a:xfrm>
              <a:off x="1990525" y="1595183"/>
              <a:ext cx="8561310" cy="4529063"/>
            </a:xfrm>
            <a:prstGeom prst="rect">
              <a:avLst/>
            </a:prstGeom>
            <a:solidFill>
              <a:srgbClr val="FDF6E6"/>
            </a:solidFill>
            <a:ln>
              <a:solidFill>
                <a:srgbClr val="FDF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2150762" y="1714411"/>
              <a:ext cx="4048872" cy="2070100"/>
            </a:xfrm>
            <a:prstGeom prst="roundRect">
              <a:avLst>
                <a:gd name="adj" fmla="val 5011"/>
              </a:avLst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2150762" y="3924211"/>
              <a:ext cx="4048872" cy="2070100"/>
            </a:xfrm>
            <a:prstGeom prst="roundRect">
              <a:avLst>
                <a:gd name="adj" fmla="val 5011"/>
              </a:avLst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6354462" y="1714411"/>
              <a:ext cx="4048872" cy="2070100"/>
            </a:xfrm>
            <a:prstGeom prst="roundRect">
              <a:avLst>
                <a:gd name="adj" fmla="val 5011"/>
              </a:avLst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54462" y="3924211"/>
              <a:ext cx="4048872" cy="2070100"/>
            </a:xfrm>
            <a:prstGeom prst="roundRect">
              <a:avLst>
                <a:gd name="adj" fmla="val 5011"/>
              </a:avLst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 28"/>
          <p:cNvSpPr/>
          <p:nvPr/>
        </p:nvSpPr>
        <p:spPr>
          <a:xfrm>
            <a:off x="1864147" y="1400806"/>
            <a:ext cx="4485917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的挑战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速度过快，团队跟不上步伐</a:t>
            </a:r>
            <a:endParaRPr lang="en-US" altLang="zh-CN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不善于授权，下属的猴子跳到肩膀上</a:t>
            </a:r>
            <a:endParaRPr lang="en-US" altLang="zh-CN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的优势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意志的斗争，信心的</a:t>
            </a:r>
            <a:r>
              <a:rPr lang="zh-CN" altLang="en-US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传递</a:t>
            </a:r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任意多边形 4"/>
          <p:cNvSpPr>
            <a:spLocks noChangeArrowheads="1"/>
          </p:cNvSpPr>
          <p:nvPr/>
        </p:nvSpPr>
        <p:spPr bwMode="auto">
          <a:xfrm>
            <a:off x="5201570" y="3016139"/>
            <a:ext cx="914060" cy="658841"/>
          </a:xfrm>
          <a:custGeom>
            <a:avLst/>
            <a:gdLst>
              <a:gd name="T0" fmla="*/ 861006 w 1377116"/>
              <a:gd name="T1" fmla="*/ 737760 h 911020"/>
              <a:gd name="T2" fmla="*/ 805070 w 1377116"/>
              <a:gd name="T3" fmla="*/ 749206 h 911020"/>
              <a:gd name="T4" fmla="*/ 714770 w 1377116"/>
              <a:gd name="T5" fmla="*/ 758131 h 911020"/>
              <a:gd name="T6" fmla="*/ 618808 w 1377116"/>
              <a:gd name="T7" fmla="*/ 761151 h 911020"/>
              <a:gd name="T8" fmla="*/ 703995 w 1377116"/>
              <a:gd name="T9" fmla="*/ 760067 h 911020"/>
              <a:gd name="T10" fmla="*/ 799000 w 1377116"/>
              <a:gd name="T11" fmla="*/ 751450 h 911020"/>
              <a:gd name="T12" fmla="*/ 179800 w 1377116"/>
              <a:gd name="T13" fmla="*/ 643343 h 911020"/>
              <a:gd name="T14" fmla="*/ 607169 w 1377116"/>
              <a:gd name="T15" fmla="*/ 722126 h 911020"/>
              <a:gd name="T16" fmla="*/ 1034538 w 1377116"/>
              <a:gd name="T17" fmla="*/ 643343 h 911020"/>
              <a:gd name="T18" fmla="*/ 1034538 w 1377116"/>
              <a:gd name="T19" fmla="*/ 682516 h 911020"/>
              <a:gd name="T20" fmla="*/ 1034538 w 1377116"/>
              <a:gd name="T21" fmla="*/ 682733 h 911020"/>
              <a:gd name="T22" fmla="*/ 1034538 w 1377116"/>
              <a:gd name="T23" fmla="*/ 721906 h 911020"/>
              <a:gd name="T24" fmla="*/ 607169 w 1377116"/>
              <a:gd name="T25" fmla="*/ 800689 h 911020"/>
              <a:gd name="T26" fmla="*/ 179800 w 1377116"/>
              <a:gd name="T27" fmla="*/ 721906 h 911020"/>
              <a:gd name="T28" fmla="*/ 179800 w 1377116"/>
              <a:gd name="T29" fmla="*/ 682733 h 911020"/>
              <a:gd name="T30" fmla="*/ 179800 w 1377116"/>
              <a:gd name="T31" fmla="*/ 682516 h 911020"/>
              <a:gd name="T32" fmla="*/ 607558 w 1377116"/>
              <a:gd name="T33" fmla="*/ 0 h 911020"/>
              <a:gd name="T34" fmla="*/ 684429 w 1377116"/>
              <a:gd name="T35" fmla="*/ 76730 h 911020"/>
              <a:gd name="T36" fmla="*/ 637480 w 1377116"/>
              <a:gd name="T37" fmla="*/ 147430 h 911020"/>
              <a:gd name="T38" fmla="*/ 615676 w 1377116"/>
              <a:gd name="T39" fmla="*/ 151824 h 911020"/>
              <a:gd name="T40" fmla="*/ 704687 w 1377116"/>
              <a:gd name="T41" fmla="*/ 257483 h 911020"/>
              <a:gd name="T42" fmla="*/ 801816 w 1377116"/>
              <a:gd name="T43" fmla="*/ 372776 h 911020"/>
              <a:gd name="T44" fmla="*/ 1036747 w 1377116"/>
              <a:gd name="T45" fmla="*/ 259284 h 911020"/>
              <a:gd name="T46" fmla="*/ 1102028 w 1377116"/>
              <a:gd name="T47" fmla="*/ 224672 h 911020"/>
              <a:gd name="T48" fmla="*/ 1081340 w 1377116"/>
              <a:gd name="T49" fmla="*/ 210750 h 911020"/>
              <a:gd name="T50" fmla="*/ 1058824 w 1377116"/>
              <a:gd name="T51" fmla="*/ 156494 h 911020"/>
              <a:gd name="T52" fmla="*/ 1135696 w 1377116"/>
              <a:gd name="T53" fmla="*/ 79764 h 911020"/>
              <a:gd name="T54" fmla="*/ 1212567 w 1377116"/>
              <a:gd name="T55" fmla="*/ 156494 h 911020"/>
              <a:gd name="T56" fmla="*/ 1135696 w 1377116"/>
              <a:gd name="T57" fmla="*/ 233224 h 911020"/>
              <a:gd name="T58" fmla="*/ 1110828 w 1377116"/>
              <a:gd name="T59" fmla="*/ 228213 h 911020"/>
              <a:gd name="T60" fmla="*/ 1095025 w 1377116"/>
              <a:gd name="T61" fmla="*/ 308524 h 911020"/>
              <a:gd name="T62" fmla="*/ 1034927 w 1377116"/>
              <a:gd name="T63" fmla="*/ 584149 h 911020"/>
              <a:gd name="T64" fmla="*/ 607558 w 1377116"/>
              <a:gd name="T65" fmla="*/ 661012 h 911020"/>
              <a:gd name="T66" fmla="*/ 180190 w 1377116"/>
              <a:gd name="T67" fmla="*/ 584149 h 911020"/>
              <a:gd name="T68" fmla="*/ 120092 w 1377116"/>
              <a:gd name="T69" fmla="*/ 308524 h 911020"/>
              <a:gd name="T70" fmla="*/ 104192 w 1377116"/>
              <a:gd name="T71" fmla="*/ 227719 h 911020"/>
              <a:gd name="T72" fmla="*/ 76871 w 1377116"/>
              <a:gd name="T73" fmla="*/ 233224 h 911020"/>
              <a:gd name="T74" fmla="*/ 0 w 1377116"/>
              <a:gd name="T75" fmla="*/ 156494 h 911020"/>
              <a:gd name="T76" fmla="*/ 76871 w 1377116"/>
              <a:gd name="T77" fmla="*/ 79764 h 911020"/>
              <a:gd name="T78" fmla="*/ 153743 w 1377116"/>
              <a:gd name="T79" fmla="*/ 156494 h 911020"/>
              <a:gd name="T80" fmla="*/ 131228 w 1377116"/>
              <a:gd name="T81" fmla="*/ 210750 h 911020"/>
              <a:gd name="T82" fmla="*/ 111663 w 1377116"/>
              <a:gd name="T83" fmla="*/ 223916 h 911020"/>
              <a:gd name="T84" fmla="*/ 178369 w 1377116"/>
              <a:gd name="T85" fmla="*/ 259284 h 911020"/>
              <a:gd name="T86" fmla="*/ 413300 w 1377116"/>
              <a:gd name="T87" fmla="*/ 372776 h 911020"/>
              <a:gd name="T88" fmla="*/ 510429 w 1377116"/>
              <a:gd name="T89" fmla="*/ 257483 h 911020"/>
              <a:gd name="T90" fmla="*/ 599441 w 1377116"/>
              <a:gd name="T91" fmla="*/ 151824 h 911020"/>
              <a:gd name="T92" fmla="*/ 577637 w 1377116"/>
              <a:gd name="T93" fmla="*/ 147430 h 911020"/>
              <a:gd name="T94" fmla="*/ 530687 w 1377116"/>
              <a:gd name="T95" fmla="*/ 76730 h 911020"/>
              <a:gd name="T96" fmla="*/ 607558 w 1377116"/>
              <a:gd name="T97" fmla="*/ 0 h 91102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77116"/>
              <a:gd name="T148" fmla="*/ 0 h 911020"/>
              <a:gd name="T149" fmla="*/ 1377116 w 1377116"/>
              <a:gd name="T150" fmla="*/ 911020 h 91102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77116" h="911020">
                <a:moveTo>
                  <a:pt x="977848" y="839419"/>
                </a:moveTo>
                <a:lnTo>
                  <a:pt x="914321" y="852443"/>
                </a:lnTo>
                <a:cubicBezTo>
                  <a:pt x="883296" y="856645"/>
                  <a:pt x="849169" y="860146"/>
                  <a:pt x="811767" y="862597"/>
                </a:cubicBezTo>
                <a:lnTo>
                  <a:pt x="702782" y="866033"/>
                </a:lnTo>
                <a:lnTo>
                  <a:pt x="799529" y="864800"/>
                </a:lnTo>
                <a:cubicBezTo>
                  <a:pt x="835035" y="863400"/>
                  <a:pt x="870197" y="860598"/>
                  <a:pt x="907426" y="854996"/>
                </a:cubicBezTo>
                <a:close/>
                <a:moveTo>
                  <a:pt x="204200" y="731991"/>
                </a:moveTo>
                <a:cubicBezTo>
                  <a:pt x="358634" y="799220"/>
                  <a:pt x="535130" y="821630"/>
                  <a:pt x="689564" y="821630"/>
                </a:cubicBezTo>
                <a:cubicBezTo>
                  <a:pt x="843998" y="821630"/>
                  <a:pt x="954308" y="821630"/>
                  <a:pt x="1174928" y="731991"/>
                </a:cubicBezTo>
                <a:lnTo>
                  <a:pt x="1174928" y="776562"/>
                </a:lnTo>
                <a:lnTo>
                  <a:pt x="1174928" y="776810"/>
                </a:lnTo>
                <a:lnTo>
                  <a:pt x="1174928" y="821381"/>
                </a:lnTo>
                <a:cubicBezTo>
                  <a:pt x="1174928" y="821381"/>
                  <a:pt x="1042556" y="911020"/>
                  <a:pt x="689564" y="911020"/>
                </a:cubicBezTo>
                <a:cubicBezTo>
                  <a:pt x="336572" y="911020"/>
                  <a:pt x="204200" y="821381"/>
                  <a:pt x="204200" y="821381"/>
                </a:cubicBezTo>
                <a:lnTo>
                  <a:pt x="204200" y="776810"/>
                </a:lnTo>
                <a:lnTo>
                  <a:pt x="204200" y="776562"/>
                </a:lnTo>
                <a:close/>
                <a:moveTo>
                  <a:pt x="690006" y="0"/>
                </a:moveTo>
                <a:cubicBezTo>
                  <a:pt x="738222" y="0"/>
                  <a:pt x="777309" y="39087"/>
                  <a:pt x="777309" y="87303"/>
                </a:cubicBezTo>
                <a:cubicBezTo>
                  <a:pt x="777309" y="123465"/>
                  <a:pt x="755323" y="154492"/>
                  <a:pt x="723988" y="167745"/>
                </a:cubicBezTo>
                <a:lnTo>
                  <a:pt x="699225" y="172745"/>
                </a:lnTo>
                <a:lnTo>
                  <a:pt x="800316" y="292962"/>
                </a:lnTo>
                <a:cubicBezTo>
                  <a:pt x="838924" y="336689"/>
                  <a:pt x="877532" y="380416"/>
                  <a:pt x="910625" y="424143"/>
                </a:cubicBezTo>
                <a:cubicBezTo>
                  <a:pt x="993358" y="374950"/>
                  <a:pt x="1088500" y="338056"/>
                  <a:pt x="1177437" y="295012"/>
                </a:cubicBezTo>
                <a:lnTo>
                  <a:pt x="1251576" y="255631"/>
                </a:lnTo>
                <a:lnTo>
                  <a:pt x="1228081" y="239791"/>
                </a:lnTo>
                <a:cubicBezTo>
                  <a:pt x="1212282" y="223992"/>
                  <a:pt x="1202510" y="202166"/>
                  <a:pt x="1202510" y="178058"/>
                </a:cubicBezTo>
                <a:cubicBezTo>
                  <a:pt x="1202510" y="129842"/>
                  <a:pt x="1241597" y="90755"/>
                  <a:pt x="1289813" y="90755"/>
                </a:cubicBezTo>
                <a:cubicBezTo>
                  <a:pt x="1338029" y="90755"/>
                  <a:pt x="1377116" y="129842"/>
                  <a:pt x="1377116" y="178058"/>
                </a:cubicBezTo>
                <a:cubicBezTo>
                  <a:pt x="1377116" y="226274"/>
                  <a:pt x="1338029" y="265361"/>
                  <a:pt x="1289813" y="265361"/>
                </a:cubicBezTo>
                <a:lnTo>
                  <a:pt x="1261570" y="259659"/>
                </a:lnTo>
                <a:lnTo>
                  <a:pt x="1243623" y="351037"/>
                </a:lnTo>
                <a:cubicBezTo>
                  <a:pt x="1220872" y="455572"/>
                  <a:pt x="1191916" y="566256"/>
                  <a:pt x="1175369" y="664642"/>
                </a:cubicBezTo>
                <a:cubicBezTo>
                  <a:pt x="1175369" y="664642"/>
                  <a:pt x="998873" y="752096"/>
                  <a:pt x="690006" y="752096"/>
                </a:cubicBezTo>
                <a:cubicBezTo>
                  <a:pt x="381138" y="752096"/>
                  <a:pt x="204642" y="664642"/>
                  <a:pt x="204642" y="664642"/>
                </a:cubicBezTo>
                <a:cubicBezTo>
                  <a:pt x="188096" y="566256"/>
                  <a:pt x="159139" y="455572"/>
                  <a:pt x="136388" y="351037"/>
                </a:cubicBezTo>
                <a:lnTo>
                  <a:pt x="118331" y="259097"/>
                </a:lnTo>
                <a:lnTo>
                  <a:pt x="87303" y="265361"/>
                </a:lnTo>
                <a:cubicBezTo>
                  <a:pt x="39087" y="265361"/>
                  <a:pt x="0" y="226274"/>
                  <a:pt x="0" y="178058"/>
                </a:cubicBezTo>
                <a:cubicBezTo>
                  <a:pt x="0" y="129842"/>
                  <a:pt x="39087" y="90755"/>
                  <a:pt x="87303" y="90755"/>
                </a:cubicBezTo>
                <a:cubicBezTo>
                  <a:pt x="135519" y="90755"/>
                  <a:pt x="174606" y="129842"/>
                  <a:pt x="174606" y="178058"/>
                </a:cubicBezTo>
                <a:cubicBezTo>
                  <a:pt x="174606" y="202166"/>
                  <a:pt x="164834" y="223992"/>
                  <a:pt x="149036" y="239791"/>
                </a:cubicBezTo>
                <a:lnTo>
                  <a:pt x="126816" y="254771"/>
                </a:lnTo>
                <a:lnTo>
                  <a:pt x="202574" y="295012"/>
                </a:lnTo>
                <a:cubicBezTo>
                  <a:pt x="291511" y="338056"/>
                  <a:pt x="386653" y="374950"/>
                  <a:pt x="469386" y="424143"/>
                </a:cubicBezTo>
                <a:cubicBezTo>
                  <a:pt x="502479" y="380416"/>
                  <a:pt x="541087" y="336689"/>
                  <a:pt x="579696" y="292962"/>
                </a:cubicBezTo>
                <a:lnTo>
                  <a:pt x="680786" y="172745"/>
                </a:lnTo>
                <a:lnTo>
                  <a:pt x="656024" y="167745"/>
                </a:lnTo>
                <a:cubicBezTo>
                  <a:pt x="624690" y="154492"/>
                  <a:pt x="602703" y="123465"/>
                  <a:pt x="602703" y="87303"/>
                </a:cubicBezTo>
                <a:cubicBezTo>
                  <a:pt x="602703" y="39087"/>
                  <a:pt x="641790" y="0"/>
                  <a:pt x="690006" y="0"/>
                </a:cubicBezTo>
                <a:close/>
              </a:path>
            </a:pathLst>
          </a:custGeom>
          <a:solidFill>
            <a:srgbClr val="4D3326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32" name="Group 8"/>
          <p:cNvGrpSpPr>
            <a:grpSpLocks/>
          </p:cNvGrpSpPr>
          <p:nvPr/>
        </p:nvGrpSpPr>
        <p:grpSpPr bwMode="auto">
          <a:xfrm>
            <a:off x="6561616" y="2964145"/>
            <a:ext cx="678248" cy="711502"/>
            <a:chOff x="0" y="0"/>
            <a:chExt cx="328613" cy="315913"/>
          </a:xfrm>
          <a:solidFill>
            <a:srgbClr val="4D3326"/>
          </a:solidFill>
        </p:grpSpPr>
        <p:sp>
          <p:nvSpPr>
            <p:cNvPr id="33" name="Freeform 121"/>
            <p:cNvSpPr>
              <a:spLocks noChangeArrowheads="1"/>
            </p:cNvSpPr>
            <p:nvPr/>
          </p:nvSpPr>
          <p:spPr bwMode="auto">
            <a:xfrm>
              <a:off x="0" y="38100"/>
              <a:ext cx="227013" cy="277813"/>
            </a:xfrm>
            <a:custGeom>
              <a:avLst/>
              <a:gdLst>
                <a:gd name="T0" fmla="*/ 477175015 w 72"/>
                <a:gd name="T1" fmla="*/ 548153469 h 88"/>
                <a:gd name="T2" fmla="*/ 457292468 w 72"/>
                <a:gd name="T3" fmla="*/ 448488090 h 88"/>
                <a:gd name="T4" fmla="*/ 457292468 w 72"/>
                <a:gd name="T5" fmla="*/ 448488090 h 88"/>
                <a:gd name="T6" fmla="*/ 556705202 w 72"/>
                <a:gd name="T7" fmla="*/ 209294238 h 88"/>
                <a:gd name="T8" fmla="*/ 357882788 w 72"/>
                <a:gd name="T9" fmla="*/ 0 h 88"/>
                <a:gd name="T10" fmla="*/ 168998544 w 72"/>
                <a:gd name="T11" fmla="*/ 209294238 h 88"/>
                <a:gd name="T12" fmla="*/ 258470054 w 72"/>
                <a:gd name="T13" fmla="*/ 448488090 h 88"/>
                <a:gd name="T14" fmla="*/ 238587507 w 72"/>
                <a:gd name="T15" fmla="*/ 548153469 h 88"/>
                <a:gd name="T16" fmla="*/ 0 w 72"/>
                <a:gd name="T17" fmla="*/ 727551151 h 88"/>
                <a:gd name="T18" fmla="*/ 0 w 72"/>
                <a:gd name="T19" fmla="*/ 757447608 h 88"/>
                <a:gd name="T20" fmla="*/ 357882788 w 72"/>
                <a:gd name="T21" fmla="*/ 877046261 h 88"/>
                <a:gd name="T22" fmla="*/ 715762424 w 72"/>
                <a:gd name="T23" fmla="*/ 757447608 h 88"/>
                <a:gd name="T24" fmla="*/ 715762424 w 72"/>
                <a:gd name="T25" fmla="*/ 727551151 h 88"/>
                <a:gd name="T26" fmla="*/ 477175015 w 72"/>
                <a:gd name="T27" fmla="*/ 548153469 h 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88"/>
                <a:gd name="T44" fmla="*/ 72 w 72"/>
                <a:gd name="T45" fmla="*/ 88 h 8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88">
                  <a:moveTo>
                    <a:pt x="48" y="55"/>
                  </a:moveTo>
                  <a:cubicBezTo>
                    <a:pt x="47" y="54"/>
                    <a:pt x="44" y="51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51" y="39"/>
                    <a:pt x="56" y="30"/>
                    <a:pt x="56" y="21"/>
                  </a:cubicBezTo>
                  <a:cubicBezTo>
                    <a:pt x="56" y="8"/>
                    <a:pt x="46" y="0"/>
                    <a:pt x="36" y="0"/>
                  </a:cubicBezTo>
                  <a:cubicBezTo>
                    <a:pt x="26" y="0"/>
                    <a:pt x="17" y="8"/>
                    <a:pt x="17" y="21"/>
                  </a:cubicBezTo>
                  <a:cubicBezTo>
                    <a:pt x="17" y="30"/>
                    <a:pt x="21" y="39"/>
                    <a:pt x="26" y="45"/>
                  </a:cubicBezTo>
                  <a:cubicBezTo>
                    <a:pt x="28" y="50"/>
                    <a:pt x="24" y="54"/>
                    <a:pt x="24" y="55"/>
                  </a:cubicBezTo>
                  <a:cubicBezTo>
                    <a:pt x="13" y="59"/>
                    <a:pt x="0" y="66"/>
                    <a:pt x="0" y="73"/>
                  </a:cubicBezTo>
                  <a:cubicBezTo>
                    <a:pt x="0" y="75"/>
                    <a:pt x="0" y="74"/>
                    <a:pt x="0" y="76"/>
                  </a:cubicBezTo>
                  <a:cubicBezTo>
                    <a:pt x="0" y="86"/>
                    <a:pt x="19" y="88"/>
                    <a:pt x="36" y="88"/>
                  </a:cubicBezTo>
                  <a:cubicBezTo>
                    <a:pt x="53" y="88"/>
                    <a:pt x="72" y="86"/>
                    <a:pt x="72" y="76"/>
                  </a:cubicBezTo>
                  <a:cubicBezTo>
                    <a:pt x="72" y="74"/>
                    <a:pt x="72" y="75"/>
                    <a:pt x="72" y="73"/>
                  </a:cubicBezTo>
                  <a:cubicBezTo>
                    <a:pt x="72" y="66"/>
                    <a:pt x="59" y="58"/>
                    <a:pt x="48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122"/>
            <p:cNvSpPr>
              <a:spLocks noChangeArrowheads="1"/>
            </p:cNvSpPr>
            <p:nvPr/>
          </p:nvSpPr>
          <p:spPr bwMode="auto">
            <a:xfrm>
              <a:off x="168275" y="0"/>
              <a:ext cx="160338" cy="252413"/>
            </a:xfrm>
            <a:custGeom>
              <a:avLst/>
              <a:gdLst>
                <a:gd name="T0" fmla="*/ 276752835 w 51"/>
                <a:gd name="T1" fmla="*/ 487797599 h 80"/>
                <a:gd name="T2" fmla="*/ 256984109 w 51"/>
                <a:gd name="T3" fmla="*/ 418112707 h 80"/>
                <a:gd name="T4" fmla="*/ 256984109 w 51"/>
                <a:gd name="T5" fmla="*/ 418112707 h 80"/>
                <a:gd name="T6" fmla="*/ 345940233 w 51"/>
                <a:gd name="T7" fmla="*/ 199100193 h 80"/>
                <a:gd name="T8" fmla="*/ 168027935 w 51"/>
                <a:gd name="T9" fmla="*/ 0 h 80"/>
                <a:gd name="T10" fmla="*/ 9884366 w 51"/>
                <a:gd name="T11" fmla="*/ 109506232 h 80"/>
                <a:gd name="T12" fmla="*/ 108724900 w 51"/>
                <a:gd name="T13" fmla="*/ 328515493 h 80"/>
                <a:gd name="T14" fmla="*/ 0 w 51"/>
                <a:gd name="T15" fmla="*/ 597303782 h 80"/>
                <a:gd name="T16" fmla="*/ 256984109 w 51"/>
                <a:gd name="T17" fmla="*/ 796403926 h 80"/>
                <a:gd name="T18" fmla="*/ 504083854 w 51"/>
                <a:gd name="T19" fmla="*/ 676943209 h 80"/>
                <a:gd name="T20" fmla="*/ 504083854 w 51"/>
                <a:gd name="T21" fmla="*/ 657034141 h 80"/>
                <a:gd name="T22" fmla="*/ 276752835 w 51"/>
                <a:gd name="T23" fmla="*/ 487797599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80"/>
                <a:gd name="T38" fmla="*/ 51 w 51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80">
                  <a:moveTo>
                    <a:pt x="28" y="49"/>
                  </a:moveTo>
                  <a:cubicBezTo>
                    <a:pt x="28" y="48"/>
                    <a:pt x="24" y="48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31" y="36"/>
                    <a:pt x="35" y="28"/>
                    <a:pt x="35" y="20"/>
                  </a:cubicBezTo>
                  <a:cubicBezTo>
                    <a:pt x="35" y="7"/>
                    <a:pt x="27" y="0"/>
                    <a:pt x="17" y="0"/>
                  </a:cubicBezTo>
                  <a:cubicBezTo>
                    <a:pt x="10" y="0"/>
                    <a:pt x="4" y="4"/>
                    <a:pt x="1" y="11"/>
                  </a:cubicBezTo>
                  <a:cubicBezTo>
                    <a:pt x="7" y="16"/>
                    <a:pt x="11" y="23"/>
                    <a:pt x="11" y="33"/>
                  </a:cubicBezTo>
                  <a:cubicBezTo>
                    <a:pt x="11" y="44"/>
                    <a:pt x="6" y="54"/>
                    <a:pt x="0" y="60"/>
                  </a:cubicBezTo>
                  <a:cubicBezTo>
                    <a:pt x="9" y="63"/>
                    <a:pt x="22" y="70"/>
                    <a:pt x="26" y="80"/>
                  </a:cubicBezTo>
                  <a:cubicBezTo>
                    <a:pt x="39" y="79"/>
                    <a:pt x="51" y="76"/>
                    <a:pt x="51" y="68"/>
                  </a:cubicBezTo>
                  <a:cubicBezTo>
                    <a:pt x="51" y="67"/>
                    <a:pt x="51" y="68"/>
                    <a:pt x="51" y="66"/>
                  </a:cubicBezTo>
                  <a:cubicBezTo>
                    <a:pt x="51" y="59"/>
                    <a:pt x="39" y="52"/>
                    <a:pt x="2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6" name="Group 132"/>
          <p:cNvGrpSpPr>
            <a:grpSpLocks/>
          </p:cNvGrpSpPr>
          <p:nvPr/>
        </p:nvGrpSpPr>
        <p:grpSpPr bwMode="auto">
          <a:xfrm rot="1134030">
            <a:off x="6580645" y="4041796"/>
            <a:ext cx="762466" cy="835186"/>
            <a:chOff x="0" y="0"/>
            <a:chExt cx="431800" cy="433388"/>
          </a:xfrm>
          <a:solidFill>
            <a:srgbClr val="4D3326"/>
          </a:solidFill>
        </p:grpSpPr>
        <p:sp>
          <p:nvSpPr>
            <p:cNvPr id="37" name="Freeform 133"/>
            <p:cNvSpPr>
              <a:spLocks noChangeArrowheads="1"/>
            </p:cNvSpPr>
            <p:nvPr/>
          </p:nvSpPr>
          <p:spPr bwMode="auto">
            <a:xfrm>
              <a:off x="160338" y="15875"/>
              <a:ext cx="74613" cy="66675"/>
            </a:xfrm>
            <a:custGeom>
              <a:avLst/>
              <a:gdLst>
                <a:gd name="T0" fmla="*/ 85912720 w 18"/>
                <a:gd name="T1" fmla="*/ 191019682 h 16"/>
                <a:gd name="T2" fmla="*/ 103094429 w 18"/>
                <a:gd name="T3" fmla="*/ 191019682 h 16"/>
                <a:gd name="T4" fmla="*/ 171825441 w 18"/>
                <a:gd name="T5" fmla="*/ 208384344 h 16"/>
                <a:gd name="T6" fmla="*/ 257733983 w 18"/>
                <a:gd name="T7" fmla="*/ 277847224 h 16"/>
                <a:gd name="T8" fmla="*/ 309283319 w 18"/>
                <a:gd name="T9" fmla="*/ 243117835 h 16"/>
                <a:gd name="T10" fmla="*/ 137457878 w 18"/>
                <a:gd name="T11" fmla="*/ 34729340 h 16"/>
                <a:gd name="T12" fmla="*/ 34363433 w 18"/>
                <a:gd name="T13" fmla="*/ 34729340 h 16"/>
                <a:gd name="T14" fmla="*/ 34363433 w 18"/>
                <a:gd name="T15" fmla="*/ 138925696 h 16"/>
                <a:gd name="T16" fmla="*/ 85912720 w 18"/>
                <a:gd name="T17" fmla="*/ 191019682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16"/>
                <a:gd name="T29" fmla="*/ 18 w 18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16">
                  <a:moveTo>
                    <a:pt x="5" y="11"/>
                  </a:moveTo>
                  <a:cubicBezTo>
                    <a:pt x="5" y="11"/>
                    <a:pt x="5" y="11"/>
                    <a:pt x="6" y="11"/>
                  </a:cubicBezTo>
                  <a:cubicBezTo>
                    <a:pt x="7" y="11"/>
                    <a:pt x="9" y="11"/>
                    <a:pt x="10" y="12"/>
                  </a:cubicBezTo>
                  <a:cubicBezTo>
                    <a:pt x="12" y="13"/>
                    <a:pt x="14" y="14"/>
                    <a:pt x="15" y="16"/>
                  </a:cubicBezTo>
                  <a:cubicBezTo>
                    <a:pt x="16" y="15"/>
                    <a:pt x="17" y="15"/>
                    <a:pt x="18" y="1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4" y="0"/>
                    <a:pt x="2" y="2"/>
                  </a:cubicBezTo>
                  <a:cubicBezTo>
                    <a:pt x="1" y="3"/>
                    <a:pt x="0" y="6"/>
                    <a:pt x="2" y="8"/>
                  </a:cubicBezTo>
                  <a:lnTo>
                    <a:pt x="5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134"/>
            <p:cNvSpPr>
              <a:spLocks noChangeArrowheads="1"/>
            </p:cNvSpPr>
            <p:nvPr/>
          </p:nvSpPr>
          <p:spPr bwMode="auto">
            <a:xfrm>
              <a:off x="222250" y="0"/>
              <a:ext cx="209550" cy="350838"/>
            </a:xfrm>
            <a:custGeom>
              <a:avLst/>
              <a:gdLst>
                <a:gd name="T0" fmla="*/ 844120819 w 51"/>
                <a:gd name="T1" fmla="*/ 834779768 h 85"/>
                <a:gd name="T2" fmla="*/ 793475475 w 51"/>
                <a:gd name="T3" fmla="*/ 391836504 h 85"/>
                <a:gd name="T4" fmla="*/ 675297528 w 51"/>
                <a:gd name="T5" fmla="*/ 306653068 h 85"/>
                <a:gd name="T6" fmla="*/ 574002732 w 51"/>
                <a:gd name="T7" fmla="*/ 425909053 h 85"/>
                <a:gd name="T8" fmla="*/ 607769034 w 51"/>
                <a:gd name="T9" fmla="*/ 596271926 h 85"/>
                <a:gd name="T10" fmla="*/ 574002732 w 51"/>
                <a:gd name="T11" fmla="*/ 562199377 h 85"/>
                <a:gd name="T12" fmla="*/ 135061162 w 51"/>
                <a:gd name="T13" fmla="*/ 34072565 h 85"/>
                <a:gd name="T14" fmla="*/ 33766318 w 51"/>
                <a:gd name="T15" fmla="*/ 17038346 h 85"/>
                <a:gd name="T16" fmla="*/ 16883159 w 51"/>
                <a:gd name="T17" fmla="*/ 119256017 h 85"/>
                <a:gd name="T18" fmla="*/ 320767668 w 51"/>
                <a:gd name="T19" fmla="*/ 494054151 h 85"/>
                <a:gd name="T20" fmla="*/ 287001366 w 51"/>
                <a:gd name="T21" fmla="*/ 494054151 h 85"/>
                <a:gd name="T22" fmla="*/ 337646710 w 51"/>
                <a:gd name="T23" fmla="*/ 511088361 h 85"/>
                <a:gd name="T24" fmla="*/ 405179313 w 51"/>
                <a:gd name="T25" fmla="*/ 732562121 h 85"/>
                <a:gd name="T26" fmla="*/ 219472807 w 51"/>
                <a:gd name="T27" fmla="*/ 1158467176 h 85"/>
                <a:gd name="T28" fmla="*/ 219472807 w 51"/>
                <a:gd name="T29" fmla="*/ 1158467176 h 85"/>
                <a:gd name="T30" fmla="*/ 388296162 w 51"/>
                <a:gd name="T31" fmla="*/ 1243650612 h 85"/>
                <a:gd name="T32" fmla="*/ 388296162 w 51"/>
                <a:gd name="T33" fmla="*/ 1448085905 h 85"/>
                <a:gd name="T34" fmla="*/ 624648076 w 51"/>
                <a:gd name="T35" fmla="*/ 1311795709 h 85"/>
                <a:gd name="T36" fmla="*/ 844120819 w 51"/>
                <a:gd name="T37" fmla="*/ 834779768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"/>
                <a:gd name="T58" fmla="*/ 0 h 85"/>
                <a:gd name="T59" fmla="*/ 51 w 51"/>
                <a:gd name="T60" fmla="*/ 85 h 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" h="85">
                  <a:moveTo>
                    <a:pt x="50" y="49"/>
                  </a:moveTo>
                  <a:cubicBezTo>
                    <a:pt x="47" y="23"/>
                    <a:pt x="47" y="23"/>
                    <a:pt x="47" y="23"/>
                  </a:cubicBezTo>
                  <a:cubicBezTo>
                    <a:pt x="46" y="20"/>
                    <a:pt x="43" y="17"/>
                    <a:pt x="40" y="18"/>
                  </a:cubicBezTo>
                  <a:cubicBezTo>
                    <a:pt x="36" y="18"/>
                    <a:pt x="34" y="21"/>
                    <a:pt x="34" y="2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0"/>
                    <a:pt x="4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8" y="30"/>
                    <a:pt x="19" y="30"/>
                    <a:pt x="20" y="30"/>
                  </a:cubicBezTo>
                  <a:cubicBezTo>
                    <a:pt x="25" y="33"/>
                    <a:pt x="27" y="38"/>
                    <a:pt x="24" y="43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7" y="68"/>
                    <a:pt x="21" y="70"/>
                    <a:pt x="23" y="73"/>
                  </a:cubicBezTo>
                  <a:cubicBezTo>
                    <a:pt x="26" y="77"/>
                    <a:pt x="26" y="82"/>
                    <a:pt x="23" y="85"/>
                  </a:cubicBezTo>
                  <a:cubicBezTo>
                    <a:pt x="27" y="84"/>
                    <a:pt x="32" y="81"/>
                    <a:pt x="37" y="77"/>
                  </a:cubicBezTo>
                  <a:cubicBezTo>
                    <a:pt x="48" y="68"/>
                    <a:pt x="51" y="61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135"/>
            <p:cNvSpPr>
              <a:spLocks noChangeArrowheads="1"/>
            </p:cNvSpPr>
            <p:nvPr/>
          </p:nvSpPr>
          <p:spPr bwMode="auto">
            <a:xfrm>
              <a:off x="131763" y="61913"/>
              <a:ext cx="23813" cy="20638"/>
            </a:xfrm>
            <a:custGeom>
              <a:avLst/>
              <a:gdLst>
                <a:gd name="T0" fmla="*/ 15752298 w 6"/>
                <a:gd name="T1" fmla="*/ 34073341 h 5"/>
                <a:gd name="T2" fmla="*/ 63005225 w 6"/>
                <a:gd name="T3" fmla="*/ 85185409 h 5"/>
                <a:gd name="T4" fmla="*/ 94509829 w 6"/>
                <a:gd name="T5" fmla="*/ 34073341 h 5"/>
                <a:gd name="T6" fmla="*/ 94509829 w 6"/>
                <a:gd name="T7" fmla="*/ 34073341 h 5"/>
                <a:gd name="T8" fmla="*/ 0 w 6"/>
                <a:gd name="T9" fmla="*/ 34073341 h 5"/>
                <a:gd name="T10" fmla="*/ 0 w 6"/>
                <a:gd name="T11" fmla="*/ 34073341 h 5"/>
                <a:gd name="T12" fmla="*/ 15752298 w 6"/>
                <a:gd name="T13" fmla="*/ 34073341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5"/>
                <a:gd name="T23" fmla="*/ 6 w 6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5">
                  <a:moveTo>
                    <a:pt x="1" y="2"/>
                  </a:moveTo>
                  <a:cubicBezTo>
                    <a:pt x="2" y="3"/>
                    <a:pt x="3" y="4"/>
                    <a:pt x="4" y="5"/>
                  </a:cubicBezTo>
                  <a:cubicBezTo>
                    <a:pt x="5" y="4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2" y="0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136"/>
            <p:cNvSpPr>
              <a:spLocks noChangeArrowheads="1"/>
            </p:cNvSpPr>
            <p:nvPr/>
          </p:nvSpPr>
          <p:spPr bwMode="auto">
            <a:xfrm>
              <a:off x="0" y="82550"/>
              <a:ext cx="304800" cy="350838"/>
            </a:xfrm>
            <a:custGeom>
              <a:avLst/>
              <a:gdLst>
                <a:gd name="T0" fmla="*/ 1221514844 w 74"/>
                <a:gd name="T1" fmla="*/ 954031625 h 85"/>
                <a:gd name="T2" fmla="*/ 1085792402 w 74"/>
                <a:gd name="T3" fmla="*/ 919959076 h 85"/>
                <a:gd name="T4" fmla="*/ 933103883 w 74"/>
                <a:gd name="T5" fmla="*/ 1022176723 h 85"/>
                <a:gd name="T6" fmla="*/ 950065585 w 74"/>
                <a:gd name="T7" fmla="*/ 971069963 h 85"/>
                <a:gd name="T8" fmla="*/ 1238480664 w 74"/>
                <a:gd name="T9" fmla="*/ 357763955 h 85"/>
                <a:gd name="T10" fmla="*/ 1204549024 w 74"/>
                <a:gd name="T11" fmla="*/ 255546244 h 85"/>
                <a:gd name="T12" fmla="*/ 1119724042 w 74"/>
                <a:gd name="T13" fmla="*/ 289618858 h 85"/>
                <a:gd name="T14" fmla="*/ 916138063 w 74"/>
                <a:gd name="T15" fmla="*/ 715523783 h 85"/>
                <a:gd name="T16" fmla="*/ 831308963 w 74"/>
                <a:gd name="T17" fmla="*/ 664417024 h 85"/>
                <a:gd name="T18" fmla="*/ 1068826325 w 74"/>
                <a:gd name="T19" fmla="*/ 170362809 h 85"/>
                <a:gd name="T20" fmla="*/ 1034894685 w 74"/>
                <a:gd name="T21" fmla="*/ 68145130 h 85"/>
                <a:gd name="T22" fmla="*/ 933103883 w 74"/>
                <a:gd name="T23" fmla="*/ 102217679 h 85"/>
                <a:gd name="T24" fmla="*/ 695586522 w 74"/>
                <a:gd name="T25" fmla="*/ 596271926 h 85"/>
                <a:gd name="T26" fmla="*/ 610757422 w 74"/>
                <a:gd name="T27" fmla="*/ 562199377 h 85"/>
                <a:gd name="T28" fmla="*/ 831308963 w 74"/>
                <a:gd name="T29" fmla="*/ 102217679 h 85"/>
                <a:gd name="T30" fmla="*/ 797377323 w 74"/>
                <a:gd name="T31" fmla="*/ 17038346 h 85"/>
                <a:gd name="T32" fmla="*/ 695586522 w 74"/>
                <a:gd name="T33" fmla="*/ 51110903 h 85"/>
                <a:gd name="T34" fmla="*/ 475034852 w 74"/>
                <a:gd name="T35" fmla="*/ 494054151 h 85"/>
                <a:gd name="T36" fmla="*/ 390205752 w 74"/>
                <a:gd name="T37" fmla="*/ 477015813 h 85"/>
                <a:gd name="T38" fmla="*/ 542894142 w 74"/>
                <a:gd name="T39" fmla="*/ 136290260 h 85"/>
                <a:gd name="T40" fmla="*/ 508966492 w 74"/>
                <a:gd name="T41" fmla="*/ 34072565 h 85"/>
                <a:gd name="T42" fmla="*/ 424137392 w 74"/>
                <a:gd name="T43" fmla="*/ 68145130 h 85"/>
                <a:gd name="T44" fmla="*/ 169654146 w 74"/>
                <a:gd name="T45" fmla="*/ 613306137 h 85"/>
                <a:gd name="T46" fmla="*/ 101794952 w 74"/>
                <a:gd name="T47" fmla="*/ 749596332 h 85"/>
                <a:gd name="T48" fmla="*/ 84829132 w 74"/>
                <a:gd name="T49" fmla="*/ 783668881 h 85"/>
                <a:gd name="T50" fmla="*/ 288414950 w 74"/>
                <a:gd name="T51" fmla="*/ 1345868258 h 85"/>
                <a:gd name="T52" fmla="*/ 780411503 w 74"/>
                <a:gd name="T53" fmla="*/ 1345868258 h 85"/>
                <a:gd name="T54" fmla="*/ 1187583203 w 74"/>
                <a:gd name="T55" fmla="*/ 1107360417 h 85"/>
                <a:gd name="T56" fmla="*/ 1221514844 w 74"/>
                <a:gd name="T57" fmla="*/ 954031625 h 8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4"/>
                <a:gd name="T88" fmla="*/ 0 h 85"/>
                <a:gd name="T89" fmla="*/ 74 w 74"/>
                <a:gd name="T90" fmla="*/ 85 h 8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4" h="85">
                  <a:moveTo>
                    <a:pt x="72" y="56"/>
                  </a:moveTo>
                  <a:cubicBezTo>
                    <a:pt x="71" y="53"/>
                    <a:pt x="67" y="52"/>
                    <a:pt x="64" y="54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4" y="19"/>
                    <a:pt x="73" y="16"/>
                    <a:pt x="71" y="15"/>
                  </a:cubicBezTo>
                  <a:cubicBezTo>
                    <a:pt x="69" y="14"/>
                    <a:pt x="67" y="15"/>
                    <a:pt x="66" y="17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2" y="41"/>
                    <a:pt x="51" y="40"/>
                    <a:pt x="49" y="39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4" y="8"/>
                    <a:pt x="63" y="5"/>
                    <a:pt x="61" y="4"/>
                  </a:cubicBezTo>
                  <a:cubicBezTo>
                    <a:pt x="59" y="3"/>
                    <a:pt x="56" y="4"/>
                    <a:pt x="55" y="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0" y="4"/>
                    <a:pt x="49" y="2"/>
                    <a:pt x="47" y="1"/>
                  </a:cubicBezTo>
                  <a:cubicBezTo>
                    <a:pt x="45" y="0"/>
                    <a:pt x="42" y="1"/>
                    <a:pt x="41" y="3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7" y="29"/>
                    <a:pt x="25" y="28"/>
                    <a:pt x="23" y="2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6"/>
                    <a:pt x="32" y="3"/>
                    <a:pt x="30" y="2"/>
                  </a:cubicBezTo>
                  <a:cubicBezTo>
                    <a:pt x="28" y="1"/>
                    <a:pt x="26" y="2"/>
                    <a:pt x="25" y="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0" y="58"/>
                    <a:pt x="0" y="72"/>
                    <a:pt x="17" y="79"/>
                  </a:cubicBezTo>
                  <a:cubicBezTo>
                    <a:pt x="30" y="85"/>
                    <a:pt x="40" y="84"/>
                    <a:pt x="46" y="7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3" y="63"/>
                    <a:pt x="74" y="59"/>
                    <a:pt x="72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2" name="Freeform 204"/>
          <p:cNvSpPr>
            <a:spLocks noEditPoints="1" noChangeArrowheads="1"/>
          </p:cNvSpPr>
          <p:nvPr/>
        </p:nvSpPr>
        <p:spPr bwMode="auto">
          <a:xfrm>
            <a:off x="5181209" y="4262162"/>
            <a:ext cx="914061" cy="557199"/>
          </a:xfrm>
          <a:custGeom>
            <a:avLst/>
            <a:gdLst>
              <a:gd name="T0" fmla="*/ 1630707039 w 64"/>
              <a:gd name="T1" fmla="*/ 2147483647 h 36"/>
              <a:gd name="T2" fmla="*/ 2147483647 w 64"/>
              <a:gd name="T3" fmla="*/ 2147483647 h 36"/>
              <a:gd name="T4" fmla="*/ 2147483647 w 64"/>
              <a:gd name="T5" fmla="*/ 2147483647 h 36"/>
              <a:gd name="T6" fmla="*/ 2147483647 w 64"/>
              <a:gd name="T7" fmla="*/ 2147483647 h 36"/>
              <a:gd name="T8" fmla="*/ 2147483647 w 64"/>
              <a:gd name="T9" fmla="*/ 2147483647 h 36"/>
              <a:gd name="T10" fmla="*/ 2147483647 w 64"/>
              <a:gd name="T11" fmla="*/ 2147483647 h 36"/>
              <a:gd name="T12" fmla="*/ 1630707039 w 64"/>
              <a:gd name="T13" fmla="*/ 2147483647 h 36"/>
              <a:gd name="T14" fmla="*/ 2147483647 w 64"/>
              <a:gd name="T15" fmla="*/ 2147483647 h 36"/>
              <a:gd name="T16" fmla="*/ 2147483647 w 64"/>
              <a:gd name="T17" fmla="*/ 2147483647 h 36"/>
              <a:gd name="T18" fmla="*/ 2147483647 w 64"/>
              <a:gd name="T19" fmla="*/ 2147483647 h 36"/>
              <a:gd name="T20" fmla="*/ 2147483647 w 64"/>
              <a:gd name="T21" fmla="*/ 2147483647 h 36"/>
              <a:gd name="T22" fmla="*/ 2147483647 w 64"/>
              <a:gd name="T23" fmla="*/ 2147483647 h 36"/>
              <a:gd name="T24" fmla="*/ 2147483647 w 64"/>
              <a:gd name="T25" fmla="*/ 2147483647 h 36"/>
              <a:gd name="T26" fmla="*/ 2147483647 w 64"/>
              <a:gd name="T27" fmla="*/ 2147483647 h 36"/>
              <a:gd name="T28" fmla="*/ 1630707039 w 64"/>
              <a:gd name="T29" fmla="*/ 2147483647 h 36"/>
              <a:gd name="T30" fmla="*/ 2147483647 w 64"/>
              <a:gd name="T31" fmla="*/ 2147483647 h 36"/>
              <a:gd name="T32" fmla="*/ 2147483647 w 64"/>
              <a:gd name="T33" fmla="*/ 2147483647 h 36"/>
              <a:gd name="T34" fmla="*/ 2147483647 w 64"/>
              <a:gd name="T35" fmla="*/ 2147483647 h 36"/>
              <a:gd name="T36" fmla="*/ 2147483647 w 64"/>
              <a:gd name="T37" fmla="*/ 2147483647 h 36"/>
              <a:gd name="T38" fmla="*/ 2147483647 w 64"/>
              <a:gd name="T39" fmla="*/ 2147483647 h 36"/>
              <a:gd name="T40" fmla="*/ 2147483647 w 64"/>
              <a:gd name="T41" fmla="*/ 1610294227 h 36"/>
              <a:gd name="T42" fmla="*/ 2147483647 w 64"/>
              <a:gd name="T43" fmla="*/ 1610294227 h 36"/>
              <a:gd name="T44" fmla="*/ 2147483647 w 64"/>
              <a:gd name="T45" fmla="*/ 2147483647 h 36"/>
              <a:gd name="T46" fmla="*/ 2147483647 w 64"/>
              <a:gd name="T47" fmla="*/ 2147483647 h 36"/>
              <a:gd name="T48" fmla="*/ 2147483647 w 64"/>
              <a:gd name="T49" fmla="*/ 1610294227 h 36"/>
              <a:gd name="T50" fmla="*/ 2147483647 w 64"/>
              <a:gd name="T51" fmla="*/ 0 h 36"/>
              <a:gd name="T52" fmla="*/ 2147483647 w 64"/>
              <a:gd name="T53" fmla="*/ 0 h 36"/>
              <a:gd name="T54" fmla="*/ 2147483647 w 64"/>
              <a:gd name="T55" fmla="*/ 2147483647 h 36"/>
              <a:gd name="T56" fmla="*/ 2147483647 w 64"/>
              <a:gd name="T57" fmla="*/ 2147483647 h 36"/>
              <a:gd name="T58" fmla="*/ 2147483647 w 64"/>
              <a:gd name="T59" fmla="*/ 2147483647 h 36"/>
              <a:gd name="T60" fmla="*/ 2147483647 w 64"/>
              <a:gd name="T61" fmla="*/ 2147483647 h 36"/>
              <a:gd name="T62" fmla="*/ 2147483647 w 64"/>
              <a:gd name="T63" fmla="*/ 2147483647 h 36"/>
              <a:gd name="T64" fmla="*/ 2147483647 w 64"/>
              <a:gd name="T65" fmla="*/ 2147483647 h 36"/>
              <a:gd name="T66" fmla="*/ 2147483647 w 64"/>
              <a:gd name="T67" fmla="*/ 2147483647 h 36"/>
              <a:gd name="T68" fmla="*/ 2147483647 w 64"/>
              <a:gd name="T69" fmla="*/ 2147483647 h 36"/>
              <a:gd name="T70" fmla="*/ 2147483647 w 64"/>
              <a:gd name="T71" fmla="*/ 2147483647 h 36"/>
              <a:gd name="T72" fmla="*/ 2147483647 w 64"/>
              <a:gd name="T73" fmla="*/ 2147483647 h 36"/>
              <a:gd name="T74" fmla="*/ 2147483647 w 64"/>
              <a:gd name="T75" fmla="*/ 2147483647 h 36"/>
              <a:gd name="T76" fmla="*/ 2147483647 w 64"/>
              <a:gd name="T77" fmla="*/ 2147483647 h 36"/>
              <a:gd name="T78" fmla="*/ 0 w 64"/>
              <a:gd name="T79" fmla="*/ 2147483647 h 36"/>
              <a:gd name="T80" fmla="*/ 815353520 w 64"/>
              <a:gd name="T81" fmla="*/ 2147483647 h 36"/>
              <a:gd name="T82" fmla="*/ 0 w 64"/>
              <a:gd name="T83" fmla="*/ 2147483647 h 36"/>
              <a:gd name="T84" fmla="*/ 0 w 64"/>
              <a:gd name="T85" fmla="*/ 2147483647 h 36"/>
              <a:gd name="T86" fmla="*/ 2147483647 w 64"/>
              <a:gd name="T87" fmla="*/ 0 h 36"/>
              <a:gd name="T88" fmla="*/ 2147483647 w 64"/>
              <a:gd name="T89" fmla="*/ 0 h 36"/>
              <a:gd name="T90" fmla="*/ 2147483647 w 64"/>
              <a:gd name="T91" fmla="*/ 1610294227 h 36"/>
              <a:gd name="T92" fmla="*/ 2147483647 w 64"/>
              <a:gd name="T93" fmla="*/ 2147483647 h 36"/>
              <a:gd name="T94" fmla="*/ 2147483647 w 64"/>
              <a:gd name="T95" fmla="*/ 2147483647 h 36"/>
              <a:gd name="T96" fmla="*/ 2147483647 w 64"/>
              <a:gd name="T97" fmla="*/ 1610294227 h 36"/>
              <a:gd name="T98" fmla="*/ 2147483647 w 64"/>
              <a:gd name="T99" fmla="*/ 1610294227 h 36"/>
              <a:gd name="T100" fmla="*/ 1630707039 w 64"/>
              <a:gd name="T101" fmla="*/ 2147483647 h 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4"/>
              <a:gd name="T154" fmla="*/ 0 h 36"/>
              <a:gd name="T155" fmla="*/ 64 w 64"/>
              <a:gd name="T156" fmla="*/ 36 h 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4" h="36">
                <a:moveTo>
                  <a:pt x="4" y="26"/>
                </a:moveTo>
                <a:cubicBezTo>
                  <a:pt x="4" y="29"/>
                  <a:pt x="7" y="32"/>
                  <a:pt x="10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21" y="32"/>
                  <a:pt x="24" y="29"/>
                  <a:pt x="24" y="26"/>
                </a:cubicBezTo>
                <a:cubicBezTo>
                  <a:pt x="24" y="23"/>
                  <a:pt x="21" y="20"/>
                  <a:pt x="18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7" y="20"/>
                  <a:pt x="4" y="23"/>
                  <a:pt x="4" y="26"/>
                </a:cubicBezTo>
                <a:close/>
                <a:moveTo>
                  <a:pt x="40" y="26"/>
                </a:moveTo>
                <a:cubicBezTo>
                  <a:pt x="40" y="29"/>
                  <a:pt x="43" y="32"/>
                  <a:pt x="46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7" y="32"/>
                  <a:pt x="60" y="29"/>
                  <a:pt x="60" y="26"/>
                </a:cubicBezTo>
                <a:cubicBezTo>
                  <a:pt x="60" y="23"/>
                  <a:pt x="57" y="20"/>
                  <a:pt x="54" y="20"/>
                </a:cubicBezTo>
                <a:cubicBezTo>
                  <a:pt x="46" y="20"/>
                  <a:pt x="46" y="20"/>
                  <a:pt x="46" y="20"/>
                </a:cubicBezTo>
                <a:cubicBezTo>
                  <a:pt x="43" y="20"/>
                  <a:pt x="40" y="23"/>
                  <a:pt x="40" y="26"/>
                </a:cubicBezTo>
                <a:close/>
                <a:moveTo>
                  <a:pt x="4" y="16"/>
                </a:moveTo>
                <a:cubicBezTo>
                  <a:pt x="10" y="16"/>
                  <a:pt x="10" y="16"/>
                  <a:pt x="10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60" y="16"/>
                  <a:pt x="60" y="16"/>
                  <a:pt x="60" y="16"/>
                </a:cubicBezTo>
                <a:cubicBezTo>
                  <a:pt x="51" y="4"/>
                  <a:pt x="51" y="4"/>
                  <a:pt x="51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12"/>
                  <a:pt x="48" y="12"/>
                  <a:pt x="48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4"/>
                  <a:pt x="44" y="4"/>
                  <a:pt x="44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64" y="16"/>
                  <a:pt x="64" y="16"/>
                  <a:pt x="64" y="16"/>
                </a:cubicBezTo>
                <a:cubicBezTo>
                  <a:pt x="64" y="20"/>
                  <a:pt x="64" y="20"/>
                  <a:pt x="64" y="20"/>
                </a:cubicBezTo>
                <a:cubicBezTo>
                  <a:pt x="62" y="20"/>
                  <a:pt x="62" y="20"/>
                  <a:pt x="62" y="20"/>
                </a:cubicBezTo>
                <a:cubicBezTo>
                  <a:pt x="63" y="22"/>
                  <a:pt x="64" y="24"/>
                  <a:pt x="64" y="26"/>
                </a:cubicBezTo>
                <a:cubicBezTo>
                  <a:pt x="64" y="32"/>
                  <a:pt x="60" y="36"/>
                  <a:pt x="54" y="36"/>
                </a:cubicBezTo>
                <a:cubicBezTo>
                  <a:pt x="46" y="36"/>
                  <a:pt x="46" y="36"/>
                  <a:pt x="46" y="36"/>
                </a:cubicBezTo>
                <a:cubicBezTo>
                  <a:pt x="40" y="36"/>
                  <a:pt x="36" y="32"/>
                  <a:pt x="36" y="26"/>
                </a:cubicBezTo>
                <a:cubicBezTo>
                  <a:pt x="36" y="24"/>
                  <a:pt x="37" y="22"/>
                  <a:pt x="38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7" y="22"/>
                  <a:pt x="28" y="24"/>
                  <a:pt x="28" y="26"/>
                </a:cubicBezTo>
                <a:cubicBezTo>
                  <a:pt x="28" y="32"/>
                  <a:pt x="24" y="36"/>
                  <a:pt x="18" y="36"/>
                </a:cubicBezTo>
                <a:cubicBezTo>
                  <a:pt x="10" y="36"/>
                  <a:pt x="10" y="36"/>
                  <a:pt x="10" y="36"/>
                </a:cubicBezTo>
                <a:cubicBezTo>
                  <a:pt x="4" y="36"/>
                  <a:pt x="0" y="32"/>
                  <a:pt x="0" y="26"/>
                </a:cubicBezTo>
                <a:cubicBezTo>
                  <a:pt x="0" y="24"/>
                  <a:pt x="1" y="22"/>
                  <a:pt x="2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6"/>
                  <a:pt x="0" y="16"/>
                  <a:pt x="0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12"/>
                  <a:pt x="20" y="12"/>
                  <a:pt x="20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4"/>
                  <a:pt x="16" y="4"/>
                  <a:pt x="16" y="4"/>
                </a:cubicBezTo>
                <a:cubicBezTo>
                  <a:pt x="13" y="4"/>
                  <a:pt x="13" y="4"/>
                  <a:pt x="13" y="4"/>
                </a:cubicBezTo>
                <a:lnTo>
                  <a:pt x="4" y="16"/>
                </a:lnTo>
                <a:close/>
              </a:path>
            </a:pathLst>
          </a:custGeom>
          <a:solidFill>
            <a:srgbClr val="4D332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6332193" y="1400806"/>
            <a:ext cx="448591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的挑战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描述的愿望不一定兑现</a:t>
            </a:r>
            <a:endParaRPr lang="en-US" altLang="zh-CN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的优势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意志的斗争，信心的</a:t>
            </a:r>
            <a:r>
              <a:rPr lang="zh-CN" altLang="en-US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传递</a:t>
            </a:r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864147" y="4534860"/>
            <a:ext cx="448591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的挑战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很难亲近，不易快乐</a:t>
            </a:r>
            <a:endParaRPr lang="en-US" altLang="zh-CN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的优势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善于苞丁解牛，抓住关键问题进行引导</a:t>
            </a:r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332193" y="4534861"/>
            <a:ext cx="448591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的挑战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不善应变，不敢出手</a:t>
            </a:r>
            <a:endParaRPr lang="en-US" altLang="zh-CN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的优势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从对方的角度出发，为客户着想</a:t>
            </a:r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59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任意多边形 29"/>
          <p:cNvSpPr/>
          <p:nvPr/>
        </p:nvSpPr>
        <p:spPr>
          <a:xfrm rot="10800000">
            <a:off x="1436201" y="1422826"/>
            <a:ext cx="4023360" cy="2735572"/>
          </a:xfrm>
          <a:custGeom>
            <a:avLst/>
            <a:gdLst>
              <a:gd name="connsiteX0" fmla="*/ 3155845 w 4023360"/>
              <a:gd name="connsiteY0" fmla="*/ 2735572 h 2735572"/>
              <a:gd name="connsiteX1" fmla="*/ 867515 w 4023360"/>
              <a:gd name="connsiteY1" fmla="*/ 2735572 h 2735572"/>
              <a:gd name="connsiteX2" fmla="*/ 0 w 4023360"/>
              <a:gd name="connsiteY2" fmla="*/ 1868057 h 2735572"/>
              <a:gd name="connsiteX3" fmla="*/ 0 w 4023360"/>
              <a:gd name="connsiteY3" fmla="*/ 1183444 h 2735572"/>
              <a:gd name="connsiteX4" fmla="*/ 867515 w 4023360"/>
              <a:gd name="connsiteY4" fmla="*/ 315929 h 2735572"/>
              <a:gd name="connsiteX5" fmla="*/ 1947780 w 4023360"/>
              <a:gd name="connsiteY5" fmla="*/ 315929 h 2735572"/>
              <a:gd name="connsiteX6" fmla="*/ 2131019 w 4023360"/>
              <a:gd name="connsiteY6" fmla="*/ 0 h 2735572"/>
              <a:gd name="connsiteX7" fmla="*/ 2314258 w 4023360"/>
              <a:gd name="connsiteY7" fmla="*/ 315929 h 2735572"/>
              <a:gd name="connsiteX8" fmla="*/ 3155845 w 4023360"/>
              <a:gd name="connsiteY8" fmla="*/ 315929 h 2735572"/>
              <a:gd name="connsiteX9" fmla="*/ 4023360 w 4023360"/>
              <a:gd name="connsiteY9" fmla="*/ 1183444 h 2735572"/>
              <a:gd name="connsiteX10" fmla="*/ 4023360 w 4023360"/>
              <a:gd name="connsiteY10" fmla="*/ 1868057 h 2735572"/>
              <a:gd name="connsiteX11" fmla="*/ 3155845 w 4023360"/>
              <a:gd name="connsiteY11" fmla="*/ 2735572 h 2735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23360" h="2735572">
                <a:moveTo>
                  <a:pt x="3155845" y="2735572"/>
                </a:moveTo>
                <a:lnTo>
                  <a:pt x="867515" y="2735572"/>
                </a:lnTo>
                <a:cubicBezTo>
                  <a:pt x="388400" y="2735572"/>
                  <a:pt x="0" y="2347172"/>
                  <a:pt x="0" y="1868057"/>
                </a:cubicBezTo>
                <a:lnTo>
                  <a:pt x="0" y="1183444"/>
                </a:lnTo>
                <a:cubicBezTo>
                  <a:pt x="0" y="704329"/>
                  <a:pt x="388400" y="315929"/>
                  <a:pt x="867515" y="315929"/>
                </a:cubicBezTo>
                <a:lnTo>
                  <a:pt x="1947780" y="315929"/>
                </a:lnTo>
                <a:lnTo>
                  <a:pt x="2131019" y="0"/>
                </a:lnTo>
                <a:lnTo>
                  <a:pt x="2314258" y="315929"/>
                </a:lnTo>
                <a:lnTo>
                  <a:pt x="3155845" y="315929"/>
                </a:lnTo>
                <a:cubicBezTo>
                  <a:pt x="3634960" y="315929"/>
                  <a:pt x="4023360" y="704329"/>
                  <a:pt x="4023360" y="1183444"/>
                </a:cubicBezTo>
                <a:lnTo>
                  <a:pt x="4023360" y="1868057"/>
                </a:lnTo>
                <a:cubicBezTo>
                  <a:pt x="4023360" y="2347172"/>
                  <a:pt x="3634960" y="2735572"/>
                  <a:pt x="3155845" y="2735572"/>
                </a:cubicBezTo>
                <a:close/>
              </a:path>
            </a:pathLst>
          </a:custGeom>
          <a:solidFill>
            <a:srgbClr val="5C8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6" y="4488328"/>
            <a:ext cx="874964" cy="207191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58" y="4474328"/>
            <a:ext cx="762968" cy="208591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0221" y="1571545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zh-CN" sz="2400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哪个</a:t>
            </a:r>
            <a:r>
              <a:rPr lang="zh-CN" altLang="zh-CN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特质</a:t>
            </a:r>
            <a:r>
              <a:rPr lang="zh-CN" altLang="zh-CN" sz="2400" b="1" kern="1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最适合</a:t>
            </a:r>
            <a:r>
              <a:rPr lang="zh-CN" altLang="zh-CN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做</a:t>
            </a:r>
            <a:r>
              <a:rPr lang="zh-CN" altLang="zh-CN" sz="2400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管理？</a:t>
            </a:r>
            <a:endParaRPr lang="en-US" altLang="zh-CN" sz="2000" b="1" kern="1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en-US" altLang="zh-CN" sz="2000" kern="1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721365" y="2321170"/>
            <a:ext cx="350285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431800" y="2329475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en-US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回答：</a:t>
            </a:r>
            <a:r>
              <a:rPr lang="zh-CN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都合适</a:t>
            </a:r>
            <a:r>
              <a:rPr lang="zh-CN" altLang="en-US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！</a:t>
            </a:r>
            <a:endParaRPr lang="en-US" altLang="zh-CN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zh-CN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有拿破仑将军，</a:t>
            </a: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zh-CN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有克林顿总统</a:t>
            </a:r>
            <a:r>
              <a:rPr lang="zh-CN" altLang="en-US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en-US" altLang="zh-CN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zh-CN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有印度圣雄甘地，</a:t>
            </a: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zh-CN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</a:t>
            </a:r>
            <a:r>
              <a:rPr lang="zh-CN" altLang="zh-CN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比尔盖茨</a:t>
            </a:r>
            <a:r>
              <a:rPr lang="zh-CN" altLang="en-US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zh-CN" altLang="zh-CN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zh-CN" sz="14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任意多边形 30"/>
          <p:cNvSpPr/>
          <p:nvPr/>
        </p:nvSpPr>
        <p:spPr>
          <a:xfrm rot="10800000">
            <a:off x="6832209" y="1422826"/>
            <a:ext cx="4023360" cy="2735572"/>
          </a:xfrm>
          <a:custGeom>
            <a:avLst/>
            <a:gdLst>
              <a:gd name="connsiteX0" fmla="*/ 3155845 w 4023360"/>
              <a:gd name="connsiteY0" fmla="*/ 2735572 h 2735572"/>
              <a:gd name="connsiteX1" fmla="*/ 867515 w 4023360"/>
              <a:gd name="connsiteY1" fmla="*/ 2735572 h 2735572"/>
              <a:gd name="connsiteX2" fmla="*/ 0 w 4023360"/>
              <a:gd name="connsiteY2" fmla="*/ 1868057 h 2735572"/>
              <a:gd name="connsiteX3" fmla="*/ 0 w 4023360"/>
              <a:gd name="connsiteY3" fmla="*/ 1183444 h 2735572"/>
              <a:gd name="connsiteX4" fmla="*/ 867515 w 4023360"/>
              <a:gd name="connsiteY4" fmla="*/ 315929 h 2735572"/>
              <a:gd name="connsiteX5" fmla="*/ 1947780 w 4023360"/>
              <a:gd name="connsiteY5" fmla="*/ 315929 h 2735572"/>
              <a:gd name="connsiteX6" fmla="*/ 2131019 w 4023360"/>
              <a:gd name="connsiteY6" fmla="*/ 0 h 2735572"/>
              <a:gd name="connsiteX7" fmla="*/ 2314258 w 4023360"/>
              <a:gd name="connsiteY7" fmla="*/ 315929 h 2735572"/>
              <a:gd name="connsiteX8" fmla="*/ 3155845 w 4023360"/>
              <a:gd name="connsiteY8" fmla="*/ 315929 h 2735572"/>
              <a:gd name="connsiteX9" fmla="*/ 4023360 w 4023360"/>
              <a:gd name="connsiteY9" fmla="*/ 1183444 h 2735572"/>
              <a:gd name="connsiteX10" fmla="*/ 4023360 w 4023360"/>
              <a:gd name="connsiteY10" fmla="*/ 1868057 h 2735572"/>
              <a:gd name="connsiteX11" fmla="*/ 3155845 w 4023360"/>
              <a:gd name="connsiteY11" fmla="*/ 2735572 h 2735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23360" h="2735572">
                <a:moveTo>
                  <a:pt x="3155845" y="2735572"/>
                </a:moveTo>
                <a:lnTo>
                  <a:pt x="867515" y="2735572"/>
                </a:lnTo>
                <a:cubicBezTo>
                  <a:pt x="388400" y="2735572"/>
                  <a:pt x="0" y="2347172"/>
                  <a:pt x="0" y="1868057"/>
                </a:cubicBezTo>
                <a:lnTo>
                  <a:pt x="0" y="1183444"/>
                </a:lnTo>
                <a:cubicBezTo>
                  <a:pt x="0" y="704329"/>
                  <a:pt x="388400" y="315929"/>
                  <a:pt x="867515" y="315929"/>
                </a:cubicBezTo>
                <a:lnTo>
                  <a:pt x="1947780" y="315929"/>
                </a:lnTo>
                <a:lnTo>
                  <a:pt x="2131019" y="0"/>
                </a:lnTo>
                <a:lnTo>
                  <a:pt x="2314258" y="315929"/>
                </a:lnTo>
                <a:lnTo>
                  <a:pt x="3155845" y="315929"/>
                </a:lnTo>
                <a:cubicBezTo>
                  <a:pt x="3634960" y="315929"/>
                  <a:pt x="4023360" y="704329"/>
                  <a:pt x="4023360" y="1183444"/>
                </a:cubicBezTo>
                <a:lnTo>
                  <a:pt x="4023360" y="1868057"/>
                </a:lnTo>
                <a:cubicBezTo>
                  <a:pt x="4023360" y="2347172"/>
                  <a:pt x="3634960" y="2735572"/>
                  <a:pt x="3155845" y="2735572"/>
                </a:cubicBezTo>
                <a:close/>
              </a:path>
            </a:pathLst>
          </a:custGeom>
          <a:solidFill>
            <a:srgbClr val="77A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5795889" y="15715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哪个特质</a:t>
            </a:r>
            <a:r>
              <a:rPr lang="zh-CN" altLang="en-US" sz="2400" b="1" kern="1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最适合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做销售？</a:t>
            </a:r>
            <a:endParaRPr lang="en-US" altLang="zh-CN" sz="2000" kern="1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7117373" y="2321170"/>
            <a:ext cx="350285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5827808" y="2329475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en-US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回答：</a:t>
            </a:r>
            <a:r>
              <a:rPr lang="zh-CN" altLang="zh-CN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都合适</a:t>
            </a:r>
            <a:r>
              <a:rPr lang="zh-CN" altLang="en-US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！</a:t>
            </a:r>
            <a:endParaRPr lang="en-US" altLang="zh-CN" kern="1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zh-CN" altLang="en-US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有意志和信心，</a:t>
            </a: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zh-CN" altLang="en-US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善于营造</a:t>
            </a:r>
            <a:r>
              <a:rPr lang="zh-CN" altLang="en-US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氛围</a:t>
            </a:r>
            <a:r>
              <a:rPr lang="en-US" altLang="zh-CN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;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zh-CN" altLang="en-US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为对方着想，</a:t>
            </a: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zh-CN" altLang="en-US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善于苞丁解</a:t>
            </a:r>
            <a:r>
              <a:rPr lang="zh-CN" altLang="en-US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牛</a:t>
            </a:r>
            <a:r>
              <a:rPr lang="en-US" altLang="zh-CN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;</a:t>
            </a:r>
            <a:r>
              <a:rPr lang="zh-CN" altLang="en-US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722895" y="591581"/>
            <a:ext cx="2340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DISC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的挑战与优势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0" y="-19050"/>
            <a:ext cx="12192000" cy="1107996"/>
            <a:chOff x="0" y="-19050"/>
            <a:chExt cx="12192000" cy="1107996"/>
          </a:xfrm>
        </p:grpSpPr>
        <p:sp>
          <p:nvSpPr>
            <p:cNvPr id="38" name="矩形 37"/>
            <p:cNvSpPr/>
            <p:nvPr/>
          </p:nvSpPr>
          <p:spPr>
            <a:xfrm>
              <a:off x="0" y="538576"/>
              <a:ext cx="12192000" cy="475343"/>
            </a:xfrm>
            <a:prstGeom prst="rect">
              <a:avLst/>
            </a:prstGeom>
            <a:solidFill>
              <a:srgbClr val="AF7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711200" y="55977"/>
              <a:ext cx="986971" cy="957942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直角三角形 39"/>
            <p:cNvSpPr/>
            <p:nvPr/>
          </p:nvSpPr>
          <p:spPr>
            <a:xfrm flipH="1">
              <a:off x="463324" y="70263"/>
              <a:ext cx="247876" cy="481241"/>
            </a:xfrm>
            <a:prstGeom prst="rtTriangle">
              <a:avLst/>
            </a:prstGeom>
            <a:solidFill>
              <a:srgbClr val="6847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888646" y="-19050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3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722895" y="591581"/>
              <a:ext cx="23407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DISC</a:t>
              </a: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的挑战与优势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591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4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组合 222"/>
          <p:cNvGrpSpPr/>
          <p:nvPr/>
        </p:nvGrpSpPr>
        <p:grpSpPr>
          <a:xfrm>
            <a:off x="-1601613" y="-19050"/>
            <a:ext cx="13832079" cy="6918533"/>
            <a:chOff x="-1601613" y="-19050"/>
            <a:chExt cx="13832079" cy="6918533"/>
          </a:xfrm>
        </p:grpSpPr>
        <p:grpSp>
          <p:nvGrpSpPr>
            <p:cNvPr id="229" name="组合 228"/>
            <p:cNvGrpSpPr/>
            <p:nvPr/>
          </p:nvGrpSpPr>
          <p:grpSpPr>
            <a:xfrm>
              <a:off x="-1601613" y="-19050"/>
              <a:ext cx="13832079" cy="6397454"/>
              <a:chOff x="-1601613" y="-19050"/>
              <a:chExt cx="13832079" cy="6397454"/>
            </a:xfrm>
            <a:solidFill>
              <a:schemeClr val="bg1">
                <a:alpha val="4000"/>
              </a:schemeClr>
            </a:solidFill>
          </p:grpSpPr>
          <p:grpSp>
            <p:nvGrpSpPr>
              <p:cNvPr id="242" name="组合 241"/>
              <p:cNvGrpSpPr/>
              <p:nvPr/>
            </p:nvGrpSpPr>
            <p:grpSpPr>
              <a:xfrm>
                <a:off x="-1601613" y="-19050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67" name="组合 466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82" name="矩形 48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3" name="矩形 48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4" name="矩形 48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5" name="矩形 48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6" name="矩形 48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7" name="矩形 48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8" name="矩形 48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9" name="矩形 48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0" name="矩形 48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1" name="矩形 49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2" name="矩形 49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3" name="矩形 492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68" name="组合 467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69" name="矩形 46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0" name="矩形 46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1" name="矩形 47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2" name="矩形 47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3" name="矩形 47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4" name="矩形 47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5" name="矩形 47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6" name="矩形 47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7" name="矩形 47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8" name="矩形 47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9" name="矩形 47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0" name="矩形 479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1" name="矩形 480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3" name="组合 242"/>
              <p:cNvGrpSpPr/>
              <p:nvPr/>
            </p:nvGrpSpPr>
            <p:grpSpPr>
              <a:xfrm>
                <a:off x="-1601613" y="1046719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41" name="组合 440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56" name="矩形 45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7" name="矩形 45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8" name="矩形 45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9" name="矩形 45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0" name="矩形 45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1" name="矩形 46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2" name="矩形 46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3" name="矩形 46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4" name="矩形 46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5" name="矩形 46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6" name="矩形 465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42" name="组合 441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43" name="矩形 44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4" name="矩形 44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5" name="矩形 44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6" name="矩形 44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7" name="矩形 44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8" name="矩形 44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9" name="矩形 44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0" name="矩形 44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1" name="矩形 45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2" name="矩形 45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3" name="矩形 45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4" name="矩形 453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5" name="矩形 454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4" name="组合 243"/>
              <p:cNvGrpSpPr/>
              <p:nvPr/>
            </p:nvGrpSpPr>
            <p:grpSpPr>
              <a:xfrm>
                <a:off x="-1601613" y="210334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14" name="组合 413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29" name="矩形 42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0" name="矩形 42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1" name="矩形 43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2" name="矩形 43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3" name="矩形 43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矩形 43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5" name="矩形 43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6" name="矩形 43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7" name="矩形 43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8" name="矩形 43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9" name="矩形 43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0" name="矩形 439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15" name="组合 414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16" name="矩形 41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7" name="矩形 41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8" name="矩形 41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9" name="矩形 41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0" name="矩形 41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1" name="矩形 42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2" name="矩形 42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3" name="矩形 42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4" name="矩形 42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5" name="矩形 42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6" name="矩形 42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7" name="矩形 426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8" name="矩形 427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5" name="组合 244"/>
              <p:cNvGrpSpPr/>
              <p:nvPr/>
            </p:nvGrpSpPr>
            <p:grpSpPr>
              <a:xfrm>
                <a:off x="-1601613" y="319022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87" name="组合 386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02" name="矩形 40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3" name="矩形 40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4" name="矩形 40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5" name="矩形 40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6" name="矩形 40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7" name="矩形 40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8" name="矩形 40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9" name="矩形 40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0" name="矩形 40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1" name="矩形 41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2" name="矩形 41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3" name="矩形 412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88" name="组合 387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89" name="矩形 38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0" name="矩形 38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1" name="矩形 39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2" name="矩形 39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3" name="矩形 39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4" name="矩形 39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5" name="矩形 39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6" name="矩形 39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7" name="矩形 39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8" name="矩形 39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9" name="矩形 39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0" name="矩形 399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1" name="矩形 400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6" name="组合 245"/>
              <p:cNvGrpSpPr/>
              <p:nvPr/>
            </p:nvGrpSpPr>
            <p:grpSpPr>
              <a:xfrm>
                <a:off x="-1601613" y="4258147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60" name="组合 359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75" name="矩形 374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6" name="矩形 375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7" name="矩形 376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8" name="矩形 377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9" name="矩形 378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0" name="矩形 379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1" name="矩形 38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2" name="矩形 38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3" name="矩形 38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4" name="矩形 38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5" name="矩形 38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6" name="矩形 385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61" name="组合 360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62" name="矩形 36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3" name="矩形 36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4" name="矩形 36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5" name="矩形 36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6" name="矩形 36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7" name="矩形 36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8" name="矩形 36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9" name="矩形 36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0" name="矩形 36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1" name="矩形 37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2" name="矩形 37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3" name="矩形 372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4" name="矩形 373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7" name="组合 246"/>
              <p:cNvGrpSpPr/>
              <p:nvPr/>
            </p:nvGrpSpPr>
            <p:grpSpPr>
              <a:xfrm>
                <a:off x="-1601613" y="5312115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276" name="组合 275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48" name="矩形 347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9" name="矩形 348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0" name="矩形 349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1" name="矩形 350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2" name="矩形 351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3" name="矩形 352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4" name="矩形 353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5" name="矩形 354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6" name="矩形 355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7" name="矩形 356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8" name="矩形 357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9" name="矩形 358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5" name="组合 304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35" name="矩形 334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6" name="矩形 335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7" name="矩形 336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8" name="矩形 337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9" name="矩形 338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0" name="矩形 339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1" name="矩形 34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2" name="矩形 34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3" name="矩形 34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4" name="矩形 34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5" name="矩形 34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6" name="矩形 345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7" name="矩形 346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230" name="矩形 229"/>
            <p:cNvSpPr/>
            <p:nvPr/>
          </p:nvSpPr>
          <p:spPr>
            <a:xfrm>
              <a:off x="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矩形 230"/>
            <p:cNvSpPr/>
            <p:nvPr/>
          </p:nvSpPr>
          <p:spPr>
            <a:xfrm>
              <a:off x="10668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2" name="矩形 231"/>
            <p:cNvSpPr/>
            <p:nvPr/>
          </p:nvSpPr>
          <p:spPr>
            <a:xfrm>
              <a:off x="21336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3" name="矩形 232"/>
            <p:cNvSpPr/>
            <p:nvPr/>
          </p:nvSpPr>
          <p:spPr>
            <a:xfrm>
              <a:off x="319227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4" name="矩形 233"/>
            <p:cNvSpPr/>
            <p:nvPr/>
          </p:nvSpPr>
          <p:spPr>
            <a:xfrm>
              <a:off x="42509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5" name="矩形 234"/>
            <p:cNvSpPr/>
            <p:nvPr/>
          </p:nvSpPr>
          <p:spPr>
            <a:xfrm>
              <a:off x="53177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6" name="矩形 235"/>
            <p:cNvSpPr/>
            <p:nvPr/>
          </p:nvSpPr>
          <p:spPr>
            <a:xfrm>
              <a:off x="63845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7" name="矩形 236"/>
            <p:cNvSpPr/>
            <p:nvPr/>
          </p:nvSpPr>
          <p:spPr>
            <a:xfrm>
              <a:off x="744322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8" name="矩形 237"/>
            <p:cNvSpPr/>
            <p:nvPr/>
          </p:nvSpPr>
          <p:spPr>
            <a:xfrm>
              <a:off x="85019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9" name="矩形 238"/>
            <p:cNvSpPr/>
            <p:nvPr/>
          </p:nvSpPr>
          <p:spPr>
            <a:xfrm>
              <a:off x="95687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0" name="矩形 239"/>
            <p:cNvSpPr/>
            <p:nvPr/>
          </p:nvSpPr>
          <p:spPr>
            <a:xfrm>
              <a:off x="10626812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1" name="矩形 240"/>
            <p:cNvSpPr/>
            <p:nvPr/>
          </p:nvSpPr>
          <p:spPr>
            <a:xfrm>
              <a:off x="11697066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1068213" y="2697153"/>
            <a:ext cx="14458269" cy="1544728"/>
            <a:chOff x="-1068213" y="2468553"/>
            <a:chExt cx="14458269" cy="1544728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2720755" y="3239011"/>
              <a:ext cx="10669301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2719726" y="3385957"/>
              <a:ext cx="1263111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矩形 223"/>
            <p:cNvSpPr/>
            <p:nvPr/>
          </p:nvSpPr>
          <p:spPr>
            <a:xfrm>
              <a:off x="1301891" y="2504754"/>
              <a:ext cx="836307" cy="1449738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0" b="1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  <a:cs typeface="Arial Unicode MS" panose="020B0604020202020204" pitchFamily="34" charset="-122"/>
                </a:rPr>
                <a:t>4</a:t>
              </a:r>
              <a:endParaRPr lang="zh-CN" altLang="en-US" sz="25000" b="1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  <a:cs typeface="Arial Unicode MS" panose="020B0604020202020204" pitchFamily="34" charset="-122"/>
              </a:endParaRPr>
            </a:p>
          </p:txBody>
        </p:sp>
        <p:cxnSp>
          <p:nvCxnSpPr>
            <p:cNvPr id="225" name="直接连接符 224"/>
            <p:cNvCxnSpPr/>
            <p:nvPr/>
          </p:nvCxnSpPr>
          <p:spPr>
            <a:xfrm>
              <a:off x="-1068213" y="3239011"/>
              <a:ext cx="1800000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>
              <a:off x="0" y="3385957"/>
              <a:ext cx="727582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文本框 226"/>
            <p:cNvSpPr txBox="1"/>
            <p:nvPr/>
          </p:nvSpPr>
          <p:spPr>
            <a:xfrm>
              <a:off x="2612787" y="2468553"/>
              <a:ext cx="58528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0">
                  <a:solidFill>
                    <a:schemeClr val="bg1"/>
                  </a:solidFill>
                  <a:latin typeface="方正粗宋简体" panose="03000509000000000000" pitchFamily="65" charset="-122"/>
                  <a:ea typeface="方正粗宋简体" panose="03000509000000000000" pitchFamily="65" charset="-122"/>
                </a:defRPr>
              </a:lvl1pPr>
            </a:lstStyle>
            <a:p>
              <a:r>
                <a:rPr lang="en-US" altLang="zh-CN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DISC</a:t>
              </a:r>
              <a:r>
                <a:rPr lang="zh-CN" altLang="en-US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典型特质与相处原则</a:t>
              </a:r>
            </a:p>
          </p:txBody>
        </p:sp>
        <p:sp>
          <p:nvSpPr>
            <p:cNvPr id="228" name="文本框 227"/>
            <p:cNvSpPr txBox="1"/>
            <p:nvPr/>
          </p:nvSpPr>
          <p:spPr>
            <a:xfrm>
              <a:off x="2634521" y="3428506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b="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模块四</a:t>
              </a:r>
            </a:p>
          </p:txBody>
        </p:sp>
      </p:grpSp>
      <p:grpSp>
        <p:nvGrpSpPr>
          <p:cNvPr id="183" name="组合 182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218" name="矩形 217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9" name="矩形 218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0" name="矩形 219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矩形 220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2" name="矩形 221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7" name="矩形 196"/>
          <p:cNvSpPr/>
          <p:nvPr/>
        </p:nvSpPr>
        <p:spPr>
          <a:xfrm>
            <a:off x="5295811" y="1035733"/>
            <a:ext cx="533400" cy="533400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7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5310006" y="433366"/>
            <a:ext cx="128587" cy="1414484"/>
            <a:chOff x="5408612" y="2576945"/>
            <a:chExt cx="128587" cy="1414484"/>
          </a:xfrm>
        </p:grpSpPr>
        <p:sp>
          <p:nvSpPr>
            <p:cNvPr id="22" name="直角三角形 21"/>
            <p:cNvSpPr/>
            <p:nvPr/>
          </p:nvSpPr>
          <p:spPr>
            <a:xfrm flipH="1">
              <a:off x="5408612" y="2576945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直角三角形 22"/>
            <p:cNvSpPr/>
            <p:nvPr/>
          </p:nvSpPr>
          <p:spPr>
            <a:xfrm flipH="1" flipV="1">
              <a:off x="5408612" y="3601338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flipH="1">
            <a:off x="6556193" y="433366"/>
            <a:ext cx="128587" cy="1414484"/>
            <a:chOff x="5408612" y="2576945"/>
            <a:chExt cx="128587" cy="1414484"/>
          </a:xfrm>
        </p:grpSpPr>
        <p:sp>
          <p:nvSpPr>
            <p:cNvPr id="25" name="直角三角形 24"/>
            <p:cNvSpPr/>
            <p:nvPr/>
          </p:nvSpPr>
          <p:spPr>
            <a:xfrm flipH="1">
              <a:off x="5408612" y="2576945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直角三角形 25"/>
            <p:cNvSpPr/>
            <p:nvPr/>
          </p:nvSpPr>
          <p:spPr>
            <a:xfrm flipH="1" flipV="1">
              <a:off x="5408612" y="3601338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762875" y="-457200"/>
            <a:ext cx="4429125" cy="400050"/>
            <a:chOff x="5800725" y="-971549"/>
            <a:chExt cx="4429125" cy="400050"/>
          </a:xfrm>
        </p:grpSpPr>
        <p:sp>
          <p:nvSpPr>
            <p:cNvPr id="28" name="矩形 27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-247651" y="483859"/>
            <a:ext cx="5909129" cy="1006793"/>
            <a:chOff x="-1" y="5338445"/>
            <a:chExt cx="5909129" cy="1006793"/>
          </a:xfrm>
        </p:grpSpPr>
        <p:grpSp>
          <p:nvGrpSpPr>
            <p:cNvPr id="34" name="组合 33"/>
            <p:cNvGrpSpPr/>
            <p:nvPr/>
          </p:nvGrpSpPr>
          <p:grpSpPr>
            <a:xfrm>
              <a:off x="-1" y="5338445"/>
              <a:ext cx="3092450" cy="1006793"/>
              <a:chOff x="-1" y="5338445"/>
              <a:chExt cx="3092450" cy="1006793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EA61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42" name="直角三角形 41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C12A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矩形 42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E44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 flipH="1">
              <a:off x="2816678" y="5338445"/>
              <a:ext cx="3092450" cy="1006793"/>
              <a:chOff x="-1" y="5338445"/>
              <a:chExt cx="3092450" cy="1006793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EA61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38" name="直角三角形 37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C12A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E44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44" name="组合 43"/>
          <p:cNvGrpSpPr/>
          <p:nvPr/>
        </p:nvGrpSpPr>
        <p:grpSpPr>
          <a:xfrm>
            <a:off x="6486978" y="483859"/>
            <a:ext cx="5909129" cy="1006793"/>
            <a:chOff x="-1" y="5338445"/>
            <a:chExt cx="5909129" cy="1006793"/>
          </a:xfrm>
        </p:grpSpPr>
        <p:grpSp>
          <p:nvGrpSpPr>
            <p:cNvPr id="45" name="组合 44"/>
            <p:cNvGrpSpPr/>
            <p:nvPr/>
          </p:nvGrpSpPr>
          <p:grpSpPr>
            <a:xfrm>
              <a:off x="-1" y="5338445"/>
              <a:ext cx="3092450" cy="1006793"/>
              <a:chOff x="-1" y="5338445"/>
              <a:chExt cx="3092450" cy="1006793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5C87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2" name="组合 51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53" name="直角三角形 52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3047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矩形 53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4465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46" name="组合 45"/>
            <p:cNvGrpSpPr/>
            <p:nvPr/>
          </p:nvGrpSpPr>
          <p:grpSpPr>
            <a:xfrm flipH="1">
              <a:off x="2816678" y="5338445"/>
              <a:ext cx="3092450" cy="1006793"/>
              <a:chOff x="-1" y="5338445"/>
              <a:chExt cx="3092450" cy="1006793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5C87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49" name="直角三角形 48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3047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4465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55" name="矩形 54"/>
          <p:cNvSpPr/>
          <p:nvPr/>
        </p:nvSpPr>
        <p:spPr>
          <a:xfrm>
            <a:off x="5438594" y="433367"/>
            <a:ext cx="1117599" cy="1414483"/>
          </a:xfrm>
          <a:prstGeom prst="rect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33671" y="1977220"/>
            <a:ext cx="644469" cy="1137842"/>
            <a:chOff x="1292189" y="1906880"/>
            <a:chExt cx="644469" cy="1137842"/>
          </a:xfrm>
        </p:grpSpPr>
        <p:sp>
          <p:nvSpPr>
            <p:cNvPr id="4" name="文本框 3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/>
                <a:t>1</a:t>
              </a:r>
              <a:endParaRPr lang="zh-CN" altLang="en-US" dirty="0"/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1412330" y="2311755"/>
              <a:ext cx="524328" cy="732967"/>
              <a:chOff x="1412330" y="2311755"/>
              <a:chExt cx="524328" cy="732967"/>
            </a:xfrm>
          </p:grpSpPr>
          <p:cxnSp>
            <p:nvCxnSpPr>
              <p:cNvPr id="72" name="直接连接符 71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矩形 72"/>
              <p:cNvSpPr/>
              <p:nvPr/>
            </p:nvSpPr>
            <p:spPr>
              <a:xfrm rot="2697751">
                <a:off x="1649175" y="2311755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4" name="文本框 73"/>
          <p:cNvSpPr txBox="1"/>
          <p:nvPr/>
        </p:nvSpPr>
        <p:spPr>
          <a:xfrm>
            <a:off x="1583631" y="2522433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很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强的存在感</a:t>
            </a:r>
          </a:p>
        </p:txBody>
      </p:sp>
      <p:grpSp>
        <p:nvGrpSpPr>
          <p:cNvPr id="76" name="组合 75"/>
          <p:cNvGrpSpPr/>
          <p:nvPr/>
        </p:nvGrpSpPr>
        <p:grpSpPr>
          <a:xfrm>
            <a:off x="1033671" y="2731562"/>
            <a:ext cx="644469" cy="1131492"/>
            <a:chOff x="1292189" y="1906880"/>
            <a:chExt cx="644469" cy="1131492"/>
          </a:xfrm>
        </p:grpSpPr>
        <p:sp>
          <p:nvSpPr>
            <p:cNvPr id="77" name="文本框 76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/>
                <a:t>2</a:t>
              </a:r>
              <a:endParaRPr lang="zh-CN" altLang="en-US" dirty="0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412330" y="2305405"/>
              <a:ext cx="524328" cy="732967"/>
              <a:chOff x="1412330" y="2305405"/>
              <a:chExt cx="524328" cy="732967"/>
            </a:xfrm>
          </p:grpSpPr>
          <p:cxnSp>
            <p:nvCxnSpPr>
              <p:cNvPr id="79" name="直接连接符 78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矩形 79"/>
              <p:cNvSpPr/>
              <p:nvPr/>
            </p:nvSpPr>
            <p:spPr>
              <a:xfrm rot="2697751">
                <a:off x="1656795" y="2305405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1" name="文本框 80"/>
          <p:cNvSpPr txBox="1"/>
          <p:nvPr/>
        </p:nvSpPr>
        <p:spPr>
          <a:xfrm>
            <a:off x="1583631" y="324737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工作迹象</a:t>
            </a:r>
          </a:p>
        </p:txBody>
      </p:sp>
      <p:grpSp>
        <p:nvGrpSpPr>
          <p:cNvPr id="82" name="组合 81"/>
          <p:cNvGrpSpPr/>
          <p:nvPr/>
        </p:nvGrpSpPr>
        <p:grpSpPr>
          <a:xfrm>
            <a:off x="1033671" y="3485904"/>
            <a:ext cx="644469" cy="1137842"/>
            <a:chOff x="1292189" y="1906880"/>
            <a:chExt cx="644469" cy="1137842"/>
          </a:xfrm>
        </p:grpSpPr>
        <p:sp>
          <p:nvSpPr>
            <p:cNvPr id="83" name="文本框 82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/>
                <a:t>3</a:t>
              </a:r>
              <a:endParaRPr lang="zh-CN" altLang="en-US" dirty="0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1412330" y="2311755"/>
              <a:ext cx="524328" cy="732967"/>
              <a:chOff x="1412330" y="2311755"/>
              <a:chExt cx="524328" cy="732967"/>
            </a:xfrm>
          </p:grpSpPr>
          <p:cxnSp>
            <p:nvCxnSpPr>
              <p:cNvPr id="85" name="直接连接符 84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矩形 85"/>
              <p:cNvSpPr/>
              <p:nvPr/>
            </p:nvSpPr>
            <p:spPr>
              <a:xfrm rot="2697751">
                <a:off x="1649175" y="2311755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7" name="文本框 86"/>
          <p:cNvSpPr txBox="1"/>
          <p:nvPr/>
        </p:nvSpPr>
        <p:spPr>
          <a:xfrm>
            <a:off x="1583631" y="397231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希望掌控全局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1033671" y="4240246"/>
            <a:ext cx="644469" cy="1144192"/>
            <a:chOff x="1292189" y="1906880"/>
            <a:chExt cx="644469" cy="1144192"/>
          </a:xfrm>
        </p:grpSpPr>
        <p:sp>
          <p:nvSpPr>
            <p:cNvPr id="89" name="文本框 88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/>
                <a:t>4</a:t>
              </a:r>
              <a:endParaRPr lang="zh-CN" altLang="en-US" dirty="0"/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1412330" y="2318105"/>
              <a:ext cx="524328" cy="732967"/>
              <a:chOff x="1412330" y="2318105"/>
              <a:chExt cx="524328" cy="732967"/>
            </a:xfrm>
          </p:grpSpPr>
          <p:cxnSp>
            <p:nvCxnSpPr>
              <p:cNvPr id="91" name="直接连接符 90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矩形 91"/>
              <p:cNvSpPr/>
              <p:nvPr/>
            </p:nvSpPr>
            <p:spPr>
              <a:xfrm rot="2697751">
                <a:off x="1649175" y="2318105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3" name="文本框 92"/>
          <p:cNvSpPr txBox="1"/>
          <p:nvPr/>
        </p:nvSpPr>
        <p:spPr>
          <a:xfrm>
            <a:off x="1583631" y="469725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倾向快速决策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1033671" y="4994586"/>
            <a:ext cx="644469" cy="1137842"/>
            <a:chOff x="1292189" y="1906880"/>
            <a:chExt cx="644469" cy="1137842"/>
          </a:xfrm>
        </p:grpSpPr>
        <p:sp>
          <p:nvSpPr>
            <p:cNvPr id="95" name="文本框 94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/>
                <a:t>5</a:t>
              </a:r>
              <a:endParaRPr lang="zh-CN" altLang="en-US" dirty="0"/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1412330" y="2311755"/>
              <a:ext cx="524328" cy="732967"/>
              <a:chOff x="1412330" y="2311755"/>
              <a:chExt cx="524328" cy="732967"/>
            </a:xfrm>
          </p:grpSpPr>
          <p:cxnSp>
            <p:nvCxnSpPr>
              <p:cNvPr id="97" name="直接连接符 96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矩形 97"/>
              <p:cNvSpPr/>
              <p:nvPr/>
            </p:nvSpPr>
            <p:spPr>
              <a:xfrm rot="2697751">
                <a:off x="1649175" y="2311755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9" name="文本框 98"/>
          <p:cNvSpPr txBox="1"/>
          <p:nvPr/>
        </p:nvSpPr>
        <p:spPr>
          <a:xfrm>
            <a:off x="1583631" y="5422196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强，同时多线程工作</a:t>
            </a:r>
          </a:p>
          <a:p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8004231" y="1977220"/>
            <a:ext cx="644469" cy="1137842"/>
            <a:chOff x="1292189" y="1906880"/>
            <a:chExt cx="644469" cy="1137842"/>
          </a:xfrm>
        </p:grpSpPr>
        <p:sp>
          <p:nvSpPr>
            <p:cNvPr id="101" name="文本框 100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>
                  <a:solidFill>
                    <a:srgbClr val="44656C"/>
                  </a:solidFill>
                </a:rPr>
                <a:t>1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1412330" y="2311755"/>
              <a:ext cx="524328" cy="732967"/>
              <a:chOff x="1412330" y="2311755"/>
              <a:chExt cx="524328" cy="732967"/>
            </a:xfrm>
          </p:grpSpPr>
          <p:cxnSp>
            <p:nvCxnSpPr>
              <p:cNvPr id="103" name="直接连接符 102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矩形 103"/>
              <p:cNvSpPr/>
              <p:nvPr/>
            </p:nvSpPr>
            <p:spPr>
              <a:xfrm rot="2697751">
                <a:off x="1649175" y="2311755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5" name="文本框 104"/>
          <p:cNvSpPr txBox="1"/>
          <p:nvPr/>
        </p:nvSpPr>
        <p:spPr>
          <a:xfrm>
            <a:off x="8554191" y="2522433"/>
            <a:ext cx="217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面对</a:t>
            </a:r>
            <a:r>
              <a:rPr lang="en-US" altLang="zh-CN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，汇报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要点</a:t>
            </a:r>
          </a:p>
        </p:txBody>
      </p:sp>
      <p:grpSp>
        <p:nvGrpSpPr>
          <p:cNvPr id="106" name="组合 105"/>
          <p:cNvGrpSpPr/>
          <p:nvPr/>
        </p:nvGrpSpPr>
        <p:grpSpPr>
          <a:xfrm>
            <a:off x="8004231" y="2731562"/>
            <a:ext cx="644469" cy="1141017"/>
            <a:chOff x="1292189" y="1906880"/>
            <a:chExt cx="644469" cy="1141017"/>
          </a:xfrm>
        </p:grpSpPr>
        <p:sp>
          <p:nvSpPr>
            <p:cNvPr id="107" name="文本框 106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2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08" name="组合 107"/>
            <p:cNvGrpSpPr/>
            <p:nvPr/>
          </p:nvGrpSpPr>
          <p:grpSpPr>
            <a:xfrm>
              <a:off x="1412330" y="2314930"/>
              <a:ext cx="524328" cy="732967"/>
              <a:chOff x="1412330" y="2314930"/>
              <a:chExt cx="524328" cy="732967"/>
            </a:xfrm>
          </p:grpSpPr>
          <p:cxnSp>
            <p:nvCxnSpPr>
              <p:cNvPr id="109" name="直接连接符 108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矩形 109"/>
              <p:cNvSpPr/>
              <p:nvPr/>
            </p:nvSpPr>
            <p:spPr>
              <a:xfrm rot="2697751">
                <a:off x="1652350" y="2314930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11" name="文本框 110"/>
          <p:cNvSpPr txBox="1"/>
          <p:nvPr/>
        </p:nvSpPr>
        <p:spPr>
          <a:xfrm>
            <a:off x="8554191" y="3247374"/>
            <a:ext cx="217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不给</a:t>
            </a: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造成压迫感</a:t>
            </a:r>
          </a:p>
        </p:txBody>
      </p:sp>
      <p:grpSp>
        <p:nvGrpSpPr>
          <p:cNvPr id="112" name="组合 111"/>
          <p:cNvGrpSpPr/>
          <p:nvPr/>
        </p:nvGrpSpPr>
        <p:grpSpPr>
          <a:xfrm>
            <a:off x="8004231" y="3485904"/>
            <a:ext cx="644469" cy="1144192"/>
            <a:chOff x="1292189" y="1906880"/>
            <a:chExt cx="644469" cy="1144192"/>
          </a:xfrm>
        </p:grpSpPr>
        <p:sp>
          <p:nvSpPr>
            <p:cNvPr id="113" name="文本框 112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3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14" name="组合 113"/>
            <p:cNvGrpSpPr/>
            <p:nvPr/>
          </p:nvGrpSpPr>
          <p:grpSpPr>
            <a:xfrm>
              <a:off x="1412330" y="2318105"/>
              <a:ext cx="524328" cy="732967"/>
              <a:chOff x="1412330" y="2318105"/>
              <a:chExt cx="524328" cy="732967"/>
            </a:xfrm>
          </p:grpSpPr>
          <p:cxnSp>
            <p:nvCxnSpPr>
              <p:cNvPr id="115" name="直接连接符 114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矩形 115"/>
              <p:cNvSpPr/>
              <p:nvPr/>
            </p:nvSpPr>
            <p:spPr>
              <a:xfrm rot="2697751">
                <a:off x="1649175" y="2318105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17" name="文本框 116"/>
          <p:cNvSpPr txBox="1"/>
          <p:nvPr/>
        </p:nvSpPr>
        <p:spPr>
          <a:xfrm>
            <a:off x="8554191" y="3972315"/>
            <a:ext cx="217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婉转提醒</a:t>
            </a:r>
            <a:r>
              <a:rPr lang="en-US" altLang="zh-CN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的错误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8004231" y="4240246"/>
            <a:ext cx="644469" cy="1141017"/>
            <a:chOff x="1292189" y="1906880"/>
            <a:chExt cx="644469" cy="1141017"/>
          </a:xfrm>
        </p:grpSpPr>
        <p:sp>
          <p:nvSpPr>
            <p:cNvPr id="119" name="文本框 118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4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1412330" y="2314930"/>
              <a:ext cx="524328" cy="732967"/>
              <a:chOff x="1412330" y="2314930"/>
              <a:chExt cx="524328" cy="732967"/>
            </a:xfrm>
          </p:grpSpPr>
          <p:cxnSp>
            <p:nvCxnSpPr>
              <p:cNvPr id="121" name="直接连接符 120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矩形 121"/>
              <p:cNvSpPr/>
              <p:nvPr/>
            </p:nvSpPr>
            <p:spPr>
              <a:xfrm rot="2697751">
                <a:off x="1652350" y="2314930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3" name="文本框 122"/>
          <p:cNvSpPr txBox="1"/>
          <p:nvPr/>
        </p:nvSpPr>
        <p:spPr>
          <a:xfrm>
            <a:off x="8554191" y="4697256"/>
            <a:ext cx="217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预防</a:t>
            </a: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过快做决策</a:t>
            </a:r>
          </a:p>
        </p:txBody>
      </p:sp>
      <p:grpSp>
        <p:nvGrpSpPr>
          <p:cNvPr id="124" name="组合 123"/>
          <p:cNvGrpSpPr/>
          <p:nvPr/>
        </p:nvGrpSpPr>
        <p:grpSpPr>
          <a:xfrm>
            <a:off x="8004231" y="4994586"/>
            <a:ext cx="644469" cy="1141017"/>
            <a:chOff x="1292189" y="1906880"/>
            <a:chExt cx="644469" cy="1141017"/>
          </a:xfrm>
        </p:grpSpPr>
        <p:sp>
          <p:nvSpPr>
            <p:cNvPr id="125" name="文本框 124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5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26" name="组合 125"/>
            <p:cNvGrpSpPr/>
            <p:nvPr/>
          </p:nvGrpSpPr>
          <p:grpSpPr>
            <a:xfrm>
              <a:off x="1412330" y="2314930"/>
              <a:ext cx="524328" cy="732967"/>
              <a:chOff x="1412330" y="2314930"/>
              <a:chExt cx="524328" cy="732967"/>
            </a:xfrm>
          </p:grpSpPr>
          <p:cxnSp>
            <p:nvCxnSpPr>
              <p:cNvPr id="127" name="直接连接符 126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矩形 127"/>
              <p:cNvSpPr/>
              <p:nvPr/>
            </p:nvSpPr>
            <p:spPr>
              <a:xfrm rot="2697751">
                <a:off x="1652350" y="2314930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9" name="文本框 128"/>
          <p:cNvSpPr txBox="1"/>
          <p:nvPr/>
        </p:nvSpPr>
        <p:spPr>
          <a:xfrm>
            <a:off x="8554191" y="5422196"/>
            <a:ext cx="2752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工作上的事情随时</a:t>
            </a:r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</a:t>
            </a:r>
            <a:r>
              <a:rPr lang="en-US" altLang="zh-CN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756918" y="667781"/>
            <a:ext cx="3899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的典型特质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7491548" y="667781"/>
            <a:ext cx="3899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 </a:t>
            </a: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相处基本原则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4816021" y="1294299"/>
            <a:ext cx="236274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家有喜事</a:t>
            </a:r>
            <a:r>
              <a:rPr lang="en-US" altLang="zh-CN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  <a:p>
            <a:pPr algn="ctr">
              <a:lnSpc>
                <a:spcPct val="130000"/>
              </a:lnSpc>
            </a:pPr>
            <a:r>
              <a:rPr lang="zh-CN" altLang="en-US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影片赏析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3" name="组合 142"/>
          <p:cNvGrpSpPr/>
          <p:nvPr/>
        </p:nvGrpSpPr>
        <p:grpSpPr>
          <a:xfrm>
            <a:off x="5212806" y="3179652"/>
            <a:ext cx="1725543" cy="1451728"/>
            <a:chOff x="5146675" y="766763"/>
            <a:chExt cx="1590676" cy="1338263"/>
          </a:xfrm>
          <a:effectLst/>
        </p:grpSpPr>
        <p:sp>
          <p:nvSpPr>
            <p:cNvPr id="144" name="Oval 18"/>
            <p:cNvSpPr>
              <a:spLocks noChangeArrowheads="1"/>
            </p:cNvSpPr>
            <p:nvPr/>
          </p:nvSpPr>
          <p:spPr bwMode="auto">
            <a:xfrm>
              <a:off x="5675313" y="766763"/>
              <a:ext cx="533400" cy="534988"/>
            </a:xfrm>
            <a:prstGeom prst="ellipse">
              <a:avLst/>
            </a:pr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9"/>
            <p:cNvSpPr>
              <a:spLocks/>
            </p:cNvSpPr>
            <p:nvPr/>
          </p:nvSpPr>
          <p:spPr bwMode="auto">
            <a:xfrm>
              <a:off x="5511800" y="1344613"/>
              <a:ext cx="860425" cy="760413"/>
            </a:xfrm>
            <a:custGeom>
              <a:avLst/>
              <a:gdLst>
                <a:gd name="T0" fmla="*/ 201 w 301"/>
                <a:gd name="T1" fmla="*/ 0 h 266"/>
                <a:gd name="T2" fmla="*/ 151 w 301"/>
                <a:gd name="T3" fmla="*/ 67 h 266"/>
                <a:gd name="T4" fmla="*/ 101 w 301"/>
                <a:gd name="T5" fmla="*/ 0 h 266"/>
                <a:gd name="T6" fmla="*/ 0 w 301"/>
                <a:gd name="T7" fmla="*/ 144 h 266"/>
                <a:gd name="T8" fmla="*/ 0 w 301"/>
                <a:gd name="T9" fmla="*/ 235 h 266"/>
                <a:gd name="T10" fmla="*/ 0 w 301"/>
                <a:gd name="T11" fmla="*/ 235 h 266"/>
                <a:gd name="T12" fmla="*/ 151 w 301"/>
                <a:gd name="T13" fmla="*/ 266 h 266"/>
                <a:gd name="T14" fmla="*/ 301 w 301"/>
                <a:gd name="T15" fmla="*/ 235 h 266"/>
                <a:gd name="T16" fmla="*/ 301 w 301"/>
                <a:gd name="T17" fmla="*/ 235 h 266"/>
                <a:gd name="T18" fmla="*/ 301 w 301"/>
                <a:gd name="T19" fmla="*/ 144 h 266"/>
                <a:gd name="T20" fmla="*/ 201 w 301"/>
                <a:gd name="T2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1" h="266">
                  <a:moveTo>
                    <a:pt x="201" y="0"/>
                  </a:moveTo>
                  <a:cubicBezTo>
                    <a:pt x="151" y="67"/>
                    <a:pt x="151" y="67"/>
                    <a:pt x="151" y="67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42" y="21"/>
                    <a:pt x="0" y="78"/>
                    <a:pt x="0" y="144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3" y="252"/>
                    <a:pt x="69" y="266"/>
                    <a:pt x="151" y="266"/>
                  </a:cubicBezTo>
                  <a:cubicBezTo>
                    <a:pt x="232" y="266"/>
                    <a:pt x="298" y="252"/>
                    <a:pt x="301" y="235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301" y="144"/>
                    <a:pt x="301" y="144"/>
                    <a:pt x="301" y="144"/>
                  </a:cubicBezTo>
                  <a:cubicBezTo>
                    <a:pt x="301" y="78"/>
                    <a:pt x="259" y="21"/>
                    <a:pt x="201" y="0"/>
                  </a:cubicBezTo>
                  <a:close/>
                </a:path>
              </a:pathLst>
            </a:cu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20"/>
            <p:cNvSpPr>
              <a:spLocks/>
            </p:cNvSpPr>
            <p:nvPr/>
          </p:nvSpPr>
          <p:spPr bwMode="auto">
            <a:xfrm>
              <a:off x="5900738" y="1319213"/>
              <a:ext cx="85725" cy="50800"/>
            </a:xfrm>
            <a:custGeom>
              <a:avLst/>
              <a:gdLst>
                <a:gd name="T0" fmla="*/ 30 w 30"/>
                <a:gd name="T1" fmla="*/ 1 h 18"/>
                <a:gd name="T2" fmla="*/ 15 w 30"/>
                <a:gd name="T3" fmla="*/ 0 h 18"/>
                <a:gd name="T4" fmla="*/ 1 w 30"/>
                <a:gd name="T5" fmla="*/ 1 h 18"/>
                <a:gd name="T6" fmla="*/ 7 w 30"/>
                <a:gd name="T7" fmla="*/ 18 h 18"/>
                <a:gd name="T8" fmla="*/ 24 w 30"/>
                <a:gd name="T9" fmla="*/ 18 h 18"/>
                <a:gd name="T10" fmla="*/ 30 w 30"/>
                <a:gd name="T1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">
                  <a:moveTo>
                    <a:pt x="30" y="1"/>
                  </a:moveTo>
                  <a:cubicBezTo>
                    <a:pt x="25" y="0"/>
                    <a:pt x="20" y="0"/>
                    <a:pt x="15" y="0"/>
                  </a:cubicBezTo>
                  <a:cubicBezTo>
                    <a:pt x="10" y="0"/>
                    <a:pt x="6" y="0"/>
                    <a:pt x="1" y="1"/>
                  </a:cubicBezTo>
                  <a:cubicBezTo>
                    <a:pt x="1" y="1"/>
                    <a:pt x="0" y="11"/>
                    <a:pt x="7" y="18"/>
                  </a:cubicBezTo>
                  <a:cubicBezTo>
                    <a:pt x="7" y="18"/>
                    <a:pt x="18" y="18"/>
                    <a:pt x="24" y="18"/>
                  </a:cubicBezTo>
                  <a:cubicBezTo>
                    <a:pt x="24" y="18"/>
                    <a:pt x="30" y="12"/>
                    <a:pt x="30" y="1"/>
                  </a:cubicBezTo>
                  <a:close/>
                </a:path>
              </a:pathLst>
            </a:cu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21"/>
            <p:cNvSpPr>
              <a:spLocks/>
            </p:cNvSpPr>
            <p:nvPr/>
          </p:nvSpPr>
          <p:spPr bwMode="auto">
            <a:xfrm>
              <a:off x="5894388" y="1377951"/>
              <a:ext cx="95250" cy="130175"/>
            </a:xfrm>
            <a:custGeom>
              <a:avLst/>
              <a:gdLst>
                <a:gd name="T0" fmla="*/ 15 w 60"/>
                <a:gd name="T1" fmla="*/ 0 h 82"/>
                <a:gd name="T2" fmla="*/ 47 w 60"/>
                <a:gd name="T3" fmla="*/ 0 h 82"/>
                <a:gd name="T4" fmla="*/ 60 w 60"/>
                <a:gd name="T5" fmla="*/ 47 h 82"/>
                <a:gd name="T6" fmla="*/ 31 w 60"/>
                <a:gd name="T7" fmla="*/ 82 h 82"/>
                <a:gd name="T8" fmla="*/ 0 w 60"/>
                <a:gd name="T9" fmla="*/ 47 h 82"/>
                <a:gd name="T10" fmla="*/ 15 w 60"/>
                <a:gd name="T1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82">
                  <a:moveTo>
                    <a:pt x="15" y="0"/>
                  </a:moveTo>
                  <a:lnTo>
                    <a:pt x="47" y="0"/>
                  </a:lnTo>
                  <a:lnTo>
                    <a:pt x="60" y="47"/>
                  </a:lnTo>
                  <a:lnTo>
                    <a:pt x="31" y="82"/>
                  </a:lnTo>
                  <a:lnTo>
                    <a:pt x="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22"/>
            <p:cNvSpPr>
              <a:spLocks/>
            </p:cNvSpPr>
            <p:nvPr/>
          </p:nvSpPr>
          <p:spPr bwMode="auto">
            <a:xfrm>
              <a:off x="5432425" y="1427163"/>
              <a:ext cx="71438" cy="96838"/>
            </a:xfrm>
            <a:custGeom>
              <a:avLst/>
              <a:gdLst>
                <a:gd name="T0" fmla="*/ 23 w 45"/>
                <a:gd name="T1" fmla="*/ 61 h 61"/>
                <a:gd name="T2" fmla="*/ 45 w 45"/>
                <a:gd name="T3" fmla="*/ 34 h 61"/>
                <a:gd name="T4" fmla="*/ 34 w 45"/>
                <a:gd name="T5" fmla="*/ 0 h 61"/>
                <a:gd name="T6" fmla="*/ 11 w 45"/>
                <a:gd name="T7" fmla="*/ 0 h 61"/>
                <a:gd name="T8" fmla="*/ 0 w 45"/>
                <a:gd name="T9" fmla="*/ 34 h 61"/>
                <a:gd name="T10" fmla="*/ 23 w 45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61">
                  <a:moveTo>
                    <a:pt x="23" y="61"/>
                  </a:moveTo>
                  <a:lnTo>
                    <a:pt x="45" y="34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34"/>
                  </a:lnTo>
                  <a:lnTo>
                    <a:pt x="23" y="61"/>
                  </a:lnTo>
                  <a:close/>
                </a:path>
              </a:pathLst>
            </a:cu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23"/>
            <p:cNvSpPr>
              <a:spLocks/>
            </p:cNvSpPr>
            <p:nvPr/>
          </p:nvSpPr>
          <p:spPr bwMode="auto">
            <a:xfrm>
              <a:off x="5146675" y="1401763"/>
              <a:ext cx="465138" cy="568325"/>
            </a:xfrm>
            <a:custGeom>
              <a:avLst/>
              <a:gdLst>
                <a:gd name="T0" fmla="*/ 150 w 163"/>
                <a:gd name="T1" fmla="*/ 0 h 199"/>
                <a:gd name="T2" fmla="*/ 113 w 163"/>
                <a:gd name="T3" fmla="*/ 50 h 199"/>
                <a:gd name="T4" fmla="*/ 75 w 163"/>
                <a:gd name="T5" fmla="*/ 0 h 199"/>
                <a:gd name="T6" fmla="*/ 0 w 163"/>
                <a:gd name="T7" fmla="*/ 108 h 199"/>
                <a:gd name="T8" fmla="*/ 0 w 163"/>
                <a:gd name="T9" fmla="*/ 176 h 199"/>
                <a:gd name="T10" fmla="*/ 0 w 163"/>
                <a:gd name="T11" fmla="*/ 176 h 199"/>
                <a:gd name="T12" fmla="*/ 113 w 163"/>
                <a:gd name="T13" fmla="*/ 199 h 199"/>
                <a:gd name="T14" fmla="*/ 114 w 163"/>
                <a:gd name="T15" fmla="*/ 199 h 199"/>
                <a:gd name="T16" fmla="*/ 114 w 163"/>
                <a:gd name="T17" fmla="*/ 124 h 199"/>
                <a:gd name="T18" fmla="*/ 163 w 163"/>
                <a:gd name="T19" fmla="*/ 6 h 199"/>
                <a:gd name="T20" fmla="*/ 150 w 16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199">
                  <a:moveTo>
                    <a:pt x="150" y="0"/>
                  </a:moveTo>
                  <a:cubicBezTo>
                    <a:pt x="113" y="50"/>
                    <a:pt x="113" y="50"/>
                    <a:pt x="113" y="5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31" y="16"/>
                    <a:pt x="0" y="58"/>
                    <a:pt x="0" y="108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" y="189"/>
                    <a:pt x="52" y="199"/>
                    <a:pt x="113" y="199"/>
                  </a:cubicBezTo>
                  <a:cubicBezTo>
                    <a:pt x="113" y="199"/>
                    <a:pt x="114" y="199"/>
                    <a:pt x="114" y="199"/>
                  </a:cubicBezTo>
                  <a:cubicBezTo>
                    <a:pt x="114" y="124"/>
                    <a:pt x="114" y="124"/>
                    <a:pt x="114" y="124"/>
                  </a:cubicBezTo>
                  <a:cubicBezTo>
                    <a:pt x="114" y="78"/>
                    <a:pt x="133" y="36"/>
                    <a:pt x="163" y="6"/>
                  </a:cubicBezTo>
                  <a:cubicBezTo>
                    <a:pt x="159" y="3"/>
                    <a:pt x="155" y="2"/>
                    <a:pt x="150" y="0"/>
                  </a:cubicBezTo>
                  <a:close/>
                </a:path>
              </a:pathLst>
            </a:cu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24"/>
            <p:cNvSpPr>
              <a:spLocks/>
            </p:cNvSpPr>
            <p:nvPr/>
          </p:nvSpPr>
          <p:spPr bwMode="auto">
            <a:xfrm>
              <a:off x="5438775" y="1381126"/>
              <a:ext cx="61913" cy="41275"/>
            </a:xfrm>
            <a:custGeom>
              <a:avLst/>
              <a:gdLst>
                <a:gd name="T0" fmla="*/ 18 w 22"/>
                <a:gd name="T1" fmla="*/ 14 h 14"/>
                <a:gd name="T2" fmla="*/ 22 w 22"/>
                <a:gd name="T3" fmla="*/ 1 h 14"/>
                <a:gd name="T4" fmla="*/ 11 w 22"/>
                <a:gd name="T5" fmla="*/ 0 h 14"/>
                <a:gd name="T6" fmla="*/ 0 w 22"/>
                <a:gd name="T7" fmla="*/ 1 h 14"/>
                <a:gd name="T8" fmla="*/ 5 w 22"/>
                <a:gd name="T9" fmla="*/ 14 h 14"/>
                <a:gd name="T10" fmla="*/ 18 w 22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18" y="14"/>
                  </a:moveTo>
                  <a:cubicBezTo>
                    <a:pt x="18" y="14"/>
                    <a:pt x="22" y="9"/>
                    <a:pt x="22" y="1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7" y="0"/>
                    <a:pt x="4" y="0"/>
                    <a:pt x="0" y="1"/>
                  </a:cubicBezTo>
                  <a:cubicBezTo>
                    <a:pt x="0" y="1"/>
                    <a:pt x="0" y="8"/>
                    <a:pt x="5" y="14"/>
                  </a:cubicBezTo>
                  <a:cubicBezTo>
                    <a:pt x="5" y="14"/>
                    <a:pt x="13" y="14"/>
                    <a:pt x="18" y="14"/>
                  </a:cubicBezTo>
                  <a:close/>
                </a:path>
              </a:pathLst>
            </a:cu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Oval 25"/>
            <p:cNvSpPr>
              <a:spLocks noChangeArrowheads="1"/>
            </p:cNvSpPr>
            <p:nvPr/>
          </p:nvSpPr>
          <p:spPr bwMode="auto">
            <a:xfrm>
              <a:off x="5267325" y="966788"/>
              <a:ext cx="401638" cy="403225"/>
            </a:xfrm>
            <a:prstGeom prst="ellipse">
              <a:avLst/>
            </a:pr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26"/>
            <p:cNvSpPr>
              <a:spLocks/>
            </p:cNvSpPr>
            <p:nvPr/>
          </p:nvSpPr>
          <p:spPr bwMode="auto">
            <a:xfrm>
              <a:off x="6386513" y="1381126"/>
              <a:ext cx="61913" cy="41275"/>
            </a:xfrm>
            <a:custGeom>
              <a:avLst/>
              <a:gdLst>
                <a:gd name="T0" fmla="*/ 17 w 22"/>
                <a:gd name="T1" fmla="*/ 14 h 14"/>
                <a:gd name="T2" fmla="*/ 22 w 22"/>
                <a:gd name="T3" fmla="*/ 1 h 14"/>
                <a:gd name="T4" fmla="*/ 11 w 22"/>
                <a:gd name="T5" fmla="*/ 0 h 14"/>
                <a:gd name="T6" fmla="*/ 0 w 22"/>
                <a:gd name="T7" fmla="*/ 1 h 14"/>
                <a:gd name="T8" fmla="*/ 5 w 22"/>
                <a:gd name="T9" fmla="*/ 14 h 14"/>
                <a:gd name="T10" fmla="*/ 17 w 22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17" y="14"/>
                  </a:moveTo>
                  <a:cubicBezTo>
                    <a:pt x="17" y="14"/>
                    <a:pt x="22" y="9"/>
                    <a:pt x="22" y="1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7" y="0"/>
                    <a:pt x="4" y="0"/>
                    <a:pt x="0" y="1"/>
                  </a:cubicBezTo>
                  <a:cubicBezTo>
                    <a:pt x="0" y="1"/>
                    <a:pt x="0" y="8"/>
                    <a:pt x="5" y="14"/>
                  </a:cubicBezTo>
                  <a:cubicBezTo>
                    <a:pt x="5" y="14"/>
                    <a:pt x="13" y="14"/>
                    <a:pt x="17" y="14"/>
                  </a:cubicBezTo>
                  <a:close/>
                </a:path>
              </a:pathLst>
            </a:cu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27"/>
            <p:cNvSpPr>
              <a:spLocks/>
            </p:cNvSpPr>
            <p:nvPr/>
          </p:nvSpPr>
          <p:spPr bwMode="auto">
            <a:xfrm>
              <a:off x="6380163" y="1427163"/>
              <a:ext cx="71438" cy="96838"/>
            </a:xfrm>
            <a:custGeom>
              <a:avLst/>
              <a:gdLst>
                <a:gd name="T0" fmla="*/ 24 w 45"/>
                <a:gd name="T1" fmla="*/ 61 h 61"/>
                <a:gd name="T2" fmla="*/ 45 w 45"/>
                <a:gd name="T3" fmla="*/ 34 h 61"/>
                <a:gd name="T4" fmla="*/ 34 w 45"/>
                <a:gd name="T5" fmla="*/ 0 h 61"/>
                <a:gd name="T6" fmla="*/ 11 w 45"/>
                <a:gd name="T7" fmla="*/ 0 h 61"/>
                <a:gd name="T8" fmla="*/ 0 w 45"/>
                <a:gd name="T9" fmla="*/ 34 h 61"/>
                <a:gd name="T10" fmla="*/ 24 w 45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61">
                  <a:moveTo>
                    <a:pt x="24" y="61"/>
                  </a:moveTo>
                  <a:lnTo>
                    <a:pt x="45" y="34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34"/>
                  </a:lnTo>
                  <a:lnTo>
                    <a:pt x="24" y="61"/>
                  </a:lnTo>
                  <a:close/>
                </a:path>
              </a:pathLst>
            </a:cu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Oval 28"/>
            <p:cNvSpPr>
              <a:spLocks noChangeArrowheads="1"/>
            </p:cNvSpPr>
            <p:nvPr/>
          </p:nvSpPr>
          <p:spPr bwMode="auto">
            <a:xfrm>
              <a:off x="6215063" y="966788"/>
              <a:ext cx="403225" cy="403225"/>
            </a:xfrm>
            <a:prstGeom prst="ellipse">
              <a:avLst/>
            </a:pr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29"/>
            <p:cNvSpPr>
              <a:spLocks/>
            </p:cNvSpPr>
            <p:nvPr/>
          </p:nvSpPr>
          <p:spPr bwMode="auto">
            <a:xfrm>
              <a:off x="6272213" y="1401763"/>
              <a:ext cx="465138" cy="568325"/>
            </a:xfrm>
            <a:custGeom>
              <a:avLst/>
              <a:gdLst>
                <a:gd name="T0" fmla="*/ 88 w 163"/>
                <a:gd name="T1" fmla="*/ 0 h 199"/>
                <a:gd name="T2" fmla="*/ 51 w 163"/>
                <a:gd name="T3" fmla="*/ 50 h 199"/>
                <a:gd name="T4" fmla="*/ 13 w 163"/>
                <a:gd name="T5" fmla="*/ 0 h 199"/>
                <a:gd name="T6" fmla="*/ 0 w 163"/>
                <a:gd name="T7" fmla="*/ 6 h 199"/>
                <a:gd name="T8" fmla="*/ 49 w 163"/>
                <a:gd name="T9" fmla="*/ 124 h 199"/>
                <a:gd name="T10" fmla="*/ 49 w 163"/>
                <a:gd name="T11" fmla="*/ 199 h 199"/>
                <a:gd name="T12" fmla="*/ 51 w 163"/>
                <a:gd name="T13" fmla="*/ 199 h 199"/>
                <a:gd name="T14" fmla="*/ 163 w 163"/>
                <a:gd name="T15" fmla="*/ 176 h 199"/>
                <a:gd name="T16" fmla="*/ 163 w 163"/>
                <a:gd name="T17" fmla="*/ 176 h 199"/>
                <a:gd name="T18" fmla="*/ 163 w 163"/>
                <a:gd name="T19" fmla="*/ 108 h 199"/>
                <a:gd name="T20" fmla="*/ 88 w 16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199">
                  <a:moveTo>
                    <a:pt x="88" y="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4" y="3"/>
                    <a:pt x="0" y="6"/>
                  </a:cubicBezTo>
                  <a:cubicBezTo>
                    <a:pt x="30" y="36"/>
                    <a:pt x="49" y="78"/>
                    <a:pt x="49" y="124"/>
                  </a:cubicBezTo>
                  <a:cubicBezTo>
                    <a:pt x="49" y="199"/>
                    <a:pt x="49" y="199"/>
                    <a:pt x="49" y="199"/>
                  </a:cubicBezTo>
                  <a:cubicBezTo>
                    <a:pt x="50" y="199"/>
                    <a:pt x="50" y="199"/>
                    <a:pt x="51" y="199"/>
                  </a:cubicBezTo>
                  <a:cubicBezTo>
                    <a:pt x="112" y="199"/>
                    <a:pt x="161" y="189"/>
                    <a:pt x="163" y="176"/>
                  </a:cubicBezTo>
                  <a:cubicBezTo>
                    <a:pt x="163" y="176"/>
                    <a:pt x="163" y="176"/>
                    <a:pt x="163" y="176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3" y="58"/>
                    <a:pt x="132" y="16"/>
                    <a:pt x="88" y="0"/>
                  </a:cubicBezTo>
                  <a:close/>
                </a:path>
              </a:pathLst>
            </a:cu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506" y="515600"/>
            <a:ext cx="821156" cy="824038"/>
          </a:xfrm>
          <a:prstGeom prst="rect">
            <a:avLst/>
          </a:prstGeom>
          <a:ln w="25400">
            <a:solidFill>
              <a:srgbClr val="7E5B06"/>
            </a:solidFill>
          </a:ln>
        </p:spPr>
      </p:pic>
    </p:spTree>
    <p:extLst>
      <p:ext uri="{BB962C8B-B14F-4D97-AF65-F5344CB8AC3E}">
        <p14:creationId xmlns:p14="http://schemas.microsoft.com/office/powerpoint/2010/main" val="318911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5310006" y="433366"/>
            <a:ext cx="128587" cy="1414484"/>
            <a:chOff x="5408612" y="2576945"/>
            <a:chExt cx="128587" cy="1414484"/>
          </a:xfrm>
        </p:grpSpPr>
        <p:sp>
          <p:nvSpPr>
            <p:cNvPr id="22" name="直角三角形 21"/>
            <p:cNvSpPr/>
            <p:nvPr/>
          </p:nvSpPr>
          <p:spPr>
            <a:xfrm flipH="1">
              <a:off x="5408612" y="2576945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直角三角形 22"/>
            <p:cNvSpPr/>
            <p:nvPr/>
          </p:nvSpPr>
          <p:spPr>
            <a:xfrm flipH="1" flipV="1">
              <a:off x="5408612" y="3601338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flipH="1">
            <a:off x="6556193" y="433366"/>
            <a:ext cx="128587" cy="1414484"/>
            <a:chOff x="5408612" y="2576945"/>
            <a:chExt cx="128587" cy="1414484"/>
          </a:xfrm>
        </p:grpSpPr>
        <p:sp>
          <p:nvSpPr>
            <p:cNvPr id="25" name="直角三角形 24"/>
            <p:cNvSpPr/>
            <p:nvPr/>
          </p:nvSpPr>
          <p:spPr>
            <a:xfrm flipH="1">
              <a:off x="5408612" y="2576945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直角三角形 25"/>
            <p:cNvSpPr/>
            <p:nvPr/>
          </p:nvSpPr>
          <p:spPr>
            <a:xfrm flipH="1" flipV="1">
              <a:off x="5408612" y="3601338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762875" y="-457200"/>
            <a:ext cx="4429125" cy="400050"/>
            <a:chOff x="5800725" y="-971549"/>
            <a:chExt cx="4429125" cy="400050"/>
          </a:xfrm>
        </p:grpSpPr>
        <p:sp>
          <p:nvSpPr>
            <p:cNvPr id="28" name="矩形 27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-247651" y="483859"/>
            <a:ext cx="5909129" cy="1006793"/>
            <a:chOff x="-1" y="5338445"/>
            <a:chExt cx="5909129" cy="1006793"/>
          </a:xfrm>
        </p:grpSpPr>
        <p:grpSp>
          <p:nvGrpSpPr>
            <p:cNvPr id="34" name="组合 33"/>
            <p:cNvGrpSpPr/>
            <p:nvPr/>
          </p:nvGrpSpPr>
          <p:grpSpPr>
            <a:xfrm>
              <a:off x="-1" y="5338445"/>
              <a:ext cx="3092450" cy="1006793"/>
              <a:chOff x="-1" y="5338445"/>
              <a:chExt cx="3092450" cy="1006793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EA61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42" name="直角三角形 41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C12A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矩形 42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E44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 flipH="1">
              <a:off x="2816678" y="5338445"/>
              <a:ext cx="3092450" cy="1006793"/>
              <a:chOff x="-1" y="5338445"/>
              <a:chExt cx="3092450" cy="1006793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EA61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38" name="直角三角形 37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C12A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E44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44" name="组合 43"/>
          <p:cNvGrpSpPr/>
          <p:nvPr/>
        </p:nvGrpSpPr>
        <p:grpSpPr>
          <a:xfrm>
            <a:off x="6486978" y="483859"/>
            <a:ext cx="5909129" cy="1006793"/>
            <a:chOff x="-1" y="5338445"/>
            <a:chExt cx="5909129" cy="1006793"/>
          </a:xfrm>
        </p:grpSpPr>
        <p:grpSp>
          <p:nvGrpSpPr>
            <p:cNvPr id="45" name="组合 44"/>
            <p:cNvGrpSpPr/>
            <p:nvPr/>
          </p:nvGrpSpPr>
          <p:grpSpPr>
            <a:xfrm>
              <a:off x="-1" y="5338445"/>
              <a:ext cx="3092450" cy="1006793"/>
              <a:chOff x="-1" y="5338445"/>
              <a:chExt cx="3092450" cy="1006793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5C87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2" name="组合 51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53" name="直角三角形 52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3047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矩形 53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4465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46" name="组合 45"/>
            <p:cNvGrpSpPr/>
            <p:nvPr/>
          </p:nvGrpSpPr>
          <p:grpSpPr>
            <a:xfrm flipH="1">
              <a:off x="2816678" y="5338445"/>
              <a:ext cx="3092450" cy="1006793"/>
              <a:chOff x="-1" y="5338445"/>
              <a:chExt cx="3092450" cy="1006793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5C87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49" name="直角三角形 48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3047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4465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55" name="矩形 54"/>
          <p:cNvSpPr/>
          <p:nvPr/>
        </p:nvSpPr>
        <p:spPr>
          <a:xfrm>
            <a:off x="5438594" y="433367"/>
            <a:ext cx="1117599" cy="1414483"/>
          </a:xfrm>
          <a:prstGeom prst="rect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29250" y="1977220"/>
            <a:ext cx="3812392" cy="4161558"/>
            <a:chOff x="1292189" y="1977220"/>
            <a:chExt cx="3812392" cy="4161558"/>
          </a:xfrm>
        </p:grpSpPr>
        <p:grpSp>
          <p:nvGrpSpPr>
            <p:cNvPr id="9" name="组合 8"/>
            <p:cNvGrpSpPr/>
            <p:nvPr/>
          </p:nvGrpSpPr>
          <p:grpSpPr>
            <a:xfrm>
              <a:off x="1292189" y="1977220"/>
              <a:ext cx="644469" cy="1137842"/>
              <a:chOff x="1292189" y="1906880"/>
              <a:chExt cx="644469" cy="1137842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/>
                  <a:t>1</a:t>
                </a:r>
                <a:endParaRPr lang="zh-CN" altLang="en-US" dirty="0"/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>
                <a:off x="1412330" y="2311755"/>
                <a:ext cx="524328" cy="732967"/>
                <a:chOff x="1412330" y="2311755"/>
                <a:chExt cx="524328" cy="732967"/>
              </a:xfrm>
            </p:grpSpPr>
            <p:cxnSp>
              <p:nvCxnSpPr>
                <p:cNvPr id="72" name="直接连接符 71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矩形 72"/>
                <p:cNvSpPr/>
                <p:nvPr/>
              </p:nvSpPr>
              <p:spPr>
                <a:xfrm rot="2697751">
                  <a:off x="1649175" y="231175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74" name="文本框 73"/>
            <p:cNvSpPr txBox="1"/>
            <p:nvPr/>
          </p:nvSpPr>
          <p:spPr>
            <a:xfrm>
              <a:off x="1842149" y="2522433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说话幽默有创意</a:t>
              </a: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1292189" y="2731562"/>
              <a:ext cx="644469" cy="1144192"/>
              <a:chOff x="1292189" y="1906880"/>
              <a:chExt cx="644469" cy="1144192"/>
            </a:xfrm>
          </p:grpSpPr>
          <p:sp>
            <p:nvSpPr>
              <p:cNvPr id="77" name="文本框 76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 smtClean="0"/>
                  <a:t>2</a:t>
                </a:r>
                <a:endParaRPr lang="zh-CN" altLang="en-US" dirty="0"/>
              </a:p>
            </p:txBody>
          </p:sp>
          <p:grpSp>
            <p:nvGrpSpPr>
              <p:cNvPr id="78" name="组合 77"/>
              <p:cNvGrpSpPr/>
              <p:nvPr/>
            </p:nvGrpSpPr>
            <p:grpSpPr>
              <a:xfrm>
                <a:off x="1412330" y="2318105"/>
                <a:ext cx="524328" cy="732967"/>
                <a:chOff x="1412330" y="2318105"/>
                <a:chExt cx="524328" cy="732967"/>
              </a:xfrm>
            </p:grpSpPr>
            <p:cxnSp>
              <p:nvCxnSpPr>
                <p:cNvPr id="79" name="直接连接符 78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矩形 79"/>
                <p:cNvSpPr/>
                <p:nvPr/>
              </p:nvSpPr>
              <p:spPr>
                <a:xfrm rot="2697751">
                  <a:off x="1649175" y="231810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81" name="文本框 80"/>
            <p:cNvSpPr txBox="1"/>
            <p:nvPr/>
          </p:nvSpPr>
          <p:spPr>
            <a:xfrm>
              <a:off x="1842149" y="3247374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朋友很多，社交</a:t>
              </a:r>
              <a:r>
                <a:rPr lang="zh-CN" altLang="en-US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主动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1292189" y="3485904"/>
              <a:ext cx="644469" cy="1137842"/>
              <a:chOff x="1292189" y="1906880"/>
              <a:chExt cx="644469" cy="1137842"/>
            </a:xfrm>
          </p:grpSpPr>
          <p:sp>
            <p:nvSpPr>
              <p:cNvPr id="83" name="文本框 82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 smtClean="0"/>
                  <a:t>3</a:t>
                </a:r>
                <a:endParaRPr lang="zh-CN" altLang="en-US" dirty="0"/>
              </a:p>
            </p:txBody>
          </p:sp>
          <p:grpSp>
            <p:nvGrpSpPr>
              <p:cNvPr id="84" name="组合 83"/>
              <p:cNvGrpSpPr/>
              <p:nvPr/>
            </p:nvGrpSpPr>
            <p:grpSpPr>
              <a:xfrm>
                <a:off x="1412330" y="2311755"/>
                <a:ext cx="524328" cy="732967"/>
                <a:chOff x="1412330" y="2311755"/>
                <a:chExt cx="524328" cy="732967"/>
              </a:xfrm>
            </p:grpSpPr>
            <p:cxnSp>
              <p:nvCxnSpPr>
                <p:cNvPr id="85" name="直接连接符 84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矩形 85"/>
                <p:cNvSpPr/>
                <p:nvPr/>
              </p:nvSpPr>
              <p:spPr>
                <a:xfrm rot="2697751">
                  <a:off x="1649175" y="231175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87" name="文本框 86"/>
            <p:cNvSpPr txBox="1"/>
            <p:nvPr/>
          </p:nvSpPr>
          <p:spPr>
            <a:xfrm>
              <a:off x="1842149" y="3972315"/>
              <a:ext cx="2749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在金钱问题上比较大方</a:t>
              </a:r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1292189" y="4240246"/>
              <a:ext cx="644469" cy="1144192"/>
              <a:chOff x="1292189" y="1906880"/>
              <a:chExt cx="644469" cy="1144192"/>
            </a:xfrm>
          </p:grpSpPr>
          <p:sp>
            <p:nvSpPr>
              <p:cNvPr id="89" name="文本框 88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 smtClean="0"/>
                  <a:t>4</a:t>
                </a:r>
                <a:endParaRPr lang="zh-CN" altLang="en-US" dirty="0"/>
              </a:p>
            </p:txBody>
          </p:sp>
          <p:grpSp>
            <p:nvGrpSpPr>
              <p:cNvPr id="90" name="组合 89"/>
              <p:cNvGrpSpPr/>
              <p:nvPr/>
            </p:nvGrpSpPr>
            <p:grpSpPr>
              <a:xfrm>
                <a:off x="1412330" y="2318105"/>
                <a:ext cx="524328" cy="732967"/>
                <a:chOff x="1412330" y="2318105"/>
                <a:chExt cx="524328" cy="732967"/>
              </a:xfrm>
            </p:grpSpPr>
            <p:cxnSp>
              <p:nvCxnSpPr>
                <p:cNvPr id="91" name="直接连接符 90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矩形 91"/>
                <p:cNvSpPr/>
                <p:nvPr/>
              </p:nvSpPr>
              <p:spPr>
                <a:xfrm rot="2697751">
                  <a:off x="1649175" y="231810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93" name="文本框 92"/>
            <p:cNvSpPr txBox="1"/>
            <p:nvPr/>
          </p:nvSpPr>
          <p:spPr>
            <a:xfrm>
              <a:off x="1842149" y="4697256"/>
              <a:ext cx="32624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喜欢</a:t>
              </a:r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鲜艳的衣服和各种饰物</a:t>
              </a:r>
            </a:p>
            <a:p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1292189" y="4994586"/>
              <a:ext cx="644469" cy="1144192"/>
              <a:chOff x="1292189" y="1906880"/>
              <a:chExt cx="644469" cy="1144192"/>
            </a:xfrm>
          </p:grpSpPr>
          <p:sp>
            <p:nvSpPr>
              <p:cNvPr id="95" name="文本框 94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 smtClean="0"/>
                  <a:t>5</a:t>
                </a:r>
                <a:endParaRPr lang="zh-CN" altLang="en-US" dirty="0"/>
              </a:p>
            </p:txBody>
          </p:sp>
          <p:grpSp>
            <p:nvGrpSpPr>
              <p:cNvPr id="96" name="组合 95"/>
              <p:cNvGrpSpPr/>
              <p:nvPr/>
            </p:nvGrpSpPr>
            <p:grpSpPr>
              <a:xfrm>
                <a:off x="1412330" y="2318105"/>
                <a:ext cx="524328" cy="732967"/>
                <a:chOff x="1412330" y="2318105"/>
                <a:chExt cx="524328" cy="732967"/>
              </a:xfrm>
            </p:grpSpPr>
            <p:cxnSp>
              <p:nvCxnSpPr>
                <p:cNvPr id="97" name="直接连接符 96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矩形 97"/>
                <p:cNvSpPr/>
                <p:nvPr/>
              </p:nvSpPr>
              <p:spPr>
                <a:xfrm rot="2697751">
                  <a:off x="1649175" y="231810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99" name="文本框 98"/>
            <p:cNvSpPr txBox="1"/>
            <p:nvPr/>
          </p:nvSpPr>
          <p:spPr>
            <a:xfrm>
              <a:off x="1842149" y="5422196"/>
              <a:ext cx="32624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喜欢</a:t>
              </a:r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用夸张的方式自我振奋</a:t>
              </a: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8004231" y="1977220"/>
            <a:ext cx="644469" cy="1137842"/>
            <a:chOff x="1292189" y="1906880"/>
            <a:chExt cx="644469" cy="1137842"/>
          </a:xfrm>
        </p:grpSpPr>
        <p:sp>
          <p:nvSpPr>
            <p:cNvPr id="101" name="文本框 100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>
                  <a:solidFill>
                    <a:srgbClr val="44656C"/>
                  </a:solidFill>
                </a:rPr>
                <a:t>1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1412330" y="2311755"/>
              <a:ext cx="524328" cy="732967"/>
              <a:chOff x="1412330" y="2311755"/>
              <a:chExt cx="524328" cy="732967"/>
            </a:xfrm>
          </p:grpSpPr>
          <p:cxnSp>
            <p:nvCxnSpPr>
              <p:cNvPr id="103" name="直接连接符 102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矩形 103"/>
              <p:cNvSpPr/>
              <p:nvPr/>
            </p:nvSpPr>
            <p:spPr>
              <a:xfrm rot="2697751">
                <a:off x="1649175" y="2311755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05" name="文本框 104"/>
          <p:cNvSpPr txBox="1"/>
          <p:nvPr/>
        </p:nvSpPr>
        <p:spPr>
          <a:xfrm>
            <a:off x="8554191" y="252243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热情地回应</a:t>
            </a:r>
          </a:p>
        </p:txBody>
      </p:sp>
      <p:grpSp>
        <p:nvGrpSpPr>
          <p:cNvPr id="106" name="组合 105"/>
          <p:cNvGrpSpPr/>
          <p:nvPr/>
        </p:nvGrpSpPr>
        <p:grpSpPr>
          <a:xfrm>
            <a:off x="8004231" y="2731562"/>
            <a:ext cx="644469" cy="1141017"/>
            <a:chOff x="1292189" y="1906880"/>
            <a:chExt cx="644469" cy="1141017"/>
          </a:xfrm>
        </p:grpSpPr>
        <p:sp>
          <p:nvSpPr>
            <p:cNvPr id="107" name="文本框 106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2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08" name="组合 107"/>
            <p:cNvGrpSpPr/>
            <p:nvPr/>
          </p:nvGrpSpPr>
          <p:grpSpPr>
            <a:xfrm>
              <a:off x="1412330" y="2314930"/>
              <a:ext cx="524328" cy="732967"/>
              <a:chOff x="1412330" y="2314930"/>
              <a:chExt cx="524328" cy="732967"/>
            </a:xfrm>
          </p:grpSpPr>
          <p:cxnSp>
            <p:nvCxnSpPr>
              <p:cNvPr id="109" name="直接连接符 108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矩形 109"/>
              <p:cNvSpPr/>
              <p:nvPr/>
            </p:nvSpPr>
            <p:spPr>
              <a:xfrm rot="2697751">
                <a:off x="1652350" y="2314930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1" name="文本框 110"/>
          <p:cNvSpPr txBox="1"/>
          <p:nvPr/>
        </p:nvSpPr>
        <p:spPr>
          <a:xfrm>
            <a:off x="8554191" y="324737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强调你的</a:t>
            </a:r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感受</a:t>
            </a:r>
            <a:endParaRPr lang="en-US" altLang="zh-CN" sz="2000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2" name="组合 111"/>
          <p:cNvGrpSpPr/>
          <p:nvPr/>
        </p:nvGrpSpPr>
        <p:grpSpPr>
          <a:xfrm>
            <a:off x="8004231" y="3485904"/>
            <a:ext cx="644469" cy="1137842"/>
            <a:chOff x="1292189" y="1906880"/>
            <a:chExt cx="644469" cy="1137842"/>
          </a:xfrm>
        </p:grpSpPr>
        <p:sp>
          <p:nvSpPr>
            <p:cNvPr id="113" name="文本框 112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3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14" name="组合 113"/>
            <p:cNvGrpSpPr/>
            <p:nvPr/>
          </p:nvGrpSpPr>
          <p:grpSpPr>
            <a:xfrm>
              <a:off x="1412330" y="2311755"/>
              <a:ext cx="524328" cy="732967"/>
              <a:chOff x="1412330" y="2311755"/>
              <a:chExt cx="524328" cy="732967"/>
            </a:xfrm>
          </p:grpSpPr>
          <p:cxnSp>
            <p:nvCxnSpPr>
              <p:cNvPr id="115" name="直接连接符 114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矩形 115"/>
              <p:cNvSpPr/>
              <p:nvPr/>
            </p:nvSpPr>
            <p:spPr>
              <a:xfrm rot="2697751">
                <a:off x="1649175" y="2311755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7" name="文本框 116"/>
          <p:cNvSpPr txBox="1"/>
          <p:nvPr/>
        </p:nvSpPr>
        <p:spPr>
          <a:xfrm>
            <a:off x="8554191" y="397231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告诉他“很有趣”</a:t>
            </a:r>
          </a:p>
        </p:txBody>
      </p:sp>
      <p:grpSp>
        <p:nvGrpSpPr>
          <p:cNvPr id="118" name="组合 117"/>
          <p:cNvGrpSpPr/>
          <p:nvPr/>
        </p:nvGrpSpPr>
        <p:grpSpPr>
          <a:xfrm>
            <a:off x="8004231" y="4240246"/>
            <a:ext cx="644469" cy="1141017"/>
            <a:chOff x="1292189" y="1906880"/>
            <a:chExt cx="644469" cy="1141017"/>
          </a:xfrm>
        </p:grpSpPr>
        <p:sp>
          <p:nvSpPr>
            <p:cNvPr id="119" name="文本框 118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4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1412330" y="2314930"/>
              <a:ext cx="524328" cy="732967"/>
              <a:chOff x="1412330" y="2314930"/>
              <a:chExt cx="524328" cy="732967"/>
            </a:xfrm>
          </p:grpSpPr>
          <p:cxnSp>
            <p:nvCxnSpPr>
              <p:cNvPr id="121" name="直接连接符 120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矩形 121"/>
              <p:cNvSpPr/>
              <p:nvPr/>
            </p:nvSpPr>
            <p:spPr>
              <a:xfrm rot="2697751">
                <a:off x="1652350" y="2314930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3" name="文本框 122"/>
          <p:cNvSpPr txBox="1"/>
          <p:nvPr/>
        </p:nvSpPr>
        <p:spPr>
          <a:xfrm>
            <a:off x="8554191" y="4697256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</a:t>
            </a: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坚持的更久一些</a:t>
            </a:r>
          </a:p>
        </p:txBody>
      </p:sp>
      <p:grpSp>
        <p:nvGrpSpPr>
          <p:cNvPr id="124" name="组合 123"/>
          <p:cNvGrpSpPr/>
          <p:nvPr/>
        </p:nvGrpSpPr>
        <p:grpSpPr>
          <a:xfrm>
            <a:off x="8004231" y="4994586"/>
            <a:ext cx="644469" cy="1141017"/>
            <a:chOff x="1292189" y="1906880"/>
            <a:chExt cx="644469" cy="1141017"/>
          </a:xfrm>
        </p:grpSpPr>
        <p:sp>
          <p:nvSpPr>
            <p:cNvPr id="125" name="文本框 124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5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26" name="组合 125"/>
            <p:cNvGrpSpPr/>
            <p:nvPr/>
          </p:nvGrpSpPr>
          <p:grpSpPr>
            <a:xfrm>
              <a:off x="1412330" y="2314930"/>
              <a:ext cx="524328" cy="732967"/>
              <a:chOff x="1412330" y="2314930"/>
              <a:chExt cx="524328" cy="732967"/>
            </a:xfrm>
          </p:grpSpPr>
          <p:cxnSp>
            <p:nvCxnSpPr>
              <p:cNvPr id="127" name="直接连接符 126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矩形 127"/>
              <p:cNvSpPr/>
              <p:nvPr/>
            </p:nvSpPr>
            <p:spPr>
              <a:xfrm rot="2697751">
                <a:off x="1652350" y="2314930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9" name="文本框 128"/>
          <p:cNvSpPr txBox="1"/>
          <p:nvPr/>
        </p:nvSpPr>
        <p:spPr>
          <a:xfrm>
            <a:off x="8554191" y="5422196"/>
            <a:ext cx="2752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用副词修饰强烈的情感</a:t>
            </a:r>
          </a:p>
        </p:txBody>
      </p:sp>
      <p:sp>
        <p:nvSpPr>
          <p:cNvPr id="130" name="文本框 129"/>
          <p:cNvSpPr txBox="1"/>
          <p:nvPr/>
        </p:nvSpPr>
        <p:spPr>
          <a:xfrm>
            <a:off x="756918" y="667781"/>
            <a:ext cx="3899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的典型特质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7491548" y="667781"/>
            <a:ext cx="3899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 </a:t>
            </a: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相处基本原则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4816021" y="1294299"/>
            <a:ext cx="236274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游龙戏凤</a:t>
            </a:r>
            <a:r>
              <a:rPr lang="en-US" altLang="zh-CN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  <a:p>
            <a:pPr algn="ctr">
              <a:lnSpc>
                <a:spcPct val="130000"/>
              </a:lnSpc>
            </a:pPr>
            <a:r>
              <a:rPr lang="zh-CN" altLang="en-US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影片赏析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3" name="图片 1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065" y="515600"/>
            <a:ext cx="824038" cy="824038"/>
          </a:xfrm>
          <a:prstGeom prst="rect">
            <a:avLst/>
          </a:prstGeom>
          <a:ln w="25400">
            <a:solidFill>
              <a:srgbClr val="7E5B06"/>
            </a:solidFill>
          </a:ln>
        </p:spPr>
      </p:pic>
      <p:grpSp>
        <p:nvGrpSpPr>
          <p:cNvPr id="134" name="组合 133"/>
          <p:cNvGrpSpPr/>
          <p:nvPr/>
        </p:nvGrpSpPr>
        <p:grpSpPr>
          <a:xfrm>
            <a:off x="5212806" y="3179652"/>
            <a:ext cx="1725543" cy="1451728"/>
            <a:chOff x="5146675" y="766763"/>
            <a:chExt cx="1590676" cy="1338263"/>
          </a:xfrm>
          <a:effectLst/>
        </p:grpSpPr>
        <p:sp>
          <p:nvSpPr>
            <p:cNvPr id="135" name="Oval 18"/>
            <p:cNvSpPr>
              <a:spLocks noChangeArrowheads="1"/>
            </p:cNvSpPr>
            <p:nvPr/>
          </p:nvSpPr>
          <p:spPr bwMode="auto">
            <a:xfrm>
              <a:off x="5675313" y="766763"/>
              <a:ext cx="533400" cy="534988"/>
            </a:xfrm>
            <a:prstGeom prst="ellipse">
              <a:avLst/>
            </a:pr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9"/>
            <p:cNvSpPr>
              <a:spLocks/>
            </p:cNvSpPr>
            <p:nvPr/>
          </p:nvSpPr>
          <p:spPr bwMode="auto">
            <a:xfrm>
              <a:off x="5511800" y="1344613"/>
              <a:ext cx="860425" cy="760413"/>
            </a:xfrm>
            <a:custGeom>
              <a:avLst/>
              <a:gdLst>
                <a:gd name="T0" fmla="*/ 201 w 301"/>
                <a:gd name="T1" fmla="*/ 0 h 266"/>
                <a:gd name="T2" fmla="*/ 151 w 301"/>
                <a:gd name="T3" fmla="*/ 67 h 266"/>
                <a:gd name="T4" fmla="*/ 101 w 301"/>
                <a:gd name="T5" fmla="*/ 0 h 266"/>
                <a:gd name="T6" fmla="*/ 0 w 301"/>
                <a:gd name="T7" fmla="*/ 144 h 266"/>
                <a:gd name="T8" fmla="*/ 0 w 301"/>
                <a:gd name="T9" fmla="*/ 235 h 266"/>
                <a:gd name="T10" fmla="*/ 0 w 301"/>
                <a:gd name="T11" fmla="*/ 235 h 266"/>
                <a:gd name="T12" fmla="*/ 151 w 301"/>
                <a:gd name="T13" fmla="*/ 266 h 266"/>
                <a:gd name="T14" fmla="*/ 301 w 301"/>
                <a:gd name="T15" fmla="*/ 235 h 266"/>
                <a:gd name="T16" fmla="*/ 301 w 301"/>
                <a:gd name="T17" fmla="*/ 235 h 266"/>
                <a:gd name="T18" fmla="*/ 301 w 301"/>
                <a:gd name="T19" fmla="*/ 144 h 266"/>
                <a:gd name="T20" fmla="*/ 201 w 301"/>
                <a:gd name="T2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1" h="266">
                  <a:moveTo>
                    <a:pt x="201" y="0"/>
                  </a:moveTo>
                  <a:cubicBezTo>
                    <a:pt x="151" y="67"/>
                    <a:pt x="151" y="67"/>
                    <a:pt x="151" y="67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42" y="21"/>
                    <a:pt x="0" y="78"/>
                    <a:pt x="0" y="144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3" y="252"/>
                    <a:pt x="69" y="266"/>
                    <a:pt x="151" y="266"/>
                  </a:cubicBezTo>
                  <a:cubicBezTo>
                    <a:pt x="232" y="266"/>
                    <a:pt x="298" y="252"/>
                    <a:pt x="301" y="235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301" y="144"/>
                    <a:pt x="301" y="144"/>
                    <a:pt x="301" y="144"/>
                  </a:cubicBezTo>
                  <a:cubicBezTo>
                    <a:pt x="301" y="78"/>
                    <a:pt x="259" y="21"/>
                    <a:pt x="201" y="0"/>
                  </a:cubicBezTo>
                  <a:close/>
                </a:path>
              </a:pathLst>
            </a:cu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20"/>
            <p:cNvSpPr>
              <a:spLocks/>
            </p:cNvSpPr>
            <p:nvPr/>
          </p:nvSpPr>
          <p:spPr bwMode="auto">
            <a:xfrm>
              <a:off x="5900738" y="1319213"/>
              <a:ext cx="85725" cy="50800"/>
            </a:xfrm>
            <a:custGeom>
              <a:avLst/>
              <a:gdLst>
                <a:gd name="T0" fmla="*/ 30 w 30"/>
                <a:gd name="T1" fmla="*/ 1 h 18"/>
                <a:gd name="T2" fmla="*/ 15 w 30"/>
                <a:gd name="T3" fmla="*/ 0 h 18"/>
                <a:gd name="T4" fmla="*/ 1 w 30"/>
                <a:gd name="T5" fmla="*/ 1 h 18"/>
                <a:gd name="T6" fmla="*/ 7 w 30"/>
                <a:gd name="T7" fmla="*/ 18 h 18"/>
                <a:gd name="T8" fmla="*/ 24 w 30"/>
                <a:gd name="T9" fmla="*/ 18 h 18"/>
                <a:gd name="T10" fmla="*/ 30 w 30"/>
                <a:gd name="T1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">
                  <a:moveTo>
                    <a:pt x="30" y="1"/>
                  </a:moveTo>
                  <a:cubicBezTo>
                    <a:pt x="25" y="0"/>
                    <a:pt x="20" y="0"/>
                    <a:pt x="15" y="0"/>
                  </a:cubicBezTo>
                  <a:cubicBezTo>
                    <a:pt x="10" y="0"/>
                    <a:pt x="6" y="0"/>
                    <a:pt x="1" y="1"/>
                  </a:cubicBezTo>
                  <a:cubicBezTo>
                    <a:pt x="1" y="1"/>
                    <a:pt x="0" y="11"/>
                    <a:pt x="7" y="18"/>
                  </a:cubicBezTo>
                  <a:cubicBezTo>
                    <a:pt x="7" y="18"/>
                    <a:pt x="18" y="18"/>
                    <a:pt x="24" y="18"/>
                  </a:cubicBezTo>
                  <a:cubicBezTo>
                    <a:pt x="24" y="18"/>
                    <a:pt x="30" y="12"/>
                    <a:pt x="30" y="1"/>
                  </a:cubicBezTo>
                  <a:close/>
                </a:path>
              </a:pathLst>
            </a:cu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21"/>
            <p:cNvSpPr>
              <a:spLocks/>
            </p:cNvSpPr>
            <p:nvPr/>
          </p:nvSpPr>
          <p:spPr bwMode="auto">
            <a:xfrm>
              <a:off x="5894388" y="1377951"/>
              <a:ext cx="95250" cy="130175"/>
            </a:xfrm>
            <a:custGeom>
              <a:avLst/>
              <a:gdLst>
                <a:gd name="T0" fmla="*/ 15 w 60"/>
                <a:gd name="T1" fmla="*/ 0 h 82"/>
                <a:gd name="T2" fmla="*/ 47 w 60"/>
                <a:gd name="T3" fmla="*/ 0 h 82"/>
                <a:gd name="T4" fmla="*/ 60 w 60"/>
                <a:gd name="T5" fmla="*/ 47 h 82"/>
                <a:gd name="T6" fmla="*/ 31 w 60"/>
                <a:gd name="T7" fmla="*/ 82 h 82"/>
                <a:gd name="T8" fmla="*/ 0 w 60"/>
                <a:gd name="T9" fmla="*/ 47 h 82"/>
                <a:gd name="T10" fmla="*/ 15 w 60"/>
                <a:gd name="T1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82">
                  <a:moveTo>
                    <a:pt x="15" y="0"/>
                  </a:moveTo>
                  <a:lnTo>
                    <a:pt x="47" y="0"/>
                  </a:lnTo>
                  <a:lnTo>
                    <a:pt x="60" y="47"/>
                  </a:lnTo>
                  <a:lnTo>
                    <a:pt x="31" y="82"/>
                  </a:lnTo>
                  <a:lnTo>
                    <a:pt x="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22"/>
            <p:cNvSpPr>
              <a:spLocks/>
            </p:cNvSpPr>
            <p:nvPr/>
          </p:nvSpPr>
          <p:spPr bwMode="auto">
            <a:xfrm>
              <a:off x="5432425" y="1427163"/>
              <a:ext cx="71438" cy="96838"/>
            </a:xfrm>
            <a:custGeom>
              <a:avLst/>
              <a:gdLst>
                <a:gd name="T0" fmla="*/ 23 w 45"/>
                <a:gd name="T1" fmla="*/ 61 h 61"/>
                <a:gd name="T2" fmla="*/ 45 w 45"/>
                <a:gd name="T3" fmla="*/ 34 h 61"/>
                <a:gd name="T4" fmla="*/ 34 w 45"/>
                <a:gd name="T5" fmla="*/ 0 h 61"/>
                <a:gd name="T6" fmla="*/ 11 w 45"/>
                <a:gd name="T7" fmla="*/ 0 h 61"/>
                <a:gd name="T8" fmla="*/ 0 w 45"/>
                <a:gd name="T9" fmla="*/ 34 h 61"/>
                <a:gd name="T10" fmla="*/ 23 w 45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61">
                  <a:moveTo>
                    <a:pt x="23" y="61"/>
                  </a:moveTo>
                  <a:lnTo>
                    <a:pt x="45" y="34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34"/>
                  </a:lnTo>
                  <a:lnTo>
                    <a:pt x="23" y="61"/>
                  </a:lnTo>
                  <a:close/>
                </a:path>
              </a:pathLst>
            </a:cu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23"/>
            <p:cNvSpPr>
              <a:spLocks/>
            </p:cNvSpPr>
            <p:nvPr/>
          </p:nvSpPr>
          <p:spPr bwMode="auto">
            <a:xfrm>
              <a:off x="5146675" y="1401763"/>
              <a:ext cx="465138" cy="568325"/>
            </a:xfrm>
            <a:custGeom>
              <a:avLst/>
              <a:gdLst>
                <a:gd name="T0" fmla="*/ 150 w 163"/>
                <a:gd name="T1" fmla="*/ 0 h 199"/>
                <a:gd name="T2" fmla="*/ 113 w 163"/>
                <a:gd name="T3" fmla="*/ 50 h 199"/>
                <a:gd name="T4" fmla="*/ 75 w 163"/>
                <a:gd name="T5" fmla="*/ 0 h 199"/>
                <a:gd name="T6" fmla="*/ 0 w 163"/>
                <a:gd name="T7" fmla="*/ 108 h 199"/>
                <a:gd name="T8" fmla="*/ 0 w 163"/>
                <a:gd name="T9" fmla="*/ 176 h 199"/>
                <a:gd name="T10" fmla="*/ 0 w 163"/>
                <a:gd name="T11" fmla="*/ 176 h 199"/>
                <a:gd name="T12" fmla="*/ 113 w 163"/>
                <a:gd name="T13" fmla="*/ 199 h 199"/>
                <a:gd name="T14" fmla="*/ 114 w 163"/>
                <a:gd name="T15" fmla="*/ 199 h 199"/>
                <a:gd name="T16" fmla="*/ 114 w 163"/>
                <a:gd name="T17" fmla="*/ 124 h 199"/>
                <a:gd name="T18" fmla="*/ 163 w 163"/>
                <a:gd name="T19" fmla="*/ 6 h 199"/>
                <a:gd name="T20" fmla="*/ 150 w 16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199">
                  <a:moveTo>
                    <a:pt x="150" y="0"/>
                  </a:moveTo>
                  <a:cubicBezTo>
                    <a:pt x="113" y="50"/>
                    <a:pt x="113" y="50"/>
                    <a:pt x="113" y="5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31" y="16"/>
                    <a:pt x="0" y="58"/>
                    <a:pt x="0" y="108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" y="189"/>
                    <a:pt x="52" y="199"/>
                    <a:pt x="113" y="199"/>
                  </a:cubicBezTo>
                  <a:cubicBezTo>
                    <a:pt x="113" y="199"/>
                    <a:pt x="114" y="199"/>
                    <a:pt x="114" y="199"/>
                  </a:cubicBezTo>
                  <a:cubicBezTo>
                    <a:pt x="114" y="124"/>
                    <a:pt x="114" y="124"/>
                    <a:pt x="114" y="124"/>
                  </a:cubicBezTo>
                  <a:cubicBezTo>
                    <a:pt x="114" y="78"/>
                    <a:pt x="133" y="36"/>
                    <a:pt x="163" y="6"/>
                  </a:cubicBezTo>
                  <a:cubicBezTo>
                    <a:pt x="159" y="3"/>
                    <a:pt x="155" y="2"/>
                    <a:pt x="150" y="0"/>
                  </a:cubicBezTo>
                  <a:close/>
                </a:path>
              </a:pathLst>
            </a:cu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24"/>
            <p:cNvSpPr>
              <a:spLocks/>
            </p:cNvSpPr>
            <p:nvPr/>
          </p:nvSpPr>
          <p:spPr bwMode="auto">
            <a:xfrm>
              <a:off x="5438775" y="1381126"/>
              <a:ext cx="61913" cy="41275"/>
            </a:xfrm>
            <a:custGeom>
              <a:avLst/>
              <a:gdLst>
                <a:gd name="T0" fmla="*/ 18 w 22"/>
                <a:gd name="T1" fmla="*/ 14 h 14"/>
                <a:gd name="T2" fmla="*/ 22 w 22"/>
                <a:gd name="T3" fmla="*/ 1 h 14"/>
                <a:gd name="T4" fmla="*/ 11 w 22"/>
                <a:gd name="T5" fmla="*/ 0 h 14"/>
                <a:gd name="T6" fmla="*/ 0 w 22"/>
                <a:gd name="T7" fmla="*/ 1 h 14"/>
                <a:gd name="T8" fmla="*/ 5 w 22"/>
                <a:gd name="T9" fmla="*/ 14 h 14"/>
                <a:gd name="T10" fmla="*/ 18 w 22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18" y="14"/>
                  </a:moveTo>
                  <a:cubicBezTo>
                    <a:pt x="18" y="14"/>
                    <a:pt x="22" y="9"/>
                    <a:pt x="22" y="1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7" y="0"/>
                    <a:pt x="4" y="0"/>
                    <a:pt x="0" y="1"/>
                  </a:cubicBezTo>
                  <a:cubicBezTo>
                    <a:pt x="0" y="1"/>
                    <a:pt x="0" y="8"/>
                    <a:pt x="5" y="14"/>
                  </a:cubicBezTo>
                  <a:cubicBezTo>
                    <a:pt x="5" y="14"/>
                    <a:pt x="13" y="14"/>
                    <a:pt x="18" y="14"/>
                  </a:cubicBezTo>
                  <a:close/>
                </a:path>
              </a:pathLst>
            </a:cu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Oval 25"/>
            <p:cNvSpPr>
              <a:spLocks noChangeArrowheads="1"/>
            </p:cNvSpPr>
            <p:nvPr/>
          </p:nvSpPr>
          <p:spPr bwMode="auto">
            <a:xfrm>
              <a:off x="5267325" y="966788"/>
              <a:ext cx="401638" cy="403225"/>
            </a:xfrm>
            <a:prstGeom prst="ellipse">
              <a:avLst/>
            </a:pr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26"/>
            <p:cNvSpPr>
              <a:spLocks/>
            </p:cNvSpPr>
            <p:nvPr/>
          </p:nvSpPr>
          <p:spPr bwMode="auto">
            <a:xfrm>
              <a:off x="6386513" y="1381126"/>
              <a:ext cx="61913" cy="41275"/>
            </a:xfrm>
            <a:custGeom>
              <a:avLst/>
              <a:gdLst>
                <a:gd name="T0" fmla="*/ 17 w 22"/>
                <a:gd name="T1" fmla="*/ 14 h 14"/>
                <a:gd name="T2" fmla="*/ 22 w 22"/>
                <a:gd name="T3" fmla="*/ 1 h 14"/>
                <a:gd name="T4" fmla="*/ 11 w 22"/>
                <a:gd name="T5" fmla="*/ 0 h 14"/>
                <a:gd name="T6" fmla="*/ 0 w 22"/>
                <a:gd name="T7" fmla="*/ 1 h 14"/>
                <a:gd name="T8" fmla="*/ 5 w 22"/>
                <a:gd name="T9" fmla="*/ 14 h 14"/>
                <a:gd name="T10" fmla="*/ 17 w 22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17" y="14"/>
                  </a:moveTo>
                  <a:cubicBezTo>
                    <a:pt x="17" y="14"/>
                    <a:pt x="22" y="9"/>
                    <a:pt x="22" y="1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7" y="0"/>
                    <a:pt x="4" y="0"/>
                    <a:pt x="0" y="1"/>
                  </a:cubicBezTo>
                  <a:cubicBezTo>
                    <a:pt x="0" y="1"/>
                    <a:pt x="0" y="8"/>
                    <a:pt x="5" y="14"/>
                  </a:cubicBezTo>
                  <a:cubicBezTo>
                    <a:pt x="5" y="14"/>
                    <a:pt x="13" y="14"/>
                    <a:pt x="17" y="14"/>
                  </a:cubicBezTo>
                  <a:close/>
                </a:path>
              </a:pathLst>
            </a:cu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27"/>
            <p:cNvSpPr>
              <a:spLocks/>
            </p:cNvSpPr>
            <p:nvPr/>
          </p:nvSpPr>
          <p:spPr bwMode="auto">
            <a:xfrm>
              <a:off x="6380163" y="1427163"/>
              <a:ext cx="71438" cy="96838"/>
            </a:xfrm>
            <a:custGeom>
              <a:avLst/>
              <a:gdLst>
                <a:gd name="T0" fmla="*/ 24 w 45"/>
                <a:gd name="T1" fmla="*/ 61 h 61"/>
                <a:gd name="T2" fmla="*/ 45 w 45"/>
                <a:gd name="T3" fmla="*/ 34 h 61"/>
                <a:gd name="T4" fmla="*/ 34 w 45"/>
                <a:gd name="T5" fmla="*/ 0 h 61"/>
                <a:gd name="T6" fmla="*/ 11 w 45"/>
                <a:gd name="T7" fmla="*/ 0 h 61"/>
                <a:gd name="T8" fmla="*/ 0 w 45"/>
                <a:gd name="T9" fmla="*/ 34 h 61"/>
                <a:gd name="T10" fmla="*/ 24 w 45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61">
                  <a:moveTo>
                    <a:pt x="24" y="61"/>
                  </a:moveTo>
                  <a:lnTo>
                    <a:pt x="45" y="34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34"/>
                  </a:lnTo>
                  <a:lnTo>
                    <a:pt x="24" y="61"/>
                  </a:lnTo>
                  <a:close/>
                </a:path>
              </a:pathLst>
            </a:cu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Oval 28"/>
            <p:cNvSpPr>
              <a:spLocks noChangeArrowheads="1"/>
            </p:cNvSpPr>
            <p:nvPr/>
          </p:nvSpPr>
          <p:spPr bwMode="auto">
            <a:xfrm>
              <a:off x="6215063" y="966788"/>
              <a:ext cx="403225" cy="403225"/>
            </a:xfrm>
            <a:prstGeom prst="ellipse">
              <a:avLst/>
            </a:pr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29"/>
            <p:cNvSpPr>
              <a:spLocks/>
            </p:cNvSpPr>
            <p:nvPr/>
          </p:nvSpPr>
          <p:spPr bwMode="auto">
            <a:xfrm>
              <a:off x="6272213" y="1401763"/>
              <a:ext cx="465138" cy="568325"/>
            </a:xfrm>
            <a:custGeom>
              <a:avLst/>
              <a:gdLst>
                <a:gd name="T0" fmla="*/ 88 w 163"/>
                <a:gd name="T1" fmla="*/ 0 h 199"/>
                <a:gd name="T2" fmla="*/ 51 w 163"/>
                <a:gd name="T3" fmla="*/ 50 h 199"/>
                <a:gd name="T4" fmla="*/ 13 w 163"/>
                <a:gd name="T5" fmla="*/ 0 h 199"/>
                <a:gd name="T6" fmla="*/ 0 w 163"/>
                <a:gd name="T7" fmla="*/ 6 h 199"/>
                <a:gd name="T8" fmla="*/ 49 w 163"/>
                <a:gd name="T9" fmla="*/ 124 h 199"/>
                <a:gd name="T10" fmla="*/ 49 w 163"/>
                <a:gd name="T11" fmla="*/ 199 h 199"/>
                <a:gd name="T12" fmla="*/ 51 w 163"/>
                <a:gd name="T13" fmla="*/ 199 h 199"/>
                <a:gd name="T14" fmla="*/ 163 w 163"/>
                <a:gd name="T15" fmla="*/ 176 h 199"/>
                <a:gd name="T16" fmla="*/ 163 w 163"/>
                <a:gd name="T17" fmla="*/ 176 h 199"/>
                <a:gd name="T18" fmla="*/ 163 w 163"/>
                <a:gd name="T19" fmla="*/ 108 h 199"/>
                <a:gd name="T20" fmla="*/ 88 w 16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199">
                  <a:moveTo>
                    <a:pt x="88" y="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4" y="3"/>
                    <a:pt x="0" y="6"/>
                  </a:cubicBezTo>
                  <a:cubicBezTo>
                    <a:pt x="30" y="36"/>
                    <a:pt x="49" y="78"/>
                    <a:pt x="49" y="124"/>
                  </a:cubicBezTo>
                  <a:cubicBezTo>
                    <a:pt x="49" y="199"/>
                    <a:pt x="49" y="199"/>
                    <a:pt x="49" y="199"/>
                  </a:cubicBezTo>
                  <a:cubicBezTo>
                    <a:pt x="50" y="199"/>
                    <a:pt x="50" y="199"/>
                    <a:pt x="51" y="199"/>
                  </a:cubicBezTo>
                  <a:cubicBezTo>
                    <a:pt x="112" y="199"/>
                    <a:pt x="161" y="189"/>
                    <a:pt x="163" y="176"/>
                  </a:cubicBezTo>
                  <a:cubicBezTo>
                    <a:pt x="163" y="176"/>
                    <a:pt x="163" y="176"/>
                    <a:pt x="163" y="176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3" y="58"/>
                    <a:pt x="132" y="16"/>
                    <a:pt x="88" y="0"/>
                  </a:cubicBezTo>
                  <a:close/>
                </a:path>
              </a:pathLst>
            </a:cu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342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5310006" y="433366"/>
            <a:ext cx="128587" cy="1414484"/>
            <a:chOff x="5408612" y="2576945"/>
            <a:chExt cx="128587" cy="1414484"/>
          </a:xfrm>
        </p:grpSpPr>
        <p:sp>
          <p:nvSpPr>
            <p:cNvPr id="22" name="直角三角形 21"/>
            <p:cNvSpPr/>
            <p:nvPr/>
          </p:nvSpPr>
          <p:spPr>
            <a:xfrm flipH="1">
              <a:off x="5408612" y="2576945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直角三角形 22"/>
            <p:cNvSpPr/>
            <p:nvPr/>
          </p:nvSpPr>
          <p:spPr>
            <a:xfrm flipH="1" flipV="1">
              <a:off x="5408612" y="3601338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flipH="1">
            <a:off x="6556193" y="433366"/>
            <a:ext cx="128587" cy="1414484"/>
            <a:chOff x="5408612" y="2576945"/>
            <a:chExt cx="128587" cy="1414484"/>
          </a:xfrm>
        </p:grpSpPr>
        <p:sp>
          <p:nvSpPr>
            <p:cNvPr id="25" name="直角三角形 24"/>
            <p:cNvSpPr/>
            <p:nvPr/>
          </p:nvSpPr>
          <p:spPr>
            <a:xfrm flipH="1">
              <a:off x="5408612" y="2576945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直角三角形 25"/>
            <p:cNvSpPr/>
            <p:nvPr/>
          </p:nvSpPr>
          <p:spPr>
            <a:xfrm flipH="1" flipV="1">
              <a:off x="5408612" y="3601338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762875" y="-457200"/>
            <a:ext cx="4429125" cy="400050"/>
            <a:chOff x="5800725" y="-971549"/>
            <a:chExt cx="4429125" cy="400050"/>
          </a:xfrm>
        </p:grpSpPr>
        <p:sp>
          <p:nvSpPr>
            <p:cNvPr id="28" name="矩形 27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-247651" y="483859"/>
            <a:ext cx="5909129" cy="1006793"/>
            <a:chOff x="-1" y="5338445"/>
            <a:chExt cx="5909129" cy="1006793"/>
          </a:xfrm>
        </p:grpSpPr>
        <p:grpSp>
          <p:nvGrpSpPr>
            <p:cNvPr id="34" name="组合 33"/>
            <p:cNvGrpSpPr/>
            <p:nvPr/>
          </p:nvGrpSpPr>
          <p:grpSpPr>
            <a:xfrm>
              <a:off x="-1" y="5338445"/>
              <a:ext cx="3092450" cy="1006793"/>
              <a:chOff x="-1" y="5338445"/>
              <a:chExt cx="3092450" cy="1006793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EA61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42" name="直角三角形 41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C12A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矩形 42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E44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 flipH="1">
              <a:off x="2816678" y="5338445"/>
              <a:ext cx="3092450" cy="1006793"/>
              <a:chOff x="-1" y="5338445"/>
              <a:chExt cx="3092450" cy="1006793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EA61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38" name="直角三角形 37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C12A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E44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44" name="组合 43"/>
          <p:cNvGrpSpPr/>
          <p:nvPr/>
        </p:nvGrpSpPr>
        <p:grpSpPr>
          <a:xfrm>
            <a:off x="6486978" y="483859"/>
            <a:ext cx="5909129" cy="1006793"/>
            <a:chOff x="-1" y="5338445"/>
            <a:chExt cx="5909129" cy="1006793"/>
          </a:xfrm>
        </p:grpSpPr>
        <p:grpSp>
          <p:nvGrpSpPr>
            <p:cNvPr id="45" name="组合 44"/>
            <p:cNvGrpSpPr/>
            <p:nvPr/>
          </p:nvGrpSpPr>
          <p:grpSpPr>
            <a:xfrm>
              <a:off x="-1" y="5338445"/>
              <a:ext cx="3092450" cy="1006793"/>
              <a:chOff x="-1" y="5338445"/>
              <a:chExt cx="3092450" cy="1006793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5C87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2" name="组合 51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53" name="直角三角形 52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3047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矩形 53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4465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46" name="组合 45"/>
            <p:cNvGrpSpPr/>
            <p:nvPr/>
          </p:nvGrpSpPr>
          <p:grpSpPr>
            <a:xfrm flipH="1">
              <a:off x="2816678" y="5338445"/>
              <a:ext cx="3092450" cy="1006793"/>
              <a:chOff x="-1" y="5338445"/>
              <a:chExt cx="3092450" cy="1006793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5C87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49" name="直角三角形 48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3047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4465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55" name="矩形 54"/>
          <p:cNvSpPr/>
          <p:nvPr/>
        </p:nvSpPr>
        <p:spPr>
          <a:xfrm>
            <a:off x="5438594" y="433367"/>
            <a:ext cx="1117599" cy="1414483"/>
          </a:xfrm>
          <a:prstGeom prst="rect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37815" y="1977220"/>
            <a:ext cx="3555911" cy="4155208"/>
            <a:chOff x="1292189" y="1977220"/>
            <a:chExt cx="3555911" cy="4155208"/>
          </a:xfrm>
        </p:grpSpPr>
        <p:grpSp>
          <p:nvGrpSpPr>
            <p:cNvPr id="9" name="组合 8"/>
            <p:cNvGrpSpPr/>
            <p:nvPr/>
          </p:nvGrpSpPr>
          <p:grpSpPr>
            <a:xfrm>
              <a:off x="1292189" y="1977220"/>
              <a:ext cx="644469" cy="1137842"/>
              <a:chOff x="1292189" y="1906880"/>
              <a:chExt cx="644469" cy="1137842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/>
                  <a:t>1</a:t>
                </a:r>
                <a:endParaRPr lang="zh-CN" altLang="en-US" dirty="0"/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>
                <a:off x="1412330" y="2311755"/>
                <a:ext cx="524328" cy="732967"/>
                <a:chOff x="1412330" y="2311755"/>
                <a:chExt cx="524328" cy="732967"/>
              </a:xfrm>
            </p:grpSpPr>
            <p:cxnSp>
              <p:nvCxnSpPr>
                <p:cNvPr id="72" name="直接连接符 71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矩形 72"/>
                <p:cNvSpPr/>
                <p:nvPr/>
              </p:nvSpPr>
              <p:spPr>
                <a:xfrm rot="2697751">
                  <a:off x="1649175" y="231175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74" name="文本框 73"/>
            <p:cNvSpPr txBox="1"/>
            <p:nvPr/>
          </p:nvSpPr>
          <p:spPr>
            <a:xfrm>
              <a:off x="1842149" y="252243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尽量避免矛盾</a:t>
              </a: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1292189" y="2731562"/>
              <a:ext cx="644469" cy="1144192"/>
              <a:chOff x="1292189" y="1906880"/>
              <a:chExt cx="644469" cy="1144192"/>
            </a:xfrm>
          </p:grpSpPr>
          <p:sp>
            <p:nvSpPr>
              <p:cNvPr id="77" name="文本框 76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 smtClean="0"/>
                  <a:t>2</a:t>
                </a:r>
                <a:endParaRPr lang="zh-CN" altLang="en-US" dirty="0"/>
              </a:p>
            </p:txBody>
          </p:sp>
          <p:grpSp>
            <p:nvGrpSpPr>
              <p:cNvPr id="78" name="组合 77"/>
              <p:cNvGrpSpPr/>
              <p:nvPr/>
            </p:nvGrpSpPr>
            <p:grpSpPr>
              <a:xfrm>
                <a:off x="1412330" y="2318105"/>
                <a:ext cx="524328" cy="732967"/>
                <a:chOff x="1412330" y="2318105"/>
                <a:chExt cx="524328" cy="732967"/>
              </a:xfrm>
            </p:grpSpPr>
            <p:cxnSp>
              <p:nvCxnSpPr>
                <p:cNvPr id="79" name="直接连接符 78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矩形 79"/>
                <p:cNvSpPr/>
                <p:nvPr/>
              </p:nvSpPr>
              <p:spPr>
                <a:xfrm rot="2697751">
                  <a:off x="1649175" y="231810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81" name="文本框 80"/>
            <p:cNvSpPr txBox="1"/>
            <p:nvPr/>
          </p:nvSpPr>
          <p:spPr>
            <a:xfrm>
              <a:off x="1842149" y="3247374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往往乐于助人</a:t>
              </a:r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1292189" y="3485904"/>
              <a:ext cx="644469" cy="1137842"/>
              <a:chOff x="1292189" y="1906880"/>
              <a:chExt cx="644469" cy="1137842"/>
            </a:xfrm>
          </p:grpSpPr>
          <p:sp>
            <p:nvSpPr>
              <p:cNvPr id="83" name="文本框 82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 smtClean="0"/>
                  <a:t>3</a:t>
                </a:r>
                <a:endParaRPr lang="zh-CN" altLang="en-US" dirty="0"/>
              </a:p>
            </p:txBody>
          </p:sp>
          <p:grpSp>
            <p:nvGrpSpPr>
              <p:cNvPr id="84" name="组合 83"/>
              <p:cNvGrpSpPr/>
              <p:nvPr/>
            </p:nvGrpSpPr>
            <p:grpSpPr>
              <a:xfrm>
                <a:off x="1412330" y="2311755"/>
                <a:ext cx="524328" cy="732967"/>
                <a:chOff x="1412330" y="2311755"/>
                <a:chExt cx="524328" cy="732967"/>
              </a:xfrm>
            </p:grpSpPr>
            <p:cxnSp>
              <p:nvCxnSpPr>
                <p:cNvPr id="85" name="直接连接符 84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矩形 85"/>
                <p:cNvSpPr/>
                <p:nvPr/>
              </p:nvSpPr>
              <p:spPr>
                <a:xfrm rot="2697751">
                  <a:off x="1649175" y="231175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87" name="文本框 86"/>
            <p:cNvSpPr txBox="1"/>
            <p:nvPr/>
          </p:nvSpPr>
          <p:spPr>
            <a:xfrm>
              <a:off x="1842149" y="3972315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面对压力默默忍受</a:t>
              </a:r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1292189" y="4240246"/>
              <a:ext cx="644469" cy="1144192"/>
              <a:chOff x="1292189" y="1906880"/>
              <a:chExt cx="644469" cy="1144192"/>
            </a:xfrm>
          </p:grpSpPr>
          <p:sp>
            <p:nvSpPr>
              <p:cNvPr id="89" name="文本框 88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 smtClean="0"/>
                  <a:t>4</a:t>
                </a:r>
                <a:endParaRPr lang="zh-CN" altLang="en-US" dirty="0"/>
              </a:p>
            </p:txBody>
          </p:sp>
          <p:grpSp>
            <p:nvGrpSpPr>
              <p:cNvPr id="90" name="组合 89"/>
              <p:cNvGrpSpPr/>
              <p:nvPr/>
            </p:nvGrpSpPr>
            <p:grpSpPr>
              <a:xfrm>
                <a:off x="1412330" y="2318105"/>
                <a:ext cx="524328" cy="732967"/>
                <a:chOff x="1412330" y="2318105"/>
                <a:chExt cx="524328" cy="732967"/>
              </a:xfrm>
            </p:grpSpPr>
            <p:cxnSp>
              <p:nvCxnSpPr>
                <p:cNvPr id="91" name="直接连接符 90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矩形 91"/>
                <p:cNvSpPr/>
                <p:nvPr/>
              </p:nvSpPr>
              <p:spPr>
                <a:xfrm rot="2697751">
                  <a:off x="1649175" y="231810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93" name="文本框 92"/>
            <p:cNvSpPr txBox="1"/>
            <p:nvPr/>
          </p:nvSpPr>
          <p:spPr>
            <a:xfrm>
              <a:off x="1842149" y="4697256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装扮没特点就是特点</a:t>
              </a: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1292189" y="4994586"/>
              <a:ext cx="644469" cy="1137842"/>
              <a:chOff x="1292189" y="1906880"/>
              <a:chExt cx="644469" cy="1137842"/>
            </a:xfrm>
          </p:grpSpPr>
          <p:sp>
            <p:nvSpPr>
              <p:cNvPr id="95" name="文本框 94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 smtClean="0"/>
                  <a:t>5</a:t>
                </a:r>
                <a:endParaRPr lang="zh-CN" altLang="en-US" dirty="0"/>
              </a:p>
            </p:txBody>
          </p:sp>
          <p:grpSp>
            <p:nvGrpSpPr>
              <p:cNvPr id="96" name="组合 95"/>
              <p:cNvGrpSpPr/>
              <p:nvPr/>
            </p:nvGrpSpPr>
            <p:grpSpPr>
              <a:xfrm>
                <a:off x="1412330" y="2311755"/>
                <a:ext cx="524328" cy="732967"/>
                <a:chOff x="1412330" y="2311755"/>
                <a:chExt cx="524328" cy="732967"/>
              </a:xfrm>
            </p:grpSpPr>
            <p:cxnSp>
              <p:nvCxnSpPr>
                <p:cNvPr id="97" name="直接连接符 96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矩形 97"/>
                <p:cNvSpPr/>
                <p:nvPr/>
              </p:nvSpPr>
              <p:spPr>
                <a:xfrm rot="2697751">
                  <a:off x="1649175" y="231175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99" name="文本框 98"/>
            <p:cNvSpPr txBox="1"/>
            <p:nvPr/>
          </p:nvSpPr>
          <p:spPr>
            <a:xfrm>
              <a:off x="1842149" y="5422196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最不可能参与争吵和辩论</a:t>
              </a: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8004231" y="1977220"/>
            <a:ext cx="644469" cy="1137842"/>
            <a:chOff x="1292189" y="1906880"/>
            <a:chExt cx="644469" cy="1137842"/>
          </a:xfrm>
        </p:grpSpPr>
        <p:sp>
          <p:nvSpPr>
            <p:cNvPr id="101" name="文本框 100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>
                  <a:solidFill>
                    <a:srgbClr val="44656C"/>
                  </a:solidFill>
                </a:rPr>
                <a:t>1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1412330" y="2311755"/>
              <a:ext cx="524328" cy="732967"/>
              <a:chOff x="1412330" y="2311755"/>
              <a:chExt cx="524328" cy="732967"/>
            </a:xfrm>
          </p:grpSpPr>
          <p:cxnSp>
            <p:nvCxnSpPr>
              <p:cNvPr id="103" name="直接连接符 102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矩形 103"/>
              <p:cNvSpPr/>
              <p:nvPr/>
            </p:nvSpPr>
            <p:spPr>
              <a:xfrm rot="2697751">
                <a:off x="1649175" y="2311755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05" name="文本框 104"/>
          <p:cNvSpPr txBox="1"/>
          <p:nvPr/>
        </p:nvSpPr>
        <p:spPr>
          <a:xfrm>
            <a:off x="8554191" y="2522433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多一些关怀与</a:t>
            </a:r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包容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8004231" y="2731562"/>
            <a:ext cx="644469" cy="1141017"/>
            <a:chOff x="1292189" y="1906880"/>
            <a:chExt cx="644469" cy="1141017"/>
          </a:xfrm>
        </p:grpSpPr>
        <p:sp>
          <p:nvSpPr>
            <p:cNvPr id="107" name="文本框 106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2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08" name="组合 107"/>
            <p:cNvGrpSpPr/>
            <p:nvPr/>
          </p:nvGrpSpPr>
          <p:grpSpPr>
            <a:xfrm>
              <a:off x="1412330" y="2314930"/>
              <a:ext cx="524328" cy="732967"/>
              <a:chOff x="1412330" y="2314930"/>
              <a:chExt cx="524328" cy="732967"/>
            </a:xfrm>
          </p:grpSpPr>
          <p:cxnSp>
            <p:nvCxnSpPr>
              <p:cNvPr id="109" name="直接连接符 108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矩形 109"/>
              <p:cNvSpPr/>
              <p:nvPr/>
            </p:nvSpPr>
            <p:spPr>
              <a:xfrm rot="2697751">
                <a:off x="1652350" y="2314930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1" name="文本框 110"/>
          <p:cNvSpPr txBox="1"/>
          <p:nvPr/>
        </p:nvSpPr>
        <p:spPr>
          <a:xfrm>
            <a:off x="8554191" y="3247374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多一两句温暖的话语</a:t>
            </a:r>
          </a:p>
        </p:txBody>
      </p:sp>
      <p:grpSp>
        <p:nvGrpSpPr>
          <p:cNvPr id="112" name="组合 111"/>
          <p:cNvGrpSpPr/>
          <p:nvPr/>
        </p:nvGrpSpPr>
        <p:grpSpPr>
          <a:xfrm>
            <a:off x="8004231" y="3485904"/>
            <a:ext cx="644469" cy="1137842"/>
            <a:chOff x="1292189" y="1906880"/>
            <a:chExt cx="644469" cy="1137842"/>
          </a:xfrm>
        </p:grpSpPr>
        <p:sp>
          <p:nvSpPr>
            <p:cNvPr id="113" name="文本框 112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3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14" name="组合 113"/>
            <p:cNvGrpSpPr/>
            <p:nvPr/>
          </p:nvGrpSpPr>
          <p:grpSpPr>
            <a:xfrm>
              <a:off x="1412330" y="2311755"/>
              <a:ext cx="524328" cy="732967"/>
              <a:chOff x="1412330" y="2311755"/>
              <a:chExt cx="524328" cy="732967"/>
            </a:xfrm>
          </p:grpSpPr>
          <p:cxnSp>
            <p:nvCxnSpPr>
              <p:cNvPr id="115" name="直接连接符 114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矩形 115"/>
              <p:cNvSpPr/>
              <p:nvPr/>
            </p:nvSpPr>
            <p:spPr>
              <a:xfrm rot="2697751">
                <a:off x="1649175" y="2311755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7" name="文本框 116"/>
          <p:cNvSpPr txBox="1"/>
          <p:nvPr/>
        </p:nvSpPr>
        <p:spPr>
          <a:xfrm>
            <a:off x="8554191" y="3972315"/>
            <a:ext cx="2640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父母是每个人的专属</a:t>
            </a:r>
            <a:r>
              <a:rPr lang="en-US" altLang="zh-CN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8004231" y="4240246"/>
            <a:ext cx="644469" cy="1141017"/>
            <a:chOff x="1292189" y="1906880"/>
            <a:chExt cx="644469" cy="1141017"/>
          </a:xfrm>
        </p:grpSpPr>
        <p:sp>
          <p:nvSpPr>
            <p:cNvPr id="119" name="文本框 118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4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1412330" y="2314930"/>
              <a:ext cx="524328" cy="732967"/>
              <a:chOff x="1412330" y="2314930"/>
              <a:chExt cx="524328" cy="732967"/>
            </a:xfrm>
          </p:grpSpPr>
          <p:cxnSp>
            <p:nvCxnSpPr>
              <p:cNvPr id="121" name="直接连接符 120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矩形 121"/>
              <p:cNvSpPr/>
              <p:nvPr/>
            </p:nvSpPr>
            <p:spPr>
              <a:xfrm rot="2697751">
                <a:off x="1652350" y="2314930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3" name="文本框 122"/>
          <p:cNvSpPr txBox="1"/>
          <p:nvPr/>
        </p:nvSpPr>
        <p:spPr>
          <a:xfrm>
            <a:off x="8554191" y="4697256"/>
            <a:ext cx="2896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多去关照和保护身边的</a:t>
            </a:r>
            <a:r>
              <a:rPr lang="en-US" altLang="zh-CN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4" name="组合 123"/>
          <p:cNvGrpSpPr/>
          <p:nvPr/>
        </p:nvGrpSpPr>
        <p:grpSpPr>
          <a:xfrm>
            <a:off x="8004231" y="4994586"/>
            <a:ext cx="644469" cy="1141017"/>
            <a:chOff x="1292189" y="1906880"/>
            <a:chExt cx="644469" cy="1141017"/>
          </a:xfrm>
        </p:grpSpPr>
        <p:sp>
          <p:nvSpPr>
            <p:cNvPr id="125" name="文本框 124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5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26" name="组合 125"/>
            <p:cNvGrpSpPr/>
            <p:nvPr/>
          </p:nvGrpSpPr>
          <p:grpSpPr>
            <a:xfrm>
              <a:off x="1412330" y="2314930"/>
              <a:ext cx="524328" cy="732967"/>
              <a:chOff x="1412330" y="2314930"/>
              <a:chExt cx="524328" cy="732967"/>
            </a:xfrm>
          </p:grpSpPr>
          <p:cxnSp>
            <p:nvCxnSpPr>
              <p:cNvPr id="127" name="直接连接符 126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矩形 127"/>
              <p:cNvSpPr/>
              <p:nvPr/>
            </p:nvSpPr>
            <p:spPr>
              <a:xfrm rot="2697751">
                <a:off x="1652350" y="2314930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9" name="文本框 128"/>
          <p:cNvSpPr txBox="1"/>
          <p:nvPr/>
        </p:nvSpPr>
        <p:spPr>
          <a:xfrm>
            <a:off x="8554191" y="5422196"/>
            <a:ext cx="3153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真诚感谢经常帮助自己的</a:t>
            </a:r>
            <a:r>
              <a:rPr lang="en-US" altLang="zh-CN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756918" y="667781"/>
            <a:ext cx="3899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的典型特质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7491548" y="667781"/>
            <a:ext cx="3899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 </a:t>
            </a: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相处基本原则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4816021" y="1294299"/>
            <a:ext cx="236274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便利贴女孩</a:t>
            </a:r>
            <a:r>
              <a:rPr lang="en-US" altLang="zh-CN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  <a:p>
            <a:pPr algn="ctr">
              <a:lnSpc>
                <a:spcPct val="130000"/>
              </a:lnSpc>
            </a:pPr>
            <a:r>
              <a:rPr lang="zh-CN" altLang="en-US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影片赏析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3" name="图片 1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65" y="515600"/>
            <a:ext cx="824038" cy="824038"/>
          </a:xfrm>
          <a:prstGeom prst="rect">
            <a:avLst/>
          </a:prstGeom>
          <a:ln w="25400">
            <a:solidFill>
              <a:srgbClr val="7E5B06"/>
            </a:solidFill>
          </a:ln>
        </p:spPr>
      </p:pic>
      <p:grpSp>
        <p:nvGrpSpPr>
          <p:cNvPr id="134" name="组合 133"/>
          <p:cNvGrpSpPr/>
          <p:nvPr/>
        </p:nvGrpSpPr>
        <p:grpSpPr>
          <a:xfrm>
            <a:off x="5212806" y="3179652"/>
            <a:ext cx="1725543" cy="1451728"/>
            <a:chOff x="5146675" y="766763"/>
            <a:chExt cx="1590676" cy="1338263"/>
          </a:xfrm>
          <a:effectLst/>
        </p:grpSpPr>
        <p:sp>
          <p:nvSpPr>
            <p:cNvPr id="135" name="Oval 18"/>
            <p:cNvSpPr>
              <a:spLocks noChangeArrowheads="1"/>
            </p:cNvSpPr>
            <p:nvPr/>
          </p:nvSpPr>
          <p:spPr bwMode="auto">
            <a:xfrm>
              <a:off x="5675313" y="766763"/>
              <a:ext cx="533400" cy="534988"/>
            </a:xfrm>
            <a:prstGeom prst="ellipse">
              <a:avLst/>
            </a:pr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9"/>
            <p:cNvSpPr>
              <a:spLocks/>
            </p:cNvSpPr>
            <p:nvPr/>
          </p:nvSpPr>
          <p:spPr bwMode="auto">
            <a:xfrm>
              <a:off x="5511800" y="1344613"/>
              <a:ext cx="860425" cy="760413"/>
            </a:xfrm>
            <a:custGeom>
              <a:avLst/>
              <a:gdLst>
                <a:gd name="T0" fmla="*/ 201 w 301"/>
                <a:gd name="T1" fmla="*/ 0 h 266"/>
                <a:gd name="T2" fmla="*/ 151 w 301"/>
                <a:gd name="T3" fmla="*/ 67 h 266"/>
                <a:gd name="T4" fmla="*/ 101 w 301"/>
                <a:gd name="T5" fmla="*/ 0 h 266"/>
                <a:gd name="T6" fmla="*/ 0 w 301"/>
                <a:gd name="T7" fmla="*/ 144 h 266"/>
                <a:gd name="T8" fmla="*/ 0 w 301"/>
                <a:gd name="T9" fmla="*/ 235 h 266"/>
                <a:gd name="T10" fmla="*/ 0 w 301"/>
                <a:gd name="T11" fmla="*/ 235 h 266"/>
                <a:gd name="T12" fmla="*/ 151 w 301"/>
                <a:gd name="T13" fmla="*/ 266 h 266"/>
                <a:gd name="T14" fmla="*/ 301 w 301"/>
                <a:gd name="T15" fmla="*/ 235 h 266"/>
                <a:gd name="T16" fmla="*/ 301 w 301"/>
                <a:gd name="T17" fmla="*/ 235 h 266"/>
                <a:gd name="T18" fmla="*/ 301 w 301"/>
                <a:gd name="T19" fmla="*/ 144 h 266"/>
                <a:gd name="T20" fmla="*/ 201 w 301"/>
                <a:gd name="T2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1" h="266">
                  <a:moveTo>
                    <a:pt x="201" y="0"/>
                  </a:moveTo>
                  <a:cubicBezTo>
                    <a:pt x="151" y="67"/>
                    <a:pt x="151" y="67"/>
                    <a:pt x="151" y="67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42" y="21"/>
                    <a:pt x="0" y="78"/>
                    <a:pt x="0" y="144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3" y="252"/>
                    <a:pt x="69" y="266"/>
                    <a:pt x="151" y="266"/>
                  </a:cubicBezTo>
                  <a:cubicBezTo>
                    <a:pt x="232" y="266"/>
                    <a:pt x="298" y="252"/>
                    <a:pt x="301" y="235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301" y="144"/>
                    <a:pt x="301" y="144"/>
                    <a:pt x="301" y="144"/>
                  </a:cubicBezTo>
                  <a:cubicBezTo>
                    <a:pt x="301" y="78"/>
                    <a:pt x="259" y="21"/>
                    <a:pt x="201" y="0"/>
                  </a:cubicBezTo>
                  <a:close/>
                </a:path>
              </a:pathLst>
            </a:cu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20"/>
            <p:cNvSpPr>
              <a:spLocks/>
            </p:cNvSpPr>
            <p:nvPr/>
          </p:nvSpPr>
          <p:spPr bwMode="auto">
            <a:xfrm>
              <a:off x="5900738" y="1319213"/>
              <a:ext cx="85725" cy="50800"/>
            </a:xfrm>
            <a:custGeom>
              <a:avLst/>
              <a:gdLst>
                <a:gd name="T0" fmla="*/ 30 w 30"/>
                <a:gd name="T1" fmla="*/ 1 h 18"/>
                <a:gd name="T2" fmla="*/ 15 w 30"/>
                <a:gd name="T3" fmla="*/ 0 h 18"/>
                <a:gd name="T4" fmla="*/ 1 w 30"/>
                <a:gd name="T5" fmla="*/ 1 h 18"/>
                <a:gd name="T6" fmla="*/ 7 w 30"/>
                <a:gd name="T7" fmla="*/ 18 h 18"/>
                <a:gd name="T8" fmla="*/ 24 w 30"/>
                <a:gd name="T9" fmla="*/ 18 h 18"/>
                <a:gd name="T10" fmla="*/ 30 w 30"/>
                <a:gd name="T1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">
                  <a:moveTo>
                    <a:pt x="30" y="1"/>
                  </a:moveTo>
                  <a:cubicBezTo>
                    <a:pt x="25" y="0"/>
                    <a:pt x="20" y="0"/>
                    <a:pt x="15" y="0"/>
                  </a:cubicBezTo>
                  <a:cubicBezTo>
                    <a:pt x="10" y="0"/>
                    <a:pt x="6" y="0"/>
                    <a:pt x="1" y="1"/>
                  </a:cubicBezTo>
                  <a:cubicBezTo>
                    <a:pt x="1" y="1"/>
                    <a:pt x="0" y="11"/>
                    <a:pt x="7" y="18"/>
                  </a:cubicBezTo>
                  <a:cubicBezTo>
                    <a:pt x="7" y="18"/>
                    <a:pt x="18" y="18"/>
                    <a:pt x="24" y="18"/>
                  </a:cubicBezTo>
                  <a:cubicBezTo>
                    <a:pt x="24" y="18"/>
                    <a:pt x="30" y="12"/>
                    <a:pt x="30" y="1"/>
                  </a:cubicBezTo>
                  <a:close/>
                </a:path>
              </a:pathLst>
            </a:cu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21"/>
            <p:cNvSpPr>
              <a:spLocks/>
            </p:cNvSpPr>
            <p:nvPr/>
          </p:nvSpPr>
          <p:spPr bwMode="auto">
            <a:xfrm>
              <a:off x="5894388" y="1377951"/>
              <a:ext cx="95250" cy="130175"/>
            </a:xfrm>
            <a:custGeom>
              <a:avLst/>
              <a:gdLst>
                <a:gd name="T0" fmla="*/ 15 w 60"/>
                <a:gd name="T1" fmla="*/ 0 h 82"/>
                <a:gd name="T2" fmla="*/ 47 w 60"/>
                <a:gd name="T3" fmla="*/ 0 h 82"/>
                <a:gd name="T4" fmla="*/ 60 w 60"/>
                <a:gd name="T5" fmla="*/ 47 h 82"/>
                <a:gd name="T6" fmla="*/ 31 w 60"/>
                <a:gd name="T7" fmla="*/ 82 h 82"/>
                <a:gd name="T8" fmla="*/ 0 w 60"/>
                <a:gd name="T9" fmla="*/ 47 h 82"/>
                <a:gd name="T10" fmla="*/ 15 w 60"/>
                <a:gd name="T1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82">
                  <a:moveTo>
                    <a:pt x="15" y="0"/>
                  </a:moveTo>
                  <a:lnTo>
                    <a:pt x="47" y="0"/>
                  </a:lnTo>
                  <a:lnTo>
                    <a:pt x="60" y="47"/>
                  </a:lnTo>
                  <a:lnTo>
                    <a:pt x="31" y="82"/>
                  </a:lnTo>
                  <a:lnTo>
                    <a:pt x="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22"/>
            <p:cNvSpPr>
              <a:spLocks/>
            </p:cNvSpPr>
            <p:nvPr/>
          </p:nvSpPr>
          <p:spPr bwMode="auto">
            <a:xfrm>
              <a:off x="5432425" y="1427163"/>
              <a:ext cx="71438" cy="96838"/>
            </a:xfrm>
            <a:custGeom>
              <a:avLst/>
              <a:gdLst>
                <a:gd name="T0" fmla="*/ 23 w 45"/>
                <a:gd name="T1" fmla="*/ 61 h 61"/>
                <a:gd name="T2" fmla="*/ 45 w 45"/>
                <a:gd name="T3" fmla="*/ 34 h 61"/>
                <a:gd name="T4" fmla="*/ 34 w 45"/>
                <a:gd name="T5" fmla="*/ 0 h 61"/>
                <a:gd name="T6" fmla="*/ 11 w 45"/>
                <a:gd name="T7" fmla="*/ 0 h 61"/>
                <a:gd name="T8" fmla="*/ 0 w 45"/>
                <a:gd name="T9" fmla="*/ 34 h 61"/>
                <a:gd name="T10" fmla="*/ 23 w 45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61">
                  <a:moveTo>
                    <a:pt x="23" y="61"/>
                  </a:moveTo>
                  <a:lnTo>
                    <a:pt x="45" y="34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34"/>
                  </a:lnTo>
                  <a:lnTo>
                    <a:pt x="23" y="61"/>
                  </a:lnTo>
                  <a:close/>
                </a:path>
              </a:pathLst>
            </a:cu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23"/>
            <p:cNvSpPr>
              <a:spLocks/>
            </p:cNvSpPr>
            <p:nvPr/>
          </p:nvSpPr>
          <p:spPr bwMode="auto">
            <a:xfrm>
              <a:off x="5146675" y="1401763"/>
              <a:ext cx="465138" cy="568325"/>
            </a:xfrm>
            <a:custGeom>
              <a:avLst/>
              <a:gdLst>
                <a:gd name="T0" fmla="*/ 150 w 163"/>
                <a:gd name="T1" fmla="*/ 0 h 199"/>
                <a:gd name="T2" fmla="*/ 113 w 163"/>
                <a:gd name="T3" fmla="*/ 50 h 199"/>
                <a:gd name="T4" fmla="*/ 75 w 163"/>
                <a:gd name="T5" fmla="*/ 0 h 199"/>
                <a:gd name="T6" fmla="*/ 0 w 163"/>
                <a:gd name="T7" fmla="*/ 108 h 199"/>
                <a:gd name="T8" fmla="*/ 0 w 163"/>
                <a:gd name="T9" fmla="*/ 176 h 199"/>
                <a:gd name="T10" fmla="*/ 0 w 163"/>
                <a:gd name="T11" fmla="*/ 176 h 199"/>
                <a:gd name="T12" fmla="*/ 113 w 163"/>
                <a:gd name="T13" fmla="*/ 199 h 199"/>
                <a:gd name="T14" fmla="*/ 114 w 163"/>
                <a:gd name="T15" fmla="*/ 199 h 199"/>
                <a:gd name="T16" fmla="*/ 114 w 163"/>
                <a:gd name="T17" fmla="*/ 124 h 199"/>
                <a:gd name="T18" fmla="*/ 163 w 163"/>
                <a:gd name="T19" fmla="*/ 6 h 199"/>
                <a:gd name="T20" fmla="*/ 150 w 16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199">
                  <a:moveTo>
                    <a:pt x="150" y="0"/>
                  </a:moveTo>
                  <a:cubicBezTo>
                    <a:pt x="113" y="50"/>
                    <a:pt x="113" y="50"/>
                    <a:pt x="113" y="5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31" y="16"/>
                    <a:pt x="0" y="58"/>
                    <a:pt x="0" y="108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" y="189"/>
                    <a:pt x="52" y="199"/>
                    <a:pt x="113" y="199"/>
                  </a:cubicBezTo>
                  <a:cubicBezTo>
                    <a:pt x="113" y="199"/>
                    <a:pt x="114" y="199"/>
                    <a:pt x="114" y="199"/>
                  </a:cubicBezTo>
                  <a:cubicBezTo>
                    <a:pt x="114" y="124"/>
                    <a:pt x="114" y="124"/>
                    <a:pt x="114" y="124"/>
                  </a:cubicBezTo>
                  <a:cubicBezTo>
                    <a:pt x="114" y="78"/>
                    <a:pt x="133" y="36"/>
                    <a:pt x="163" y="6"/>
                  </a:cubicBezTo>
                  <a:cubicBezTo>
                    <a:pt x="159" y="3"/>
                    <a:pt x="155" y="2"/>
                    <a:pt x="150" y="0"/>
                  </a:cubicBezTo>
                  <a:close/>
                </a:path>
              </a:pathLst>
            </a:cu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24"/>
            <p:cNvSpPr>
              <a:spLocks/>
            </p:cNvSpPr>
            <p:nvPr/>
          </p:nvSpPr>
          <p:spPr bwMode="auto">
            <a:xfrm>
              <a:off x="5438775" y="1381126"/>
              <a:ext cx="61913" cy="41275"/>
            </a:xfrm>
            <a:custGeom>
              <a:avLst/>
              <a:gdLst>
                <a:gd name="T0" fmla="*/ 18 w 22"/>
                <a:gd name="T1" fmla="*/ 14 h 14"/>
                <a:gd name="T2" fmla="*/ 22 w 22"/>
                <a:gd name="T3" fmla="*/ 1 h 14"/>
                <a:gd name="T4" fmla="*/ 11 w 22"/>
                <a:gd name="T5" fmla="*/ 0 h 14"/>
                <a:gd name="T6" fmla="*/ 0 w 22"/>
                <a:gd name="T7" fmla="*/ 1 h 14"/>
                <a:gd name="T8" fmla="*/ 5 w 22"/>
                <a:gd name="T9" fmla="*/ 14 h 14"/>
                <a:gd name="T10" fmla="*/ 18 w 22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18" y="14"/>
                  </a:moveTo>
                  <a:cubicBezTo>
                    <a:pt x="18" y="14"/>
                    <a:pt x="22" y="9"/>
                    <a:pt x="22" y="1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7" y="0"/>
                    <a:pt x="4" y="0"/>
                    <a:pt x="0" y="1"/>
                  </a:cubicBezTo>
                  <a:cubicBezTo>
                    <a:pt x="0" y="1"/>
                    <a:pt x="0" y="8"/>
                    <a:pt x="5" y="14"/>
                  </a:cubicBezTo>
                  <a:cubicBezTo>
                    <a:pt x="5" y="14"/>
                    <a:pt x="13" y="14"/>
                    <a:pt x="18" y="14"/>
                  </a:cubicBezTo>
                  <a:close/>
                </a:path>
              </a:pathLst>
            </a:cu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Oval 25"/>
            <p:cNvSpPr>
              <a:spLocks noChangeArrowheads="1"/>
            </p:cNvSpPr>
            <p:nvPr/>
          </p:nvSpPr>
          <p:spPr bwMode="auto">
            <a:xfrm>
              <a:off x="5267325" y="966788"/>
              <a:ext cx="401638" cy="403225"/>
            </a:xfrm>
            <a:prstGeom prst="ellipse">
              <a:avLst/>
            </a:pr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26"/>
            <p:cNvSpPr>
              <a:spLocks/>
            </p:cNvSpPr>
            <p:nvPr/>
          </p:nvSpPr>
          <p:spPr bwMode="auto">
            <a:xfrm>
              <a:off x="6386513" y="1381126"/>
              <a:ext cx="61913" cy="41275"/>
            </a:xfrm>
            <a:custGeom>
              <a:avLst/>
              <a:gdLst>
                <a:gd name="T0" fmla="*/ 17 w 22"/>
                <a:gd name="T1" fmla="*/ 14 h 14"/>
                <a:gd name="T2" fmla="*/ 22 w 22"/>
                <a:gd name="T3" fmla="*/ 1 h 14"/>
                <a:gd name="T4" fmla="*/ 11 w 22"/>
                <a:gd name="T5" fmla="*/ 0 h 14"/>
                <a:gd name="T6" fmla="*/ 0 w 22"/>
                <a:gd name="T7" fmla="*/ 1 h 14"/>
                <a:gd name="T8" fmla="*/ 5 w 22"/>
                <a:gd name="T9" fmla="*/ 14 h 14"/>
                <a:gd name="T10" fmla="*/ 17 w 22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17" y="14"/>
                  </a:moveTo>
                  <a:cubicBezTo>
                    <a:pt x="17" y="14"/>
                    <a:pt x="22" y="9"/>
                    <a:pt x="22" y="1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7" y="0"/>
                    <a:pt x="4" y="0"/>
                    <a:pt x="0" y="1"/>
                  </a:cubicBezTo>
                  <a:cubicBezTo>
                    <a:pt x="0" y="1"/>
                    <a:pt x="0" y="8"/>
                    <a:pt x="5" y="14"/>
                  </a:cubicBezTo>
                  <a:cubicBezTo>
                    <a:pt x="5" y="14"/>
                    <a:pt x="13" y="14"/>
                    <a:pt x="17" y="14"/>
                  </a:cubicBezTo>
                  <a:close/>
                </a:path>
              </a:pathLst>
            </a:cu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27"/>
            <p:cNvSpPr>
              <a:spLocks/>
            </p:cNvSpPr>
            <p:nvPr/>
          </p:nvSpPr>
          <p:spPr bwMode="auto">
            <a:xfrm>
              <a:off x="6380163" y="1427163"/>
              <a:ext cx="71438" cy="96838"/>
            </a:xfrm>
            <a:custGeom>
              <a:avLst/>
              <a:gdLst>
                <a:gd name="T0" fmla="*/ 24 w 45"/>
                <a:gd name="T1" fmla="*/ 61 h 61"/>
                <a:gd name="T2" fmla="*/ 45 w 45"/>
                <a:gd name="T3" fmla="*/ 34 h 61"/>
                <a:gd name="T4" fmla="*/ 34 w 45"/>
                <a:gd name="T5" fmla="*/ 0 h 61"/>
                <a:gd name="T6" fmla="*/ 11 w 45"/>
                <a:gd name="T7" fmla="*/ 0 h 61"/>
                <a:gd name="T8" fmla="*/ 0 w 45"/>
                <a:gd name="T9" fmla="*/ 34 h 61"/>
                <a:gd name="T10" fmla="*/ 24 w 45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61">
                  <a:moveTo>
                    <a:pt x="24" y="61"/>
                  </a:moveTo>
                  <a:lnTo>
                    <a:pt x="45" y="34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34"/>
                  </a:lnTo>
                  <a:lnTo>
                    <a:pt x="24" y="61"/>
                  </a:lnTo>
                  <a:close/>
                </a:path>
              </a:pathLst>
            </a:cu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Oval 28"/>
            <p:cNvSpPr>
              <a:spLocks noChangeArrowheads="1"/>
            </p:cNvSpPr>
            <p:nvPr/>
          </p:nvSpPr>
          <p:spPr bwMode="auto">
            <a:xfrm>
              <a:off x="6215063" y="966788"/>
              <a:ext cx="403225" cy="403225"/>
            </a:xfrm>
            <a:prstGeom prst="ellipse">
              <a:avLst/>
            </a:pr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29"/>
            <p:cNvSpPr>
              <a:spLocks/>
            </p:cNvSpPr>
            <p:nvPr/>
          </p:nvSpPr>
          <p:spPr bwMode="auto">
            <a:xfrm>
              <a:off x="6272213" y="1401763"/>
              <a:ext cx="465138" cy="568325"/>
            </a:xfrm>
            <a:custGeom>
              <a:avLst/>
              <a:gdLst>
                <a:gd name="T0" fmla="*/ 88 w 163"/>
                <a:gd name="T1" fmla="*/ 0 h 199"/>
                <a:gd name="T2" fmla="*/ 51 w 163"/>
                <a:gd name="T3" fmla="*/ 50 h 199"/>
                <a:gd name="T4" fmla="*/ 13 w 163"/>
                <a:gd name="T5" fmla="*/ 0 h 199"/>
                <a:gd name="T6" fmla="*/ 0 w 163"/>
                <a:gd name="T7" fmla="*/ 6 h 199"/>
                <a:gd name="T8" fmla="*/ 49 w 163"/>
                <a:gd name="T9" fmla="*/ 124 h 199"/>
                <a:gd name="T10" fmla="*/ 49 w 163"/>
                <a:gd name="T11" fmla="*/ 199 h 199"/>
                <a:gd name="T12" fmla="*/ 51 w 163"/>
                <a:gd name="T13" fmla="*/ 199 h 199"/>
                <a:gd name="T14" fmla="*/ 163 w 163"/>
                <a:gd name="T15" fmla="*/ 176 h 199"/>
                <a:gd name="T16" fmla="*/ 163 w 163"/>
                <a:gd name="T17" fmla="*/ 176 h 199"/>
                <a:gd name="T18" fmla="*/ 163 w 163"/>
                <a:gd name="T19" fmla="*/ 108 h 199"/>
                <a:gd name="T20" fmla="*/ 88 w 16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199">
                  <a:moveTo>
                    <a:pt x="88" y="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4" y="3"/>
                    <a:pt x="0" y="6"/>
                  </a:cubicBezTo>
                  <a:cubicBezTo>
                    <a:pt x="30" y="36"/>
                    <a:pt x="49" y="78"/>
                    <a:pt x="49" y="124"/>
                  </a:cubicBezTo>
                  <a:cubicBezTo>
                    <a:pt x="49" y="199"/>
                    <a:pt x="49" y="199"/>
                    <a:pt x="49" y="199"/>
                  </a:cubicBezTo>
                  <a:cubicBezTo>
                    <a:pt x="50" y="199"/>
                    <a:pt x="50" y="199"/>
                    <a:pt x="51" y="199"/>
                  </a:cubicBezTo>
                  <a:cubicBezTo>
                    <a:pt x="112" y="199"/>
                    <a:pt x="161" y="189"/>
                    <a:pt x="163" y="176"/>
                  </a:cubicBezTo>
                  <a:cubicBezTo>
                    <a:pt x="163" y="176"/>
                    <a:pt x="163" y="176"/>
                    <a:pt x="163" y="176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3" y="58"/>
                    <a:pt x="132" y="16"/>
                    <a:pt x="88" y="0"/>
                  </a:cubicBezTo>
                  <a:close/>
                </a:path>
              </a:pathLst>
            </a:cu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0608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5310006" y="433366"/>
            <a:ext cx="128587" cy="1414484"/>
            <a:chOff x="5408612" y="2576945"/>
            <a:chExt cx="128587" cy="1414484"/>
          </a:xfrm>
        </p:grpSpPr>
        <p:sp>
          <p:nvSpPr>
            <p:cNvPr id="22" name="直角三角形 21"/>
            <p:cNvSpPr/>
            <p:nvPr/>
          </p:nvSpPr>
          <p:spPr>
            <a:xfrm flipH="1">
              <a:off x="5408612" y="2576945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直角三角形 22"/>
            <p:cNvSpPr/>
            <p:nvPr/>
          </p:nvSpPr>
          <p:spPr>
            <a:xfrm flipH="1" flipV="1">
              <a:off x="5408612" y="3601338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flipH="1">
            <a:off x="6556193" y="433366"/>
            <a:ext cx="128587" cy="1414484"/>
            <a:chOff x="5408612" y="2576945"/>
            <a:chExt cx="128587" cy="1414484"/>
          </a:xfrm>
        </p:grpSpPr>
        <p:sp>
          <p:nvSpPr>
            <p:cNvPr id="25" name="直角三角形 24"/>
            <p:cNvSpPr/>
            <p:nvPr/>
          </p:nvSpPr>
          <p:spPr>
            <a:xfrm flipH="1">
              <a:off x="5408612" y="2576945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直角三角形 25"/>
            <p:cNvSpPr/>
            <p:nvPr/>
          </p:nvSpPr>
          <p:spPr>
            <a:xfrm flipH="1" flipV="1">
              <a:off x="5408612" y="3601338"/>
              <a:ext cx="128587" cy="390091"/>
            </a:xfrm>
            <a:prstGeom prst="rtTriangle">
              <a:avLst/>
            </a:prstGeom>
            <a:solidFill>
              <a:srgbClr val="7E5B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762875" y="-457200"/>
            <a:ext cx="4429125" cy="400050"/>
            <a:chOff x="5800725" y="-971549"/>
            <a:chExt cx="4429125" cy="400050"/>
          </a:xfrm>
        </p:grpSpPr>
        <p:sp>
          <p:nvSpPr>
            <p:cNvPr id="28" name="矩形 27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-247651" y="483859"/>
            <a:ext cx="5909129" cy="1006793"/>
            <a:chOff x="-1" y="5338445"/>
            <a:chExt cx="5909129" cy="1006793"/>
          </a:xfrm>
        </p:grpSpPr>
        <p:grpSp>
          <p:nvGrpSpPr>
            <p:cNvPr id="34" name="组合 33"/>
            <p:cNvGrpSpPr/>
            <p:nvPr/>
          </p:nvGrpSpPr>
          <p:grpSpPr>
            <a:xfrm>
              <a:off x="-1" y="5338445"/>
              <a:ext cx="3092450" cy="1006793"/>
              <a:chOff x="-1" y="5338445"/>
              <a:chExt cx="3092450" cy="1006793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EA61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42" name="直角三角形 41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C12A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矩形 42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E44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 flipH="1">
              <a:off x="2816678" y="5338445"/>
              <a:ext cx="3092450" cy="1006793"/>
              <a:chOff x="-1" y="5338445"/>
              <a:chExt cx="3092450" cy="1006793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EA61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38" name="直角三角形 37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C12A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E44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44" name="组合 43"/>
          <p:cNvGrpSpPr/>
          <p:nvPr/>
        </p:nvGrpSpPr>
        <p:grpSpPr>
          <a:xfrm>
            <a:off x="6486978" y="483859"/>
            <a:ext cx="5909129" cy="1006793"/>
            <a:chOff x="-1" y="5338445"/>
            <a:chExt cx="5909129" cy="1006793"/>
          </a:xfrm>
        </p:grpSpPr>
        <p:grpSp>
          <p:nvGrpSpPr>
            <p:cNvPr id="45" name="组合 44"/>
            <p:cNvGrpSpPr/>
            <p:nvPr/>
          </p:nvGrpSpPr>
          <p:grpSpPr>
            <a:xfrm>
              <a:off x="-1" y="5338445"/>
              <a:ext cx="3092450" cy="1006793"/>
              <a:chOff x="-1" y="5338445"/>
              <a:chExt cx="3092450" cy="1006793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5C87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2" name="组合 51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53" name="直角三角形 52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3047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矩形 53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4465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46" name="组合 45"/>
            <p:cNvGrpSpPr/>
            <p:nvPr/>
          </p:nvGrpSpPr>
          <p:grpSpPr>
            <a:xfrm flipH="1">
              <a:off x="2816678" y="5338445"/>
              <a:ext cx="3092450" cy="1006793"/>
              <a:chOff x="-1" y="5338445"/>
              <a:chExt cx="3092450" cy="1006793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-1" y="5645151"/>
                <a:ext cx="1923415" cy="700087"/>
              </a:xfrm>
              <a:prstGeom prst="rect">
                <a:avLst/>
              </a:prstGeom>
              <a:solidFill>
                <a:srgbClr val="5C87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1004569" y="5338445"/>
                <a:ext cx="2087880" cy="1006793"/>
                <a:chOff x="1005840" y="4282440"/>
                <a:chExt cx="2087880" cy="1006793"/>
              </a:xfrm>
            </p:grpSpPr>
            <p:sp>
              <p:nvSpPr>
                <p:cNvPr id="49" name="直角三角形 48"/>
                <p:cNvSpPr/>
                <p:nvPr/>
              </p:nvSpPr>
              <p:spPr>
                <a:xfrm flipH="1" flipV="1">
                  <a:off x="1005840" y="5074920"/>
                  <a:ext cx="917575" cy="214313"/>
                </a:xfrm>
                <a:prstGeom prst="rtTriangle">
                  <a:avLst/>
                </a:prstGeom>
                <a:solidFill>
                  <a:srgbClr val="3047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>
                  <a:off x="1005840" y="4282440"/>
                  <a:ext cx="2087880" cy="792480"/>
                </a:xfrm>
                <a:prstGeom prst="rect">
                  <a:avLst/>
                </a:prstGeom>
                <a:solidFill>
                  <a:srgbClr val="4465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55" name="矩形 54"/>
          <p:cNvSpPr/>
          <p:nvPr/>
        </p:nvSpPr>
        <p:spPr>
          <a:xfrm>
            <a:off x="5438594" y="433367"/>
            <a:ext cx="1117599" cy="1414483"/>
          </a:xfrm>
          <a:prstGeom prst="rect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38917" y="1977220"/>
            <a:ext cx="4838313" cy="4155208"/>
            <a:chOff x="1292189" y="1977220"/>
            <a:chExt cx="4838313" cy="4155208"/>
          </a:xfrm>
        </p:grpSpPr>
        <p:grpSp>
          <p:nvGrpSpPr>
            <p:cNvPr id="9" name="组合 8"/>
            <p:cNvGrpSpPr/>
            <p:nvPr/>
          </p:nvGrpSpPr>
          <p:grpSpPr>
            <a:xfrm>
              <a:off x="1292189" y="1977220"/>
              <a:ext cx="644469" cy="1137842"/>
              <a:chOff x="1292189" y="1906880"/>
              <a:chExt cx="644469" cy="1137842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/>
                  <a:t>1</a:t>
                </a:r>
                <a:endParaRPr lang="zh-CN" altLang="en-US" dirty="0"/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>
                <a:off x="1412330" y="2311755"/>
                <a:ext cx="524328" cy="732967"/>
                <a:chOff x="1412330" y="2311755"/>
                <a:chExt cx="524328" cy="732967"/>
              </a:xfrm>
            </p:grpSpPr>
            <p:cxnSp>
              <p:nvCxnSpPr>
                <p:cNvPr id="72" name="直接连接符 71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矩形 72"/>
                <p:cNvSpPr/>
                <p:nvPr/>
              </p:nvSpPr>
              <p:spPr>
                <a:xfrm rot="2697751">
                  <a:off x="1649175" y="231175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74" name="文本框 73"/>
            <p:cNvSpPr txBox="1"/>
            <p:nvPr/>
          </p:nvSpPr>
          <p:spPr>
            <a:xfrm>
              <a:off x="1842149" y="2522433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喜欢按程序办事</a:t>
              </a: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1292189" y="2731562"/>
              <a:ext cx="644469" cy="1144192"/>
              <a:chOff x="1292189" y="1906880"/>
              <a:chExt cx="644469" cy="1144192"/>
            </a:xfrm>
          </p:grpSpPr>
          <p:sp>
            <p:nvSpPr>
              <p:cNvPr id="77" name="文本框 76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 smtClean="0"/>
                  <a:t>2</a:t>
                </a:r>
                <a:endParaRPr lang="zh-CN" altLang="en-US" dirty="0"/>
              </a:p>
            </p:txBody>
          </p:sp>
          <p:grpSp>
            <p:nvGrpSpPr>
              <p:cNvPr id="78" name="组合 77"/>
              <p:cNvGrpSpPr/>
              <p:nvPr/>
            </p:nvGrpSpPr>
            <p:grpSpPr>
              <a:xfrm>
                <a:off x="1412330" y="2318105"/>
                <a:ext cx="524328" cy="732967"/>
                <a:chOff x="1412330" y="2318105"/>
                <a:chExt cx="524328" cy="732967"/>
              </a:xfrm>
            </p:grpSpPr>
            <p:cxnSp>
              <p:nvCxnSpPr>
                <p:cNvPr id="79" name="直接连接符 78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矩形 79"/>
                <p:cNvSpPr/>
                <p:nvPr/>
              </p:nvSpPr>
              <p:spPr>
                <a:xfrm rot="2697751">
                  <a:off x="1649175" y="231810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81" name="文本框 80"/>
            <p:cNvSpPr txBox="1"/>
            <p:nvPr/>
          </p:nvSpPr>
          <p:spPr>
            <a:xfrm>
              <a:off x="1842149" y="3247374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整体形象整洁简单</a:t>
              </a:r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1292189" y="3485904"/>
              <a:ext cx="644469" cy="1137842"/>
              <a:chOff x="1292189" y="1906880"/>
              <a:chExt cx="644469" cy="1137842"/>
            </a:xfrm>
          </p:grpSpPr>
          <p:sp>
            <p:nvSpPr>
              <p:cNvPr id="83" name="文本框 82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 smtClean="0"/>
                  <a:t>3</a:t>
                </a:r>
                <a:endParaRPr lang="zh-CN" altLang="en-US" dirty="0"/>
              </a:p>
            </p:txBody>
          </p:sp>
          <p:grpSp>
            <p:nvGrpSpPr>
              <p:cNvPr id="84" name="组合 83"/>
              <p:cNvGrpSpPr/>
              <p:nvPr/>
            </p:nvGrpSpPr>
            <p:grpSpPr>
              <a:xfrm>
                <a:off x="1412330" y="2311755"/>
                <a:ext cx="524328" cy="732967"/>
                <a:chOff x="1412330" y="2311755"/>
                <a:chExt cx="524328" cy="732967"/>
              </a:xfrm>
            </p:grpSpPr>
            <p:cxnSp>
              <p:nvCxnSpPr>
                <p:cNvPr id="85" name="直接连接符 84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矩形 85"/>
                <p:cNvSpPr/>
                <p:nvPr/>
              </p:nvSpPr>
              <p:spPr>
                <a:xfrm rot="2697751">
                  <a:off x="1649175" y="231175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87" name="文本框 86"/>
            <p:cNvSpPr txBox="1"/>
            <p:nvPr/>
          </p:nvSpPr>
          <p:spPr>
            <a:xfrm>
              <a:off x="1842149" y="3972315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崇尚“君子之交淡如水”</a:t>
              </a:r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1292189" y="4240246"/>
              <a:ext cx="644469" cy="1144192"/>
              <a:chOff x="1292189" y="1906880"/>
              <a:chExt cx="644469" cy="1144192"/>
            </a:xfrm>
          </p:grpSpPr>
          <p:sp>
            <p:nvSpPr>
              <p:cNvPr id="89" name="文本框 88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 smtClean="0"/>
                  <a:t>4</a:t>
                </a:r>
                <a:endParaRPr lang="zh-CN" altLang="en-US" dirty="0"/>
              </a:p>
            </p:txBody>
          </p:sp>
          <p:grpSp>
            <p:nvGrpSpPr>
              <p:cNvPr id="90" name="组合 89"/>
              <p:cNvGrpSpPr/>
              <p:nvPr/>
            </p:nvGrpSpPr>
            <p:grpSpPr>
              <a:xfrm>
                <a:off x="1412330" y="2318105"/>
                <a:ext cx="524328" cy="732967"/>
                <a:chOff x="1412330" y="2318105"/>
                <a:chExt cx="524328" cy="732967"/>
              </a:xfrm>
            </p:grpSpPr>
            <p:cxnSp>
              <p:nvCxnSpPr>
                <p:cNvPr id="91" name="直接连接符 90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矩形 91"/>
                <p:cNvSpPr/>
                <p:nvPr/>
              </p:nvSpPr>
              <p:spPr>
                <a:xfrm rot="2697751">
                  <a:off x="1649175" y="231810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93" name="文本框 92"/>
            <p:cNvSpPr txBox="1"/>
            <p:nvPr/>
          </p:nvSpPr>
          <p:spPr>
            <a:xfrm>
              <a:off x="1842149" y="4697256"/>
              <a:ext cx="32624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追求专业，习惯用数据说话</a:t>
              </a: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1292189" y="4994586"/>
              <a:ext cx="644469" cy="1137842"/>
              <a:chOff x="1292189" y="1906880"/>
              <a:chExt cx="644469" cy="1137842"/>
            </a:xfrm>
          </p:grpSpPr>
          <p:sp>
            <p:nvSpPr>
              <p:cNvPr id="95" name="文本框 94"/>
              <p:cNvSpPr txBox="1"/>
              <p:nvPr/>
            </p:nvSpPr>
            <p:spPr>
              <a:xfrm>
                <a:off x="1292189" y="1906880"/>
                <a:ext cx="56938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6000">
                    <a:solidFill>
                      <a:srgbClr val="E44D3F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defRPr>
                </a:lvl1pPr>
              </a:lstStyle>
              <a:p>
                <a:r>
                  <a:rPr lang="en-US" altLang="zh-CN" dirty="0" smtClean="0"/>
                  <a:t>5</a:t>
                </a:r>
                <a:endParaRPr lang="zh-CN" altLang="en-US" dirty="0"/>
              </a:p>
            </p:txBody>
          </p:sp>
          <p:grpSp>
            <p:nvGrpSpPr>
              <p:cNvPr id="96" name="组合 95"/>
              <p:cNvGrpSpPr/>
              <p:nvPr/>
            </p:nvGrpSpPr>
            <p:grpSpPr>
              <a:xfrm>
                <a:off x="1412330" y="2311755"/>
                <a:ext cx="524328" cy="732967"/>
                <a:chOff x="1412330" y="2311755"/>
                <a:chExt cx="524328" cy="732967"/>
              </a:xfrm>
            </p:grpSpPr>
            <p:cxnSp>
              <p:nvCxnSpPr>
                <p:cNvPr id="97" name="直接连接符 96"/>
                <p:cNvCxnSpPr/>
                <p:nvPr/>
              </p:nvCxnSpPr>
              <p:spPr>
                <a:xfrm flipH="1">
                  <a:off x="1412330" y="2332509"/>
                  <a:ext cx="524328" cy="524328"/>
                </a:xfrm>
                <a:prstGeom prst="line">
                  <a:avLst/>
                </a:prstGeom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矩形 97"/>
                <p:cNvSpPr/>
                <p:nvPr/>
              </p:nvSpPr>
              <p:spPr>
                <a:xfrm rot="2697751">
                  <a:off x="1649175" y="2311755"/>
                  <a:ext cx="211931" cy="732967"/>
                </a:xfrm>
                <a:prstGeom prst="rect">
                  <a:avLst/>
                </a:prstGeom>
                <a:solidFill>
                  <a:srgbClr val="FDF6E6"/>
                </a:solidFill>
                <a:ln>
                  <a:solidFill>
                    <a:srgbClr val="FDF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99" name="文本框 98"/>
            <p:cNvSpPr txBox="1"/>
            <p:nvPr/>
          </p:nvSpPr>
          <p:spPr>
            <a:xfrm>
              <a:off x="1842149" y="5422196"/>
              <a:ext cx="42883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追求完美，对自己和别人要求都很高</a:t>
              </a: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8004231" y="1977220"/>
            <a:ext cx="644469" cy="1137842"/>
            <a:chOff x="1292189" y="1906880"/>
            <a:chExt cx="644469" cy="1137842"/>
          </a:xfrm>
        </p:grpSpPr>
        <p:sp>
          <p:nvSpPr>
            <p:cNvPr id="101" name="文本框 100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>
                  <a:solidFill>
                    <a:srgbClr val="44656C"/>
                  </a:solidFill>
                </a:rPr>
                <a:t>1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1412330" y="2311755"/>
              <a:ext cx="524328" cy="732967"/>
              <a:chOff x="1412330" y="2311755"/>
              <a:chExt cx="524328" cy="732967"/>
            </a:xfrm>
          </p:grpSpPr>
          <p:cxnSp>
            <p:nvCxnSpPr>
              <p:cNvPr id="103" name="直接连接符 102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矩形 103"/>
              <p:cNvSpPr/>
              <p:nvPr/>
            </p:nvSpPr>
            <p:spPr>
              <a:xfrm rot="2697751">
                <a:off x="1649175" y="2311755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05" name="文本框 104"/>
          <p:cNvSpPr txBox="1"/>
          <p:nvPr/>
        </p:nvSpPr>
        <p:spPr>
          <a:xfrm>
            <a:off x="8554191" y="2522433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</a:t>
            </a: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说话</a:t>
            </a:r>
          </a:p>
        </p:txBody>
      </p:sp>
      <p:grpSp>
        <p:nvGrpSpPr>
          <p:cNvPr id="106" name="组合 105"/>
          <p:cNvGrpSpPr/>
          <p:nvPr/>
        </p:nvGrpSpPr>
        <p:grpSpPr>
          <a:xfrm>
            <a:off x="8004231" y="2731562"/>
            <a:ext cx="644469" cy="1141017"/>
            <a:chOff x="1292189" y="1906880"/>
            <a:chExt cx="644469" cy="1141017"/>
          </a:xfrm>
        </p:grpSpPr>
        <p:sp>
          <p:nvSpPr>
            <p:cNvPr id="107" name="文本框 106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2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08" name="组合 107"/>
            <p:cNvGrpSpPr/>
            <p:nvPr/>
          </p:nvGrpSpPr>
          <p:grpSpPr>
            <a:xfrm>
              <a:off x="1412330" y="2314930"/>
              <a:ext cx="524328" cy="732967"/>
              <a:chOff x="1412330" y="2314930"/>
              <a:chExt cx="524328" cy="732967"/>
            </a:xfrm>
          </p:grpSpPr>
          <p:cxnSp>
            <p:nvCxnSpPr>
              <p:cNvPr id="109" name="直接连接符 108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矩形 109"/>
              <p:cNvSpPr/>
              <p:nvPr/>
            </p:nvSpPr>
            <p:spPr>
              <a:xfrm rot="2697751">
                <a:off x="1652350" y="2314930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1" name="文本框 110"/>
          <p:cNvSpPr txBox="1"/>
          <p:nvPr/>
        </p:nvSpPr>
        <p:spPr>
          <a:xfrm>
            <a:off x="8554191" y="324737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用数字说话</a:t>
            </a:r>
          </a:p>
        </p:txBody>
      </p:sp>
      <p:grpSp>
        <p:nvGrpSpPr>
          <p:cNvPr id="112" name="组合 111"/>
          <p:cNvGrpSpPr/>
          <p:nvPr/>
        </p:nvGrpSpPr>
        <p:grpSpPr>
          <a:xfrm>
            <a:off x="8004231" y="3485904"/>
            <a:ext cx="644469" cy="1137842"/>
            <a:chOff x="1292189" y="1906880"/>
            <a:chExt cx="644469" cy="1137842"/>
          </a:xfrm>
        </p:grpSpPr>
        <p:sp>
          <p:nvSpPr>
            <p:cNvPr id="113" name="文本框 112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3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14" name="组合 113"/>
            <p:cNvGrpSpPr/>
            <p:nvPr/>
          </p:nvGrpSpPr>
          <p:grpSpPr>
            <a:xfrm>
              <a:off x="1412330" y="2311755"/>
              <a:ext cx="524328" cy="732967"/>
              <a:chOff x="1412330" y="2311755"/>
              <a:chExt cx="524328" cy="732967"/>
            </a:xfrm>
          </p:grpSpPr>
          <p:cxnSp>
            <p:nvCxnSpPr>
              <p:cNvPr id="115" name="直接连接符 114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矩形 115"/>
              <p:cNvSpPr/>
              <p:nvPr/>
            </p:nvSpPr>
            <p:spPr>
              <a:xfrm rot="2697751">
                <a:off x="1649175" y="2311755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7" name="文本框 116"/>
          <p:cNvSpPr txBox="1"/>
          <p:nvPr/>
        </p:nvSpPr>
        <p:spPr>
          <a:xfrm>
            <a:off x="8554191" y="397231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善用比较法</a:t>
            </a:r>
          </a:p>
        </p:txBody>
      </p:sp>
      <p:grpSp>
        <p:nvGrpSpPr>
          <p:cNvPr id="118" name="组合 117"/>
          <p:cNvGrpSpPr/>
          <p:nvPr/>
        </p:nvGrpSpPr>
        <p:grpSpPr>
          <a:xfrm>
            <a:off x="8004231" y="4240246"/>
            <a:ext cx="644469" cy="1141017"/>
            <a:chOff x="1292189" y="1906880"/>
            <a:chExt cx="644469" cy="1141017"/>
          </a:xfrm>
        </p:grpSpPr>
        <p:sp>
          <p:nvSpPr>
            <p:cNvPr id="119" name="文本框 118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4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1412330" y="2314930"/>
              <a:ext cx="524328" cy="732967"/>
              <a:chOff x="1412330" y="2314930"/>
              <a:chExt cx="524328" cy="732967"/>
            </a:xfrm>
          </p:grpSpPr>
          <p:cxnSp>
            <p:nvCxnSpPr>
              <p:cNvPr id="121" name="直接连接符 120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矩形 121"/>
              <p:cNvSpPr/>
              <p:nvPr/>
            </p:nvSpPr>
            <p:spPr>
              <a:xfrm rot="2697751">
                <a:off x="1652350" y="2314930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3" name="文本框 122"/>
          <p:cNvSpPr txBox="1"/>
          <p:nvPr/>
        </p:nvSpPr>
        <p:spPr>
          <a:xfrm>
            <a:off x="8554191" y="4697256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保持距离</a:t>
            </a:r>
          </a:p>
        </p:txBody>
      </p:sp>
      <p:grpSp>
        <p:nvGrpSpPr>
          <p:cNvPr id="124" name="组合 123"/>
          <p:cNvGrpSpPr/>
          <p:nvPr/>
        </p:nvGrpSpPr>
        <p:grpSpPr>
          <a:xfrm>
            <a:off x="8004231" y="4994586"/>
            <a:ext cx="644469" cy="1141017"/>
            <a:chOff x="1292189" y="1906880"/>
            <a:chExt cx="644469" cy="1141017"/>
          </a:xfrm>
        </p:grpSpPr>
        <p:sp>
          <p:nvSpPr>
            <p:cNvPr id="125" name="文本框 124"/>
            <p:cNvSpPr txBox="1"/>
            <p:nvPr/>
          </p:nvSpPr>
          <p:spPr>
            <a:xfrm>
              <a:off x="1292189" y="1906880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E44D3F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CN" dirty="0" smtClean="0">
                  <a:solidFill>
                    <a:srgbClr val="44656C"/>
                  </a:solidFill>
                </a:rPr>
                <a:t>5</a:t>
              </a:r>
              <a:endParaRPr lang="zh-CN" altLang="en-US" dirty="0">
                <a:solidFill>
                  <a:srgbClr val="44656C"/>
                </a:solidFill>
              </a:endParaRPr>
            </a:p>
          </p:txBody>
        </p:sp>
        <p:grpSp>
          <p:nvGrpSpPr>
            <p:cNvPr id="126" name="组合 125"/>
            <p:cNvGrpSpPr/>
            <p:nvPr/>
          </p:nvGrpSpPr>
          <p:grpSpPr>
            <a:xfrm>
              <a:off x="1412330" y="2314930"/>
              <a:ext cx="524328" cy="732967"/>
              <a:chOff x="1412330" y="2314930"/>
              <a:chExt cx="524328" cy="732967"/>
            </a:xfrm>
          </p:grpSpPr>
          <p:cxnSp>
            <p:nvCxnSpPr>
              <p:cNvPr id="127" name="直接连接符 126"/>
              <p:cNvCxnSpPr/>
              <p:nvPr/>
            </p:nvCxnSpPr>
            <p:spPr>
              <a:xfrm flipH="1">
                <a:off x="1412330" y="2332509"/>
                <a:ext cx="524328" cy="524328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矩形 127"/>
              <p:cNvSpPr/>
              <p:nvPr/>
            </p:nvSpPr>
            <p:spPr>
              <a:xfrm rot="2697751">
                <a:off x="1652350" y="2314930"/>
                <a:ext cx="211931" cy="732967"/>
              </a:xfrm>
              <a:prstGeom prst="rect">
                <a:avLst/>
              </a:prstGeom>
              <a:solidFill>
                <a:srgbClr val="FDF6E6"/>
              </a:solidFill>
              <a:ln>
                <a:solidFill>
                  <a:srgbClr val="FDF6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9" name="文本框 128"/>
          <p:cNvSpPr txBox="1"/>
          <p:nvPr/>
        </p:nvSpPr>
        <p:spPr>
          <a:xfrm>
            <a:off x="8554191" y="5422196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避免使用“我认为、我肯定”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756918" y="667781"/>
            <a:ext cx="3899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的典型特质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7491548" y="667781"/>
            <a:ext cx="3899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 </a:t>
            </a: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相处基本原则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4816021" y="1294299"/>
            <a:ext cx="236274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女人不坏</a:t>
            </a:r>
            <a:r>
              <a:rPr lang="en-US" altLang="zh-CN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  <a:p>
            <a:pPr algn="ctr">
              <a:lnSpc>
                <a:spcPct val="130000"/>
              </a:lnSpc>
            </a:pPr>
            <a:r>
              <a:rPr lang="zh-CN" altLang="en-US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影片赏析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3" name="图片 1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65" y="517036"/>
            <a:ext cx="824038" cy="821166"/>
          </a:xfrm>
          <a:prstGeom prst="rect">
            <a:avLst/>
          </a:prstGeom>
          <a:ln w="25400">
            <a:solidFill>
              <a:srgbClr val="7E5B06"/>
            </a:solidFill>
          </a:ln>
        </p:spPr>
      </p:pic>
      <p:grpSp>
        <p:nvGrpSpPr>
          <p:cNvPr id="134" name="组合 133"/>
          <p:cNvGrpSpPr/>
          <p:nvPr/>
        </p:nvGrpSpPr>
        <p:grpSpPr>
          <a:xfrm>
            <a:off x="5212806" y="3179652"/>
            <a:ext cx="1725543" cy="1451728"/>
            <a:chOff x="5146675" y="766763"/>
            <a:chExt cx="1590676" cy="1338263"/>
          </a:xfrm>
          <a:effectLst/>
        </p:grpSpPr>
        <p:sp>
          <p:nvSpPr>
            <p:cNvPr id="135" name="Oval 18"/>
            <p:cNvSpPr>
              <a:spLocks noChangeArrowheads="1"/>
            </p:cNvSpPr>
            <p:nvPr/>
          </p:nvSpPr>
          <p:spPr bwMode="auto">
            <a:xfrm>
              <a:off x="5675313" y="766763"/>
              <a:ext cx="533400" cy="534988"/>
            </a:xfrm>
            <a:prstGeom prst="ellipse">
              <a:avLst/>
            </a:pr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9"/>
            <p:cNvSpPr>
              <a:spLocks/>
            </p:cNvSpPr>
            <p:nvPr/>
          </p:nvSpPr>
          <p:spPr bwMode="auto">
            <a:xfrm>
              <a:off x="5511800" y="1344613"/>
              <a:ext cx="860425" cy="760413"/>
            </a:xfrm>
            <a:custGeom>
              <a:avLst/>
              <a:gdLst>
                <a:gd name="T0" fmla="*/ 201 w 301"/>
                <a:gd name="T1" fmla="*/ 0 h 266"/>
                <a:gd name="T2" fmla="*/ 151 w 301"/>
                <a:gd name="T3" fmla="*/ 67 h 266"/>
                <a:gd name="T4" fmla="*/ 101 w 301"/>
                <a:gd name="T5" fmla="*/ 0 h 266"/>
                <a:gd name="T6" fmla="*/ 0 w 301"/>
                <a:gd name="T7" fmla="*/ 144 h 266"/>
                <a:gd name="T8" fmla="*/ 0 w 301"/>
                <a:gd name="T9" fmla="*/ 235 h 266"/>
                <a:gd name="T10" fmla="*/ 0 w 301"/>
                <a:gd name="T11" fmla="*/ 235 h 266"/>
                <a:gd name="T12" fmla="*/ 151 w 301"/>
                <a:gd name="T13" fmla="*/ 266 h 266"/>
                <a:gd name="T14" fmla="*/ 301 w 301"/>
                <a:gd name="T15" fmla="*/ 235 h 266"/>
                <a:gd name="T16" fmla="*/ 301 w 301"/>
                <a:gd name="T17" fmla="*/ 235 h 266"/>
                <a:gd name="T18" fmla="*/ 301 w 301"/>
                <a:gd name="T19" fmla="*/ 144 h 266"/>
                <a:gd name="T20" fmla="*/ 201 w 301"/>
                <a:gd name="T2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1" h="266">
                  <a:moveTo>
                    <a:pt x="201" y="0"/>
                  </a:moveTo>
                  <a:cubicBezTo>
                    <a:pt x="151" y="67"/>
                    <a:pt x="151" y="67"/>
                    <a:pt x="151" y="67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42" y="21"/>
                    <a:pt x="0" y="78"/>
                    <a:pt x="0" y="144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3" y="252"/>
                    <a:pt x="69" y="266"/>
                    <a:pt x="151" y="266"/>
                  </a:cubicBezTo>
                  <a:cubicBezTo>
                    <a:pt x="232" y="266"/>
                    <a:pt x="298" y="252"/>
                    <a:pt x="301" y="235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301" y="144"/>
                    <a:pt x="301" y="144"/>
                    <a:pt x="301" y="144"/>
                  </a:cubicBezTo>
                  <a:cubicBezTo>
                    <a:pt x="301" y="78"/>
                    <a:pt x="259" y="21"/>
                    <a:pt x="201" y="0"/>
                  </a:cubicBezTo>
                  <a:close/>
                </a:path>
              </a:pathLst>
            </a:cu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20"/>
            <p:cNvSpPr>
              <a:spLocks/>
            </p:cNvSpPr>
            <p:nvPr/>
          </p:nvSpPr>
          <p:spPr bwMode="auto">
            <a:xfrm>
              <a:off x="5900738" y="1319213"/>
              <a:ext cx="85725" cy="50800"/>
            </a:xfrm>
            <a:custGeom>
              <a:avLst/>
              <a:gdLst>
                <a:gd name="T0" fmla="*/ 30 w 30"/>
                <a:gd name="T1" fmla="*/ 1 h 18"/>
                <a:gd name="T2" fmla="*/ 15 w 30"/>
                <a:gd name="T3" fmla="*/ 0 h 18"/>
                <a:gd name="T4" fmla="*/ 1 w 30"/>
                <a:gd name="T5" fmla="*/ 1 h 18"/>
                <a:gd name="T6" fmla="*/ 7 w 30"/>
                <a:gd name="T7" fmla="*/ 18 h 18"/>
                <a:gd name="T8" fmla="*/ 24 w 30"/>
                <a:gd name="T9" fmla="*/ 18 h 18"/>
                <a:gd name="T10" fmla="*/ 30 w 30"/>
                <a:gd name="T1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">
                  <a:moveTo>
                    <a:pt x="30" y="1"/>
                  </a:moveTo>
                  <a:cubicBezTo>
                    <a:pt x="25" y="0"/>
                    <a:pt x="20" y="0"/>
                    <a:pt x="15" y="0"/>
                  </a:cubicBezTo>
                  <a:cubicBezTo>
                    <a:pt x="10" y="0"/>
                    <a:pt x="6" y="0"/>
                    <a:pt x="1" y="1"/>
                  </a:cubicBezTo>
                  <a:cubicBezTo>
                    <a:pt x="1" y="1"/>
                    <a:pt x="0" y="11"/>
                    <a:pt x="7" y="18"/>
                  </a:cubicBezTo>
                  <a:cubicBezTo>
                    <a:pt x="7" y="18"/>
                    <a:pt x="18" y="18"/>
                    <a:pt x="24" y="18"/>
                  </a:cubicBezTo>
                  <a:cubicBezTo>
                    <a:pt x="24" y="18"/>
                    <a:pt x="30" y="12"/>
                    <a:pt x="30" y="1"/>
                  </a:cubicBezTo>
                  <a:close/>
                </a:path>
              </a:pathLst>
            </a:cu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21"/>
            <p:cNvSpPr>
              <a:spLocks/>
            </p:cNvSpPr>
            <p:nvPr/>
          </p:nvSpPr>
          <p:spPr bwMode="auto">
            <a:xfrm>
              <a:off x="5894388" y="1377951"/>
              <a:ext cx="95250" cy="130175"/>
            </a:xfrm>
            <a:custGeom>
              <a:avLst/>
              <a:gdLst>
                <a:gd name="T0" fmla="*/ 15 w 60"/>
                <a:gd name="T1" fmla="*/ 0 h 82"/>
                <a:gd name="T2" fmla="*/ 47 w 60"/>
                <a:gd name="T3" fmla="*/ 0 h 82"/>
                <a:gd name="T4" fmla="*/ 60 w 60"/>
                <a:gd name="T5" fmla="*/ 47 h 82"/>
                <a:gd name="T6" fmla="*/ 31 w 60"/>
                <a:gd name="T7" fmla="*/ 82 h 82"/>
                <a:gd name="T8" fmla="*/ 0 w 60"/>
                <a:gd name="T9" fmla="*/ 47 h 82"/>
                <a:gd name="T10" fmla="*/ 15 w 60"/>
                <a:gd name="T1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82">
                  <a:moveTo>
                    <a:pt x="15" y="0"/>
                  </a:moveTo>
                  <a:lnTo>
                    <a:pt x="47" y="0"/>
                  </a:lnTo>
                  <a:lnTo>
                    <a:pt x="60" y="47"/>
                  </a:lnTo>
                  <a:lnTo>
                    <a:pt x="31" y="82"/>
                  </a:lnTo>
                  <a:lnTo>
                    <a:pt x="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C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22"/>
            <p:cNvSpPr>
              <a:spLocks/>
            </p:cNvSpPr>
            <p:nvPr/>
          </p:nvSpPr>
          <p:spPr bwMode="auto">
            <a:xfrm>
              <a:off x="5432425" y="1427163"/>
              <a:ext cx="71438" cy="96838"/>
            </a:xfrm>
            <a:custGeom>
              <a:avLst/>
              <a:gdLst>
                <a:gd name="T0" fmla="*/ 23 w 45"/>
                <a:gd name="T1" fmla="*/ 61 h 61"/>
                <a:gd name="T2" fmla="*/ 45 w 45"/>
                <a:gd name="T3" fmla="*/ 34 h 61"/>
                <a:gd name="T4" fmla="*/ 34 w 45"/>
                <a:gd name="T5" fmla="*/ 0 h 61"/>
                <a:gd name="T6" fmla="*/ 11 w 45"/>
                <a:gd name="T7" fmla="*/ 0 h 61"/>
                <a:gd name="T8" fmla="*/ 0 w 45"/>
                <a:gd name="T9" fmla="*/ 34 h 61"/>
                <a:gd name="T10" fmla="*/ 23 w 45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61">
                  <a:moveTo>
                    <a:pt x="23" y="61"/>
                  </a:moveTo>
                  <a:lnTo>
                    <a:pt x="45" y="34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34"/>
                  </a:lnTo>
                  <a:lnTo>
                    <a:pt x="23" y="61"/>
                  </a:lnTo>
                  <a:close/>
                </a:path>
              </a:pathLst>
            </a:cu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23"/>
            <p:cNvSpPr>
              <a:spLocks/>
            </p:cNvSpPr>
            <p:nvPr/>
          </p:nvSpPr>
          <p:spPr bwMode="auto">
            <a:xfrm>
              <a:off x="5146675" y="1401763"/>
              <a:ext cx="465138" cy="568325"/>
            </a:xfrm>
            <a:custGeom>
              <a:avLst/>
              <a:gdLst>
                <a:gd name="T0" fmla="*/ 150 w 163"/>
                <a:gd name="T1" fmla="*/ 0 h 199"/>
                <a:gd name="T2" fmla="*/ 113 w 163"/>
                <a:gd name="T3" fmla="*/ 50 h 199"/>
                <a:gd name="T4" fmla="*/ 75 w 163"/>
                <a:gd name="T5" fmla="*/ 0 h 199"/>
                <a:gd name="T6" fmla="*/ 0 w 163"/>
                <a:gd name="T7" fmla="*/ 108 h 199"/>
                <a:gd name="T8" fmla="*/ 0 w 163"/>
                <a:gd name="T9" fmla="*/ 176 h 199"/>
                <a:gd name="T10" fmla="*/ 0 w 163"/>
                <a:gd name="T11" fmla="*/ 176 h 199"/>
                <a:gd name="T12" fmla="*/ 113 w 163"/>
                <a:gd name="T13" fmla="*/ 199 h 199"/>
                <a:gd name="T14" fmla="*/ 114 w 163"/>
                <a:gd name="T15" fmla="*/ 199 h 199"/>
                <a:gd name="T16" fmla="*/ 114 w 163"/>
                <a:gd name="T17" fmla="*/ 124 h 199"/>
                <a:gd name="T18" fmla="*/ 163 w 163"/>
                <a:gd name="T19" fmla="*/ 6 h 199"/>
                <a:gd name="T20" fmla="*/ 150 w 16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199">
                  <a:moveTo>
                    <a:pt x="150" y="0"/>
                  </a:moveTo>
                  <a:cubicBezTo>
                    <a:pt x="113" y="50"/>
                    <a:pt x="113" y="50"/>
                    <a:pt x="113" y="5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31" y="16"/>
                    <a:pt x="0" y="58"/>
                    <a:pt x="0" y="108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" y="189"/>
                    <a:pt x="52" y="199"/>
                    <a:pt x="113" y="199"/>
                  </a:cubicBezTo>
                  <a:cubicBezTo>
                    <a:pt x="113" y="199"/>
                    <a:pt x="114" y="199"/>
                    <a:pt x="114" y="199"/>
                  </a:cubicBezTo>
                  <a:cubicBezTo>
                    <a:pt x="114" y="124"/>
                    <a:pt x="114" y="124"/>
                    <a:pt x="114" y="124"/>
                  </a:cubicBezTo>
                  <a:cubicBezTo>
                    <a:pt x="114" y="78"/>
                    <a:pt x="133" y="36"/>
                    <a:pt x="163" y="6"/>
                  </a:cubicBezTo>
                  <a:cubicBezTo>
                    <a:pt x="159" y="3"/>
                    <a:pt x="155" y="2"/>
                    <a:pt x="150" y="0"/>
                  </a:cubicBezTo>
                  <a:close/>
                </a:path>
              </a:pathLst>
            </a:cu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24"/>
            <p:cNvSpPr>
              <a:spLocks/>
            </p:cNvSpPr>
            <p:nvPr/>
          </p:nvSpPr>
          <p:spPr bwMode="auto">
            <a:xfrm>
              <a:off x="5438775" y="1381126"/>
              <a:ext cx="61913" cy="41275"/>
            </a:xfrm>
            <a:custGeom>
              <a:avLst/>
              <a:gdLst>
                <a:gd name="T0" fmla="*/ 18 w 22"/>
                <a:gd name="T1" fmla="*/ 14 h 14"/>
                <a:gd name="T2" fmla="*/ 22 w 22"/>
                <a:gd name="T3" fmla="*/ 1 h 14"/>
                <a:gd name="T4" fmla="*/ 11 w 22"/>
                <a:gd name="T5" fmla="*/ 0 h 14"/>
                <a:gd name="T6" fmla="*/ 0 w 22"/>
                <a:gd name="T7" fmla="*/ 1 h 14"/>
                <a:gd name="T8" fmla="*/ 5 w 22"/>
                <a:gd name="T9" fmla="*/ 14 h 14"/>
                <a:gd name="T10" fmla="*/ 18 w 22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18" y="14"/>
                  </a:moveTo>
                  <a:cubicBezTo>
                    <a:pt x="18" y="14"/>
                    <a:pt x="22" y="9"/>
                    <a:pt x="22" y="1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7" y="0"/>
                    <a:pt x="4" y="0"/>
                    <a:pt x="0" y="1"/>
                  </a:cubicBezTo>
                  <a:cubicBezTo>
                    <a:pt x="0" y="1"/>
                    <a:pt x="0" y="8"/>
                    <a:pt x="5" y="14"/>
                  </a:cubicBezTo>
                  <a:cubicBezTo>
                    <a:pt x="5" y="14"/>
                    <a:pt x="13" y="14"/>
                    <a:pt x="18" y="14"/>
                  </a:cubicBezTo>
                  <a:close/>
                </a:path>
              </a:pathLst>
            </a:cu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Oval 25"/>
            <p:cNvSpPr>
              <a:spLocks noChangeArrowheads="1"/>
            </p:cNvSpPr>
            <p:nvPr/>
          </p:nvSpPr>
          <p:spPr bwMode="auto">
            <a:xfrm>
              <a:off x="5267325" y="966788"/>
              <a:ext cx="401638" cy="403225"/>
            </a:xfrm>
            <a:prstGeom prst="ellipse">
              <a:avLst/>
            </a:prstGeom>
            <a:solidFill>
              <a:srgbClr val="77A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26"/>
            <p:cNvSpPr>
              <a:spLocks/>
            </p:cNvSpPr>
            <p:nvPr/>
          </p:nvSpPr>
          <p:spPr bwMode="auto">
            <a:xfrm>
              <a:off x="6386513" y="1381126"/>
              <a:ext cx="61913" cy="41275"/>
            </a:xfrm>
            <a:custGeom>
              <a:avLst/>
              <a:gdLst>
                <a:gd name="T0" fmla="*/ 17 w 22"/>
                <a:gd name="T1" fmla="*/ 14 h 14"/>
                <a:gd name="T2" fmla="*/ 22 w 22"/>
                <a:gd name="T3" fmla="*/ 1 h 14"/>
                <a:gd name="T4" fmla="*/ 11 w 22"/>
                <a:gd name="T5" fmla="*/ 0 h 14"/>
                <a:gd name="T6" fmla="*/ 0 w 22"/>
                <a:gd name="T7" fmla="*/ 1 h 14"/>
                <a:gd name="T8" fmla="*/ 5 w 22"/>
                <a:gd name="T9" fmla="*/ 14 h 14"/>
                <a:gd name="T10" fmla="*/ 17 w 22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17" y="14"/>
                  </a:moveTo>
                  <a:cubicBezTo>
                    <a:pt x="17" y="14"/>
                    <a:pt x="22" y="9"/>
                    <a:pt x="22" y="1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7" y="0"/>
                    <a:pt x="4" y="0"/>
                    <a:pt x="0" y="1"/>
                  </a:cubicBezTo>
                  <a:cubicBezTo>
                    <a:pt x="0" y="1"/>
                    <a:pt x="0" y="8"/>
                    <a:pt x="5" y="14"/>
                  </a:cubicBezTo>
                  <a:cubicBezTo>
                    <a:pt x="5" y="14"/>
                    <a:pt x="13" y="14"/>
                    <a:pt x="17" y="14"/>
                  </a:cubicBezTo>
                  <a:close/>
                </a:path>
              </a:pathLst>
            </a:cu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27"/>
            <p:cNvSpPr>
              <a:spLocks/>
            </p:cNvSpPr>
            <p:nvPr/>
          </p:nvSpPr>
          <p:spPr bwMode="auto">
            <a:xfrm>
              <a:off x="6380163" y="1427163"/>
              <a:ext cx="71438" cy="96838"/>
            </a:xfrm>
            <a:custGeom>
              <a:avLst/>
              <a:gdLst>
                <a:gd name="T0" fmla="*/ 24 w 45"/>
                <a:gd name="T1" fmla="*/ 61 h 61"/>
                <a:gd name="T2" fmla="*/ 45 w 45"/>
                <a:gd name="T3" fmla="*/ 34 h 61"/>
                <a:gd name="T4" fmla="*/ 34 w 45"/>
                <a:gd name="T5" fmla="*/ 0 h 61"/>
                <a:gd name="T6" fmla="*/ 11 w 45"/>
                <a:gd name="T7" fmla="*/ 0 h 61"/>
                <a:gd name="T8" fmla="*/ 0 w 45"/>
                <a:gd name="T9" fmla="*/ 34 h 61"/>
                <a:gd name="T10" fmla="*/ 24 w 45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61">
                  <a:moveTo>
                    <a:pt x="24" y="61"/>
                  </a:moveTo>
                  <a:lnTo>
                    <a:pt x="45" y="34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34"/>
                  </a:lnTo>
                  <a:lnTo>
                    <a:pt x="24" y="61"/>
                  </a:lnTo>
                  <a:close/>
                </a:path>
              </a:pathLst>
            </a:cu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Oval 28"/>
            <p:cNvSpPr>
              <a:spLocks noChangeArrowheads="1"/>
            </p:cNvSpPr>
            <p:nvPr/>
          </p:nvSpPr>
          <p:spPr bwMode="auto">
            <a:xfrm>
              <a:off x="6215063" y="966788"/>
              <a:ext cx="403225" cy="403225"/>
            </a:xfrm>
            <a:prstGeom prst="ellipse">
              <a:avLst/>
            </a:pr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29"/>
            <p:cNvSpPr>
              <a:spLocks/>
            </p:cNvSpPr>
            <p:nvPr/>
          </p:nvSpPr>
          <p:spPr bwMode="auto">
            <a:xfrm>
              <a:off x="6272213" y="1401763"/>
              <a:ext cx="465138" cy="568325"/>
            </a:xfrm>
            <a:custGeom>
              <a:avLst/>
              <a:gdLst>
                <a:gd name="T0" fmla="*/ 88 w 163"/>
                <a:gd name="T1" fmla="*/ 0 h 199"/>
                <a:gd name="T2" fmla="*/ 51 w 163"/>
                <a:gd name="T3" fmla="*/ 50 h 199"/>
                <a:gd name="T4" fmla="*/ 13 w 163"/>
                <a:gd name="T5" fmla="*/ 0 h 199"/>
                <a:gd name="T6" fmla="*/ 0 w 163"/>
                <a:gd name="T7" fmla="*/ 6 h 199"/>
                <a:gd name="T8" fmla="*/ 49 w 163"/>
                <a:gd name="T9" fmla="*/ 124 h 199"/>
                <a:gd name="T10" fmla="*/ 49 w 163"/>
                <a:gd name="T11" fmla="*/ 199 h 199"/>
                <a:gd name="T12" fmla="*/ 51 w 163"/>
                <a:gd name="T13" fmla="*/ 199 h 199"/>
                <a:gd name="T14" fmla="*/ 163 w 163"/>
                <a:gd name="T15" fmla="*/ 176 h 199"/>
                <a:gd name="T16" fmla="*/ 163 w 163"/>
                <a:gd name="T17" fmla="*/ 176 h 199"/>
                <a:gd name="T18" fmla="*/ 163 w 163"/>
                <a:gd name="T19" fmla="*/ 108 h 199"/>
                <a:gd name="T20" fmla="*/ 88 w 16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199">
                  <a:moveTo>
                    <a:pt x="88" y="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4" y="3"/>
                    <a:pt x="0" y="6"/>
                  </a:cubicBezTo>
                  <a:cubicBezTo>
                    <a:pt x="30" y="36"/>
                    <a:pt x="49" y="78"/>
                    <a:pt x="49" y="124"/>
                  </a:cubicBezTo>
                  <a:cubicBezTo>
                    <a:pt x="49" y="199"/>
                    <a:pt x="49" y="199"/>
                    <a:pt x="49" y="199"/>
                  </a:cubicBezTo>
                  <a:cubicBezTo>
                    <a:pt x="50" y="199"/>
                    <a:pt x="50" y="199"/>
                    <a:pt x="51" y="199"/>
                  </a:cubicBezTo>
                  <a:cubicBezTo>
                    <a:pt x="112" y="199"/>
                    <a:pt x="161" y="189"/>
                    <a:pt x="163" y="176"/>
                  </a:cubicBezTo>
                  <a:cubicBezTo>
                    <a:pt x="163" y="176"/>
                    <a:pt x="163" y="176"/>
                    <a:pt x="163" y="176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3" y="58"/>
                    <a:pt x="132" y="16"/>
                    <a:pt x="88" y="0"/>
                  </a:cubicBezTo>
                  <a:close/>
                </a:path>
              </a:pathLst>
            </a:custGeom>
            <a:solidFill>
              <a:srgbClr val="E0A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098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5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组合 182"/>
          <p:cNvGrpSpPr/>
          <p:nvPr/>
        </p:nvGrpSpPr>
        <p:grpSpPr>
          <a:xfrm>
            <a:off x="-1601613" y="-19050"/>
            <a:ext cx="13832079" cy="6918533"/>
            <a:chOff x="-1601613" y="-19050"/>
            <a:chExt cx="13832079" cy="6918533"/>
          </a:xfrm>
        </p:grpSpPr>
        <p:grpSp>
          <p:nvGrpSpPr>
            <p:cNvPr id="218" name="组合 217"/>
            <p:cNvGrpSpPr/>
            <p:nvPr/>
          </p:nvGrpSpPr>
          <p:grpSpPr>
            <a:xfrm>
              <a:off x="-1601613" y="-19050"/>
              <a:ext cx="13832079" cy="6397454"/>
              <a:chOff x="-1601613" y="-19050"/>
              <a:chExt cx="13832079" cy="6397454"/>
            </a:xfrm>
            <a:solidFill>
              <a:schemeClr val="bg1">
                <a:alpha val="4000"/>
              </a:schemeClr>
            </a:solidFill>
          </p:grpSpPr>
          <p:grpSp>
            <p:nvGrpSpPr>
              <p:cNvPr id="236" name="组合 235"/>
              <p:cNvGrpSpPr/>
              <p:nvPr/>
            </p:nvGrpSpPr>
            <p:grpSpPr>
              <a:xfrm>
                <a:off x="-1601613" y="-19050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61" name="组合 460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76" name="矩形 47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7" name="矩形 47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8" name="矩形 47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9" name="矩形 47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0" name="矩形 47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1" name="矩形 48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2" name="矩形 48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3" name="矩形 48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4" name="矩形 48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5" name="矩形 48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6" name="矩形 48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7" name="矩形 486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62" name="组合 461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63" name="矩形 46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4" name="矩形 46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5" name="矩形 46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6" name="矩形 46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7" name="矩形 46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8" name="矩形 46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9" name="矩形 46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0" name="矩形 46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1" name="矩形 47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2" name="矩形 47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3" name="矩形 47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4" name="矩形 473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5" name="矩形 474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37" name="组合 236"/>
              <p:cNvGrpSpPr/>
              <p:nvPr/>
            </p:nvGrpSpPr>
            <p:grpSpPr>
              <a:xfrm>
                <a:off x="-1601613" y="1046719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35" name="组合 434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50" name="矩形 449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1" name="矩形 450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2" name="矩形 451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3" name="矩形 452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4" name="矩形 453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5" name="矩形 45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6" name="矩形 45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7" name="矩形 45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8" name="矩形 45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9" name="矩形 45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0" name="矩形 459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36" name="组合 435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37" name="矩形 436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8" name="矩形 437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9" name="矩形 438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0" name="矩形 439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1" name="矩形 440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2" name="矩形 441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3" name="矩形 442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4" name="矩形 443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5" name="矩形 444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6" name="矩形 445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7" name="矩形 446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8" name="矩形 447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9" name="矩形 448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38" name="组合 237"/>
              <p:cNvGrpSpPr/>
              <p:nvPr/>
            </p:nvGrpSpPr>
            <p:grpSpPr>
              <a:xfrm>
                <a:off x="-1601613" y="210334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08" name="组合 407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23" name="矩形 42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4" name="矩形 42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5" name="矩形 42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6" name="矩形 42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7" name="矩形 42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8" name="矩形 42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9" name="矩形 42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0" name="矩形 42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1" name="矩形 43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2" name="矩形 43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3" name="矩形 43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矩形 433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09" name="组合 408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10" name="矩形 409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1" name="矩形 410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2" name="矩形 411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3" name="矩形 412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4" name="矩形 413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5" name="矩形 414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6" name="矩形 415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7" name="矩形 416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8" name="矩形 417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9" name="矩形 418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0" name="矩形 419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1" name="矩形 420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2" name="矩形 421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39" name="组合 238"/>
              <p:cNvGrpSpPr/>
              <p:nvPr/>
            </p:nvGrpSpPr>
            <p:grpSpPr>
              <a:xfrm>
                <a:off x="-1601613" y="319022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81" name="组合 380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96" name="矩形 39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7" name="矩形 39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8" name="矩形 39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9" name="矩形 39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0" name="矩形 39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1" name="矩形 40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2" name="矩形 40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3" name="矩形 40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4" name="矩形 40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5" name="矩形 40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6" name="矩形 40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7" name="矩形 406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82" name="组合 381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83" name="矩形 38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4" name="矩形 38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5" name="矩形 38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6" name="矩形 38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7" name="矩形 38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8" name="矩形 38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9" name="矩形 38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0" name="矩形 38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1" name="矩形 39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2" name="矩形 39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3" name="矩形 39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4" name="矩形 393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5" name="矩形 394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0" name="组合 239"/>
              <p:cNvGrpSpPr/>
              <p:nvPr/>
            </p:nvGrpSpPr>
            <p:grpSpPr>
              <a:xfrm>
                <a:off x="-1601613" y="4258147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54" name="组合 353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69" name="矩形 36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0" name="矩形 36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1" name="矩形 37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2" name="矩形 37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3" name="矩形 37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4" name="矩形 37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5" name="矩形 37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6" name="矩形 37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7" name="矩形 37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8" name="矩形 37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9" name="矩形 37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0" name="矩形 379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55" name="组合 354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56" name="矩形 35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7" name="矩形 35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8" name="矩形 35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9" name="矩形 35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0" name="矩形 35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1" name="矩形 36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2" name="矩形 36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3" name="矩形 36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4" name="矩形 36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5" name="矩形 36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6" name="矩形 36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7" name="矩形 366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8" name="矩形 367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1" name="组合 240"/>
              <p:cNvGrpSpPr/>
              <p:nvPr/>
            </p:nvGrpSpPr>
            <p:grpSpPr>
              <a:xfrm>
                <a:off x="-1601613" y="5312115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242" name="组合 241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42" name="矩形 34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3" name="矩形 34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4" name="矩形 34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5" name="矩形 34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6" name="矩形 34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7" name="矩形 34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8" name="矩形 34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9" name="矩形 34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0" name="矩形 34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1" name="矩形 35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2" name="矩形 35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3" name="矩形 352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43" name="组合 242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244" name="矩形 243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5" name="矩形 244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6" name="矩形 245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7" name="矩形 246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6" name="矩形 27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5" name="矩形 304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5" name="矩形 33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6" name="矩形 33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7" name="矩形 33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8" name="矩形 33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9" name="矩形 33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0" name="矩形 339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1" name="矩形 340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219" name="矩形 218"/>
            <p:cNvSpPr/>
            <p:nvPr/>
          </p:nvSpPr>
          <p:spPr>
            <a:xfrm>
              <a:off x="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0" name="矩形 219"/>
            <p:cNvSpPr/>
            <p:nvPr/>
          </p:nvSpPr>
          <p:spPr>
            <a:xfrm>
              <a:off x="10668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矩形 220"/>
            <p:cNvSpPr/>
            <p:nvPr/>
          </p:nvSpPr>
          <p:spPr>
            <a:xfrm>
              <a:off x="21336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2" name="矩形 221"/>
            <p:cNvSpPr/>
            <p:nvPr/>
          </p:nvSpPr>
          <p:spPr>
            <a:xfrm>
              <a:off x="319227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3" name="矩形 222"/>
            <p:cNvSpPr/>
            <p:nvPr/>
          </p:nvSpPr>
          <p:spPr>
            <a:xfrm>
              <a:off x="42509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9" name="矩形 228"/>
            <p:cNvSpPr/>
            <p:nvPr/>
          </p:nvSpPr>
          <p:spPr>
            <a:xfrm>
              <a:off x="53177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0" name="矩形 229"/>
            <p:cNvSpPr/>
            <p:nvPr/>
          </p:nvSpPr>
          <p:spPr>
            <a:xfrm>
              <a:off x="63845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矩形 230"/>
            <p:cNvSpPr/>
            <p:nvPr/>
          </p:nvSpPr>
          <p:spPr>
            <a:xfrm>
              <a:off x="744322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2" name="矩形 231"/>
            <p:cNvSpPr/>
            <p:nvPr/>
          </p:nvSpPr>
          <p:spPr>
            <a:xfrm>
              <a:off x="85019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3" name="矩形 232"/>
            <p:cNvSpPr/>
            <p:nvPr/>
          </p:nvSpPr>
          <p:spPr>
            <a:xfrm>
              <a:off x="95687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4" name="矩形 233"/>
            <p:cNvSpPr/>
            <p:nvPr/>
          </p:nvSpPr>
          <p:spPr>
            <a:xfrm>
              <a:off x="10626812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5" name="矩形 234"/>
            <p:cNvSpPr/>
            <p:nvPr/>
          </p:nvSpPr>
          <p:spPr>
            <a:xfrm>
              <a:off x="11697066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1068213" y="2697153"/>
            <a:ext cx="14458269" cy="1544728"/>
            <a:chOff x="-1068213" y="2468553"/>
            <a:chExt cx="14458269" cy="1544728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2720755" y="3239011"/>
              <a:ext cx="10669301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2719726" y="3385957"/>
              <a:ext cx="1263111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矩形 223"/>
            <p:cNvSpPr/>
            <p:nvPr/>
          </p:nvSpPr>
          <p:spPr>
            <a:xfrm>
              <a:off x="1301891" y="2504754"/>
              <a:ext cx="836307" cy="1449738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0" b="1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  <a:cs typeface="Arial Unicode MS" panose="020B0604020202020204" pitchFamily="34" charset="-122"/>
                </a:rPr>
                <a:t>5</a:t>
              </a:r>
              <a:endParaRPr lang="zh-CN" altLang="en-US" sz="25000" b="1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  <a:cs typeface="Arial Unicode MS" panose="020B0604020202020204" pitchFamily="34" charset="-122"/>
              </a:endParaRPr>
            </a:p>
          </p:txBody>
        </p:sp>
        <p:cxnSp>
          <p:nvCxnSpPr>
            <p:cNvPr id="225" name="直接连接符 224"/>
            <p:cNvCxnSpPr/>
            <p:nvPr/>
          </p:nvCxnSpPr>
          <p:spPr>
            <a:xfrm>
              <a:off x="-1068213" y="3239011"/>
              <a:ext cx="1800000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>
              <a:off x="0" y="3385957"/>
              <a:ext cx="727582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文本框 226"/>
            <p:cNvSpPr txBox="1"/>
            <p:nvPr/>
          </p:nvSpPr>
          <p:spPr>
            <a:xfrm>
              <a:off x="2612787" y="2468553"/>
              <a:ext cx="42883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0">
                  <a:solidFill>
                    <a:schemeClr val="bg1"/>
                  </a:solidFill>
                  <a:latin typeface="方正粗宋简体" panose="03000509000000000000" pitchFamily="65" charset="-122"/>
                  <a:ea typeface="方正粗宋简体" panose="03000509000000000000" pitchFamily="65" charset="-122"/>
                </a:defRPr>
              </a:lvl1pPr>
            </a:lstStyle>
            <a:p>
              <a:r>
                <a:rPr lang="zh-CN" altLang="en-US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防止优势成为劣势</a:t>
              </a:r>
            </a:p>
          </p:txBody>
        </p:sp>
        <p:sp>
          <p:nvSpPr>
            <p:cNvPr id="228" name="文本框 227"/>
            <p:cNvSpPr txBox="1"/>
            <p:nvPr/>
          </p:nvSpPr>
          <p:spPr>
            <a:xfrm>
              <a:off x="2634521" y="3428506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b="0" dirty="0" smtClean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模块五</a:t>
              </a:r>
              <a:endParaRPr lang="zh-CN" altLang="en-US" sz="3200" b="0" dirty="0">
                <a:solidFill>
                  <a:prstClr val="white"/>
                </a:solidFill>
                <a:latin typeface="华康俪金黑W8" panose="020B0809000000000000" pitchFamily="49" charset="-122"/>
                <a:ea typeface="华康俪金黑W8" panose="020B0809000000000000" pitchFamily="49" charset="-122"/>
              </a:endParaRPr>
            </a:p>
          </p:txBody>
        </p:sp>
      </p:grpSp>
      <p:sp>
        <p:nvSpPr>
          <p:cNvPr id="191" name="矩形 190"/>
          <p:cNvSpPr/>
          <p:nvPr/>
        </p:nvSpPr>
        <p:spPr>
          <a:xfrm>
            <a:off x="5295811" y="1035733"/>
            <a:ext cx="533400" cy="533400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8" name="矩形 7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B23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DF5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直角三角形 9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7A2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5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722895" y="591581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怎样管理自己的情绪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66528" y="2883537"/>
            <a:ext cx="18063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B23D1A"/>
                </a:solidFill>
              </a:rPr>
              <a:t>VS</a:t>
            </a:r>
            <a:endParaRPr lang="zh-CN" altLang="en-US" sz="11500" dirty="0">
              <a:solidFill>
                <a:srgbClr val="B23D1A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774" y="2136109"/>
            <a:ext cx="1590964" cy="252479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20239" y="4745585"/>
            <a:ext cx="2401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595959"/>
                </a:solidFill>
              </a:rPr>
              <a:t>不要</a:t>
            </a:r>
            <a:r>
              <a:rPr lang="zh-CN" altLang="en-US" dirty="0" smtClean="0">
                <a:solidFill>
                  <a:srgbClr val="595959"/>
                </a:solidFill>
              </a:rPr>
              <a:t>压抑</a:t>
            </a:r>
            <a:r>
              <a:rPr lang="zh-CN" altLang="en-US" dirty="0">
                <a:solidFill>
                  <a:srgbClr val="595959"/>
                </a:solidFill>
              </a:rPr>
              <a:t>情绪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19" y="2126621"/>
            <a:ext cx="1493769" cy="253335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365113" y="4745585"/>
            <a:ext cx="2401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rgbClr val="BA8706"/>
                </a:solidFill>
              </a:rPr>
              <a:t>坦然接受情绪</a:t>
            </a:r>
            <a:endParaRPr lang="zh-CN" altLang="en-US" dirty="0">
              <a:solidFill>
                <a:srgbClr val="BA87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8" name="矩形 7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B23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DF5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直角三角形 9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7A2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5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722895" y="591581"/>
            <a:ext cx="3817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怎样管理自己的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情绪</a:t>
            </a: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小练习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025313" y="1828794"/>
            <a:ext cx="7475123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小练习</a:t>
            </a:r>
            <a:r>
              <a:rPr lang="en-US" altLang="zh-CN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一周时间观察你的同事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准备：</a:t>
            </a:r>
            <a:endParaRPr lang="en-US" altLang="zh-CN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张白纸、一支笔、一个没有人打扰的房间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（1）把与自己互动最多的5位朋友（或同事）的名字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写下来；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（2）在其中找出自己最喜欢谁、最不喜欢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谁；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（3）未来一周内，对于你喜欢的人，你要开始找他不足的地方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未来一周内，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对于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那个你最不喜欢的人，你要努力去找他的优点；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一周后，你会在你喜欢的人身上看到自己也存在的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缺点；</a:t>
            </a:r>
            <a:endParaRPr lang="en-US" altLang="zh-CN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一周后，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你不喜欢的人的身上看到许多优点。</a:t>
            </a:r>
          </a:p>
        </p:txBody>
      </p:sp>
      <p:cxnSp>
        <p:nvCxnSpPr>
          <p:cNvPr id="64" name="直接连接符 63"/>
          <p:cNvCxnSpPr>
            <a:stCxn id="47" idx="8"/>
            <a:endCxn id="89" idx="2"/>
          </p:cNvCxnSpPr>
          <p:nvPr/>
        </p:nvCxnSpPr>
        <p:spPr>
          <a:xfrm flipV="1">
            <a:off x="1741028" y="2715663"/>
            <a:ext cx="1187966" cy="847184"/>
          </a:xfrm>
          <a:prstGeom prst="line">
            <a:avLst/>
          </a:prstGeom>
          <a:ln w="38100" cap="rnd">
            <a:solidFill>
              <a:srgbClr val="77A483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>
            <a:stCxn id="47" idx="30"/>
          </p:cNvCxnSpPr>
          <p:nvPr/>
        </p:nvCxnSpPr>
        <p:spPr>
          <a:xfrm flipV="1">
            <a:off x="1826810" y="4077043"/>
            <a:ext cx="1090530" cy="28829"/>
          </a:xfrm>
          <a:prstGeom prst="line">
            <a:avLst/>
          </a:prstGeom>
          <a:ln w="38100" cap="rnd">
            <a:solidFill>
              <a:srgbClr val="77A483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>
            <a:stCxn id="47" idx="5"/>
            <a:endCxn id="95" idx="2"/>
          </p:cNvCxnSpPr>
          <p:nvPr/>
        </p:nvCxnSpPr>
        <p:spPr>
          <a:xfrm>
            <a:off x="1737129" y="4387150"/>
            <a:ext cx="1191865" cy="920449"/>
          </a:xfrm>
          <a:prstGeom prst="line">
            <a:avLst/>
          </a:prstGeom>
          <a:ln w="38100" cap="rnd">
            <a:solidFill>
              <a:srgbClr val="77A483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2928994" y="2006216"/>
            <a:ext cx="607066" cy="4076699"/>
            <a:chOff x="2282082" y="1828794"/>
            <a:chExt cx="607066" cy="4076699"/>
          </a:xfrm>
        </p:grpSpPr>
        <p:cxnSp>
          <p:nvCxnSpPr>
            <p:cNvPr id="67" name="直接连接符 66"/>
            <p:cNvCxnSpPr/>
            <p:nvPr/>
          </p:nvCxnSpPr>
          <p:spPr>
            <a:xfrm>
              <a:off x="2605312" y="1828794"/>
              <a:ext cx="0" cy="4076699"/>
            </a:xfrm>
            <a:prstGeom prst="line">
              <a:avLst/>
            </a:prstGeom>
            <a:ln w="38100" cap="rnd">
              <a:solidFill>
                <a:srgbClr val="77A483"/>
              </a:solidFill>
              <a:prstDash val="sysDot"/>
              <a:headEnd type="diamond" w="med" len="me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椭圆 88"/>
            <p:cNvSpPr/>
            <p:nvPr/>
          </p:nvSpPr>
          <p:spPr>
            <a:xfrm>
              <a:off x="2282082" y="2234708"/>
              <a:ext cx="607066" cy="607066"/>
            </a:xfrm>
            <a:prstGeom prst="ellipse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>
            <a:xfrm>
              <a:off x="2282082" y="3507652"/>
              <a:ext cx="607066" cy="607066"/>
            </a:xfrm>
            <a:prstGeom prst="ellipse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2282082" y="4826644"/>
              <a:ext cx="607066" cy="607066"/>
            </a:xfrm>
            <a:prstGeom prst="ellipse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7" name="Freeform 97"/>
          <p:cNvSpPr>
            <a:spLocks noEditPoints="1" noChangeArrowheads="1"/>
          </p:cNvSpPr>
          <p:nvPr/>
        </p:nvSpPr>
        <p:spPr bwMode="auto">
          <a:xfrm>
            <a:off x="3004288" y="2509685"/>
            <a:ext cx="460334" cy="411956"/>
          </a:xfrm>
          <a:custGeom>
            <a:avLst/>
            <a:gdLst>
              <a:gd name="T0" fmla="*/ 1355382708 w 102"/>
              <a:gd name="T1" fmla="*/ 2147483647 h 91"/>
              <a:gd name="T2" fmla="*/ 0 w 102"/>
              <a:gd name="T3" fmla="*/ 2147483647 h 91"/>
              <a:gd name="T4" fmla="*/ 0 w 102"/>
              <a:gd name="T5" fmla="*/ 2147483647 h 91"/>
              <a:gd name="T6" fmla="*/ 1001807499 w 102"/>
              <a:gd name="T7" fmla="*/ 2147483647 h 91"/>
              <a:gd name="T8" fmla="*/ 1060733062 w 102"/>
              <a:gd name="T9" fmla="*/ 1959373967 h 91"/>
              <a:gd name="T10" fmla="*/ 1060733062 w 102"/>
              <a:gd name="T11" fmla="*/ 1959373967 h 91"/>
              <a:gd name="T12" fmla="*/ 648224854 w 102"/>
              <a:gd name="T13" fmla="*/ 949997638 h 91"/>
              <a:gd name="T14" fmla="*/ 1473241031 w 102"/>
              <a:gd name="T15" fmla="*/ 0 h 91"/>
              <a:gd name="T16" fmla="*/ 2147483647 w 102"/>
              <a:gd name="T17" fmla="*/ 771876979 h 91"/>
              <a:gd name="T18" fmla="*/ 1650032353 w 102"/>
              <a:gd name="T19" fmla="*/ 2078124123 h 91"/>
              <a:gd name="T20" fmla="*/ 2121473801 w 102"/>
              <a:gd name="T21" fmla="*/ 2147483647 h 91"/>
              <a:gd name="T22" fmla="*/ 1355382708 w 102"/>
              <a:gd name="T23" fmla="*/ 2147483647 h 91"/>
              <a:gd name="T24" fmla="*/ 2147483647 w 102"/>
              <a:gd name="T25" fmla="*/ 2147483647 h 91"/>
              <a:gd name="T26" fmla="*/ 2147483647 w 102"/>
              <a:gd name="T27" fmla="*/ 1959373967 h 91"/>
              <a:gd name="T28" fmla="*/ 2147483647 w 102"/>
              <a:gd name="T29" fmla="*/ 1959373967 h 91"/>
              <a:gd name="T30" fmla="*/ 2147483647 w 102"/>
              <a:gd name="T31" fmla="*/ 949997638 h 91"/>
              <a:gd name="T32" fmla="*/ 2147483647 w 102"/>
              <a:gd name="T33" fmla="*/ 0 h 91"/>
              <a:gd name="T34" fmla="*/ 2147483647 w 102"/>
              <a:gd name="T35" fmla="*/ 771876979 h 91"/>
              <a:gd name="T36" fmla="*/ 2147483647 w 102"/>
              <a:gd name="T37" fmla="*/ 2078124123 h 91"/>
              <a:gd name="T38" fmla="*/ 2147483647 w 102"/>
              <a:gd name="T39" fmla="*/ 2147483647 h 91"/>
              <a:gd name="T40" fmla="*/ 2147483647 w 102"/>
              <a:gd name="T41" fmla="*/ 2147483647 h 91"/>
              <a:gd name="T42" fmla="*/ 2147483647 w 102"/>
              <a:gd name="T43" fmla="*/ 2147483647 h 91"/>
              <a:gd name="T44" fmla="*/ 2147483647 w 102"/>
              <a:gd name="T45" fmla="*/ 2147483647 h 91"/>
              <a:gd name="T46" fmla="*/ 2147483647 w 102"/>
              <a:gd name="T47" fmla="*/ 2147483647 h 91"/>
              <a:gd name="T48" fmla="*/ 2147483647 w 102"/>
              <a:gd name="T49" fmla="*/ 2147483647 h 91"/>
              <a:gd name="T50" fmla="*/ 2147483647 w 102"/>
              <a:gd name="T51" fmla="*/ 2147483647 h 91"/>
              <a:gd name="T52" fmla="*/ 2147483647 w 102"/>
              <a:gd name="T53" fmla="*/ 2147483647 h 91"/>
              <a:gd name="T54" fmla="*/ 2147483647 w 102"/>
              <a:gd name="T55" fmla="*/ 2078124123 h 91"/>
              <a:gd name="T56" fmla="*/ 2147483647 w 102"/>
              <a:gd name="T57" fmla="*/ 1009376329 h 91"/>
              <a:gd name="T58" fmla="*/ 2003607322 w 102"/>
              <a:gd name="T59" fmla="*/ 2078124123 h 91"/>
              <a:gd name="T60" fmla="*/ 2147483647 w 102"/>
              <a:gd name="T61" fmla="*/ 2147483647 h 91"/>
              <a:gd name="T62" fmla="*/ 2147483647 w 102"/>
              <a:gd name="T63" fmla="*/ 2147483647 h 91"/>
              <a:gd name="T64" fmla="*/ 1119666062 w 102"/>
              <a:gd name="T65" fmla="*/ 2147483647 h 91"/>
              <a:gd name="T66" fmla="*/ 1119666062 w 102"/>
              <a:gd name="T67" fmla="*/ 2147483647 h 91"/>
              <a:gd name="T68" fmla="*/ 2147483647 w 102"/>
              <a:gd name="T69" fmla="*/ 2147483647 h 91"/>
              <a:gd name="T70" fmla="*/ 2147483647 w 102"/>
              <a:gd name="T71" fmla="*/ 2147483647 h 91"/>
              <a:gd name="T72" fmla="*/ 2147483647 w 102"/>
              <a:gd name="T73" fmla="*/ 2147483647 h 91"/>
              <a:gd name="T74" fmla="*/ 2147483647 w 102"/>
              <a:gd name="T75" fmla="*/ 2147483647 h 9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2"/>
              <a:gd name="T115" fmla="*/ 0 h 91"/>
              <a:gd name="T116" fmla="*/ 102 w 102"/>
              <a:gd name="T117" fmla="*/ 91 h 9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2" h="91">
                <a:moveTo>
                  <a:pt x="23" y="64"/>
                </a:moveTo>
                <a:cubicBezTo>
                  <a:pt x="11" y="64"/>
                  <a:pt x="0" y="62"/>
                  <a:pt x="0" y="55"/>
                </a:cubicBezTo>
                <a:cubicBezTo>
                  <a:pt x="0" y="53"/>
                  <a:pt x="0" y="54"/>
                  <a:pt x="0" y="53"/>
                </a:cubicBezTo>
                <a:cubicBezTo>
                  <a:pt x="0" y="47"/>
                  <a:pt x="9" y="42"/>
                  <a:pt x="17" y="39"/>
                </a:cubicBezTo>
                <a:cubicBezTo>
                  <a:pt x="17" y="39"/>
                  <a:pt x="20" y="38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14" y="29"/>
                  <a:pt x="11" y="22"/>
                  <a:pt x="11" y="16"/>
                </a:cubicBezTo>
                <a:cubicBezTo>
                  <a:pt x="11" y="6"/>
                  <a:pt x="18" y="0"/>
                  <a:pt x="25" y="0"/>
                </a:cubicBezTo>
                <a:cubicBezTo>
                  <a:pt x="32" y="0"/>
                  <a:pt x="38" y="5"/>
                  <a:pt x="39" y="13"/>
                </a:cubicBezTo>
                <a:cubicBezTo>
                  <a:pt x="32" y="17"/>
                  <a:pt x="28" y="25"/>
                  <a:pt x="28" y="35"/>
                </a:cubicBezTo>
                <a:cubicBezTo>
                  <a:pt x="28" y="43"/>
                  <a:pt x="31" y="51"/>
                  <a:pt x="36" y="57"/>
                </a:cubicBezTo>
                <a:cubicBezTo>
                  <a:pt x="32" y="59"/>
                  <a:pt x="27" y="61"/>
                  <a:pt x="23" y="64"/>
                </a:cubicBezTo>
                <a:close/>
                <a:moveTo>
                  <a:pt x="85" y="39"/>
                </a:moveTo>
                <a:cubicBezTo>
                  <a:pt x="85" y="39"/>
                  <a:pt x="82" y="38"/>
                  <a:pt x="84" y="33"/>
                </a:cubicBezTo>
                <a:cubicBezTo>
                  <a:pt x="84" y="33"/>
                  <a:pt x="84" y="33"/>
                  <a:pt x="84" y="33"/>
                </a:cubicBezTo>
                <a:cubicBezTo>
                  <a:pt x="88" y="29"/>
                  <a:pt x="91" y="22"/>
                  <a:pt x="91" y="16"/>
                </a:cubicBezTo>
                <a:cubicBezTo>
                  <a:pt x="91" y="6"/>
                  <a:pt x="84" y="0"/>
                  <a:pt x="77" y="0"/>
                </a:cubicBezTo>
                <a:cubicBezTo>
                  <a:pt x="70" y="0"/>
                  <a:pt x="64" y="5"/>
                  <a:pt x="63" y="13"/>
                </a:cubicBezTo>
                <a:cubicBezTo>
                  <a:pt x="70" y="17"/>
                  <a:pt x="74" y="25"/>
                  <a:pt x="74" y="35"/>
                </a:cubicBezTo>
                <a:cubicBezTo>
                  <a:pt x="74" y="43"/>
                  <a:pt x="71" y="51"/>
                  <a:pt x="66" y="57"/>
                </a:cubicBezTo>
                <a:cubicBezTo>
                  <a:pt x="70" y="59"/>
                  <a:pt x="75" y="61"/>
                  <a:pt x="79" y="64"/>
                </a:cubicBezTo>
                <a:cubicBezTo>
                  <a:pt x="91" y="64"/>
                  <a:pt x="102" y="62"/>
                  <a:pt x="102" y="55"/>
                </a:cubicBezTo>
                <a:cubicBezTo>
                  <a:pt x="102" y="53"/>
                  <a:pt x="102" y="54"/>
                  <a:pt x="102" y="53"/>
                </a:cubicBezTo>
                <a:cubicBezTo>
                  <a:pt x="102" y="47"/>
                  <a:pt x="93" y="42"/>
                  <a:pt x="85" y="39"/>
                </a:cubicBezTo>
                <a:close/>
                <a:moveTo>
                  <a:pt x="61" y="62"/>
                </a:moveTo>
                <a:cubicBezTo>
                  <a:pt x="61" y="62"/>
                  <a:pt x="58" y="61"/>
                  <a:pt x="60" y="55"/>
                </a:cubicBezTo>
                <a:cubicBezTo>
                  <a:pt x="60" y="55"/>
                  <a:pt x="60" y="55"/>
                  <a:pt x="60" y="55"/>
                </a:cubicBezTo>
                <a:cubicBezTo>
                  <a:pt x="64" y="50"/>
                  <a:pt x="68" y="43"/>
                  <a:pt x="68" y="35"/>
                </a:cubicBezTo>
                <a:cubicBezTo>
                  <a:pt x="68" y="23"/>
                  <a:pt x="60" y="17"/>
                  <a:pt x="51" y="17"/>
                </a:cubicBezTo>
                <a:cubicBezTo>
                  <a:pt x="42" y="17"/>
                  <a:pt x="34" y="23"/>
                  <a:pt x="34" y="35"/>
                </a:cubicBezTo>
                <a:cubicBezTo>
                  <a:pt x="34" y="43"/>
                  <a:pt x="38" y="50"/>
                  <a:pt x="42" y="55"/>
                </a:cubicBezTo>
                <a:cubicBezTo>
                  <a:pt x="44" y="60"/>
                  <a:pt x="41" y="62"/>
                  <a:pt x="40" y="62"/>
                </a:cubicBezTo>
                <a:cubicBezTo>
                  <a:pt x="31" y="66"/>
                  <a:pt x="19" y="72"/>
                  <a:pt x="19" y="79"/>
                </a:cubicBezTo>
                <a:cubicBezTo>
                  <a:pt x="19" y="80"/>
                  <a:pt x="19" y="79"/>
                  <a:pt x="19" y="81"/>
                </a:cubicBezTo>
                <a:cubicBezTo>
                  <a:pt x="19" y="90"/>
                  <a:pt x="36" y="91"/>
                  <a:pt x="51" y="91"/>
                </a:cubicBezTo>
                <a:cubicBezTo>
                  <a:pt x="66" y="91"/>
                  <a:pt x="83" y="90"/>
                  <a:pt x="83" y="81"/>
                </a:cubicBezTo>
                <a:cubicBezTo>
                  <a:pt x="83" y="79"/>
                  <a:pt x="83" y="80"/>
                  <a:pt x="83" y="79"/>
                </a:cubicBezTo>
                <a:cubicBezTo>
                  <a:pt x="83" y="72"/>
                  <a:pt x="71" y="66"/>
                  <a:pt x="61" y="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8" name="Freeform 70"/>
          <p:cNvSpPr>
            <a:spLocks noEditPoints="1" noChangeArrowheads="1"/>
          </p:cNvSpPr>
          <p:nvPr/>
        </p:nvSpPr>
        <p:spPr bwMode="auto">
          <a:xfrm>
            <a:off x="3011689" y="3758129"/>
            <a:ext cx="450205" cy="453274"/>
          </a:xfrm>
          <a:custGeom>
            <a:avLst/>
            <a:gdLst>
              <a:gd name="T0" fmla="*/ 2147483647 w 94"/>
              <a:gd name="T1" fmla="*/ 0 h 94"/>
              <a:gd name="T2" fmla="*/ 0 w 94"/>
              <a:gd name="T3" fmla="*/ 2147483647 h 94"/>
              <a:gd name="T4" fmla="*/ 2147483647 w 94"/>
              <a:gd name="T5" fmla="*/ 2147483647 h 94"/>
              <a:gd name="T6" fmla="*/ 2147483647 w 94"/>
              <a:gd name="T7" fmla="*/ 2147483647 h 94"/>
              <a:gd name="T8" fmla="*/ 2147483647 w 94"/>
              <a:gd name="T9" fmla="*/ 0 h 94"/>
              <a:gd name="T10" fmla="*/ 2147483647 w 94"/>
              <a:gd name="T11" fmla="*/ 2147483647 h 94"/>
              <a:gd name="T12" fmla="*/ 2147483647 w 94"/>
              <a:gd name="T13" fmla="*/ 2147483647 h 94"/>
              <a:gd name="T14" fmla="*/ 2147483647 w 94"/>
              <a:gd name="T15" fmla="*/ 2147483647 h 94"/>
              <a:gd name="T16" fmla="*/ 2147483647 w 94"/>
              <a:gd name="T17" fmla="*/ 2147483647 h 94"/>
              <a:gd name="T18" fmla="*/ 2147483647 w 94"/>
              <a:gd name="T19" fmla="*/ 2147483647 h 94"/>
              <a:gd name="T20" fmla="*/ 2147483647 w 94"/>
              <a:gd name="T21" fmla="*/ 2147483647 h 94"/>
              <a:gd name="T22" fmla="*/ 2147483647 w 94"/>
              <a:gd name="T23" fmla="*/ 2147483647 h 94"/>
              <a:gd name="T24" fmla="*/ 2147483647 w 94"/>
              <a:gd name="T25" fmla="*/ 2147483647 h 94"/>
              <a:gd name="T26" fmla="*/ 2147483647 w 94"/>
              <a:gd name="T27" fmla="*/ 2147483647 h 94"/>
              <a:gd name="T28" fmla="*/ 2147483647 w 94"/>
              <a:gd name="T29" fmla="*/ 2147483647 h 94"/>
              <a:gd name="T30" fmla="*/ 2147483647 w 94"/>
              <a:gd name="T31" fmla="*/ 1782508361 h 94"/>
              <a:gd name="T32" fmla="*/ 2147483647 w 94"/>
              <a:gd name="T33" fmla="*/ 1366594738 h 94"/>
              <a:gd name="T34" fmla="*/ 2147483647 w 94"/>
              <a:gd name="T35" fmla="*/ 1782508361 h 94"/>
              <a:gd name="T36" fmla="*/ 2147483647 w 94"/>
              <a:gd name="T37" fmla="*/ 1960761461 h 94"/>
              <a:gd name="T38" fmla="*/ 1998524912 w 94"/>
              <a:gd name="T39" fmla="*/ 1723093230 h 94"/>
              <a:gd name="T40" fmla="*/ 2147483647 w 94"/>
              <a:gd name="T41" fmla="*/ 1128926506 h 94"/>
              <a:gd name="T42" fmla="*/ 2147483647 w 94"/>
              <a:gd name="T43" fmla="*/ 1901346330 h 94"/>
              <a:gd name="T44" fmla="*/ 2147483647 w 94"/>
              <a:gd name="T45" fmla="*/ 2147483647 h 9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4"/>
              <a:gd name="T70" fmla="*/ 0 h 94"/>
              <a:gd name="T71" fmla="*/ 94 w 94"/>
              <a:gd name="T72" fmla="*/ 94 h 9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4" h="94">
                <a:moveTo>
                  <a:pt x="47" y="0"/>
                </a:moveTo>
                <a:cubicBezTo>
                  <a:pt x="21" y="0"/>
                  <a:pt x="0" y="21"/>
                  <a:pt x="0" y="47"/>
                </a:cubicBezTo>
                <a:cubicBezTo>
                  <a:pt x="0" y="73"/>
                  <a:pt x="21" y="94"/>
                  <a:pt x="47" y="94"/>
                </a:cubicBezTo>
                <a:cubicBezTo>
                  <a:pt x="73" y="94"/>
                  <a:pt x="94" y="73"/>
                  <a:pt x="94" y="47"/>
                </a:cubicBezTo>
                <a:cubicBezTo>
                  <a:pt x="94" y="21"/>
                  <a:pt x="73" y="0"/>
                  <a:pt x="47" y="0"/>
                </a:cubicBezTo>
                <a:close/>
                <a:moveTo>
                  <a:pt x="47" y="76"/>
                </a:moveTo>
                <a:cubicBezTo>
                  <a:pt x="43" y="76"/>
                  <a:pt x="40" y="73"/>
                  <a:pt x="40" y="69"/>
                </a:cubicBezTo>
                <a:cubicBezTo>
                  <a:pt x="40" y="65"/>
                  <a:pt x="43" y="62"/>
                  <a:pt x="47" y="62"/>
                </a:cubicBezTo>
                <a:cubicBezTo>
                  <a:pt x="51" y="62"/>
                  <a:pt x="54" y="65"/>
                  <a:pt x="54" y="69"/>
                </a:cubicBezTo>
                <a:cubicBezTo>
                  <a:pt x="54" y="73"/>
                  <a:pt x="51" y="76"/>
                  <a:pt x="47" y="76"/>
                </a:cubicBezTo>
                <a:close/>
                <a:moveTo>
                  <a:pt x="57" y="45"/>
                </a:moveTo>
                <a:cubicBezTo>
                  <a:pt x="52" y="49"/>
                  <a:pt x="52" y="49"/>
                  <a:pt x="52" y="49"/>
                </a:cubicBezTo>
                <a:cubicBezTo>
                  <a:pt x="49" y="52"/>
                  <a:pt x="50" y="53"/>
                  <a:pt x="50" y="55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3"/>
                  <a:pt x="45" y="53"/>
                  <a:pt x="45" y="53"/>
                </a:cubicBezTo>
                <a:cubicBezTo>
                  <a:pt x="45" y="45"/>
                  <a:pt x="53" y="43"/>
                  <a:pt x="53" y="30"/>
                </a:cubicBezTo>
                <a:cubicBezTo>
                  <a:pt x="53" y="26"/>
                  <a:pt x="51" y="23"/>
                  <a:pt x="47" y="23"/>
                </a:cubicBezTo>
                <a:cubicBezTo>
                  <a:pt x="43" y="23"/>
                  <a:pt x="42" y="25"/>
                  <a:pt x="42" y="30"/>
                </a:cubicBezTo>
                <a:cubicBezTo>
                  <a:pt x="43" y="32"/>
                  <a:pt x="40" y="33"/>
                  <a:pt x="38" y="33"/>
                </a:cubicBezTo>
                <a:cubicBezTo>
                  <a:pt x="36" y="33"/>
                  <a:pt x="34" y="31"/>
                  <a:pt x="34" y="29"/>
                </a:cubicBezTo>
                <a:cubicBezTo>
                  <a:pt x="34" y="24"/>
                  <a:pt x="39" y="19"/>
                  <a:pt x="48" y="19"/>
                </a:cubicBezTo>
                <a:cubicBezTo>
                  <a:pt x="56" y="19"/>
                  <a:pt x="64" y="23"/>
                  <a:pt x="64" y="32"/>
                </a:cubicBezTo>
                <a:cubicBezTo>
                  <a:pt x="64" y="38"/>
                  <a:pt x="62" y="41"/>
                  <a:pt x="57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99" name="Group 27"/>
          <p:cNvGrpSpPr>
            <a:grpSpLocks/>
          </p:cNvGrpSpPr>
          <p:nvPr/>
        </p:nvGrpSpPr>
        <p:grpSpPr bwMode="auto">
          <a:xfrm>
            <a:off x="3020196" y="5097489"/>
            <a:ext cx="418364" cy="418364"/>
            <a:chOff x="0" y="0"/>
            <a:chExt cx="431800" cy="433388"/>
          </a:xfrm>
        </p:grpSpPr>
        <p:sp>
          <p:nvSpPr>
            <p:cNvPr id="100" name="Freeform 133"/>
            <p:cNvSpPr>
              <a:spLocks noChangeArrowheads="1"/>
            </p:cNvSpPr>
            <p:nvPr/>
          </p:nvSpPr>
          <p:spPr bwMode="auto">
            <a:xfrm>
              <a:off x="160338" y="15875"/>
              <a:ext cx="74613" cy="66675"/>
            </a:xfrm>
            <a:custGeom>
              <a:avLst/>
              <a:gdLst>
                <a:gd name="T0" fmla="*/ 85912720 w 18"/>
                <a:gd name="T1" fmla="*/ 191019682 h 16"/>
                <a:gd name="T2" fmla="*/ 103094429 w 18"/>
                <a:gd name="T3" fmla="*/ 191019682 h 16"/>
                <a:gd name="T4" fmla="*/ 171825441 w 18"/>
                <a:gd name="T5" fmla="*/ 208384344 h 16"/>
                <a:gd name="T6" fmla="*/ 257733983 w 18"/>
                <a:gd name="T7" fmla="*/ 277847224 h 16"/>
                <a:gd name="T8" fmla="*/ 309283319 w 18"/>
                <a:gd name="T9" fmla="*/ 243117835 h 16"/>
                <a:gd name="T10" fmla="*/ 137457878 w 18"/>
                <a:gd name="T11" fmla="*/ 34729340 h 16"/>
                <a:gd name="T12" fmla="*/ 34363433 w 18"/>
                <a:gd name="T13" fmla="*/ 34729340 h 16"/>
                <a:gd name="T14" fmla="*/ 34363433 w 18"/>
                <a:gd name="T15" fmla="*/ 138925696 h 16"/>
                <a:gd name="T16" fmla="*/ 85912720 w 18"/>
                <a:gd name="T17" fmla="*/ 191019682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16"/>
                <a:gd name="T29" fmla="*/ 18 w 18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16">
                  <a:moveTo>
                    <a:pt x="5" y="11"/>
                  </a:moveTo>
                  <a:cubicBezTo>
                    <a:pt x="5" y="11"/>
                    <a:pt x="5" y="11"/>
                    <a:pt x="6" y="11"/>
                  </a:cubicBezTo>
                  <a:cubicBezTo>
                    <a:pt x="7" y="11"/>
                    <a:pt x="9" y="11"/>
                    <a:pt x="10" y="12"/>
                  </a:cubicBezTo>
                  <a:cubicBezTo>
                    <a:pt x="12" y="13"/>
                    <a:pt x="14" y="14"/>
                    <a:pt x="15" y="16"/>
                  </a:cubicBezTo>
                  <a:cubicBezTo>
                    <a:pt x="16" y="15"/>
                    <a:pt x="17" y="15"/>
                    <a:pt x="18" y="1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4" y="0"/>
                    <a:pt x="2" y="2"/>
                  </a:cubicBezTo>
                  <a:cubicBezTo>
                    <a:pt x="1" y="3"/>
                    <a:pt x="0" y="6"/>
                    <a:pt x="2" y="8"/>
                  </a:cubicBezTo>
                  <a:lnTo>
                    <a:pt x="5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1" name="Freeform 134"/>
            <p:cNvSpPr>
              <a:spLocks noChangeArrowheads="1"/>
            </p:cNvSpPr>
            <p:nvPr/>
          </p:nvSpPr>
          <p:spPr bwMode="auto">
            <a:xfrm>
              <a:off x="222250" y="0"/>
              <a:ext cx="209550" cy="350838"/>
            </a:xfrm>
            <a:custGeom>
              <a:avLst/>
              <a:gdLst>
                <a:gd name="T0" fmla="*/ 844120819 w 51"/>
                <a:gd name="T1" fmla="*/ 834779768 h 85"/>
                <a:gd name="T2" fmla="*/ 793475475 w 51"/>
                <a:gd name="T3" fmla="*/ 391836504 h 85"/>
                <a:gd name="T4" fmla="*/ 675297528 w 51"/>
                <a:gd name="T5" fmla="*/ 306653068 h 85"/>
                <a:gd name="T6" fmla="*/ 574002732 w 51"/>
                <a:gd name="T7" fmla="*/ 425909053 h 85"/>
                <a:gd name="T8" fmla="*/ 607769034 w 51"/>
                <a:gd name="T9" fmla="*/ 596271926 h 85"/>
                <a:gd name="T10" fmla="*/ 574002732 w 51"/>
                <a:gd name="T11" fmla="*/ 562199377 h 85"/>
                <a:gd name="T12" fmla="*/ 135061162 w 51"/>
                <a:gd name="T13" fmla="*/ 34072565 h 85"/>
                <a:gd name="T14" fmla="*/ 33766318 w 51"/>
                <a:gd name="T15" fmla="*/ 17038346 h 85"/>
                <a:gd name="T16" fmla="*/ 16883159 w 51"/>
                <a:gd name="T17" fmla="*/ 119256017 h 85"/>
                <a:gd name="T18" fmla="*/ 320767668 w 51"/>
                <a:gd name="T19" fmla="*/ 494054151 h 85"/>
                <a:gd name="T20" fmla="*/ 287001366 w 51"/>
                <a:gd name="T21" fmla="*/ 494054151 h 85"/>
                <a:gd name="T22" fmla="*/ 337646710 w 51"/>
                <a:gd name="T23" fmla="*/ 511088361 h 85"/>
                <a:gd name="T24" fmla="*/ 405179313 w 51"/>
                <a:gd name="T25" fmla="*/ 732562121 h 85"/>
                <a:gd name="T26" fmla="*/ 219472807 w 51"/>
                <a:gd name="T27" fmla="*/ 1158467176 h 85"/>
                <a:gd name="T28" fmla="*/ 219472807 w 51"/>
                <a:gd name="T29" fmla="*/ 1158467176 h 85"/>
                <a:gd name="T30" fmla="*/ 388296162 w 51"/>
                <a:gd name="T31" fmla="*/ 1243650612 h 85"/>
                <a:gd name="T32" fmla="*/ 388296162 w 51"/>
                <a:gd name="T33" fmla="*/ 1448085905 h 85"/>
                <a:gd name="T34" fmla="*/ 624648076 w 51"/>
                <a:gd name="T35" fmla="*/ 1311795709 h 85"/>
                <a:gd name="T36" fmla="*/ 844120819 w 51"/>
                <a:gd name="T37" fmla="*/ 834779768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"/>
                <a:gd name="T58" fmla="*/ 0 h 85"/>
                <a:gd name="T59" fmla="*/ 51 w 51"/>
                <a:gd name="T60" fmla="*/ 85 h 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" h="85">
                  <a:moveTo>
                    <a:pt x="50" y="49"/>
                  </a:moveTo>
                  <a:cubicBezTo>
                    <a:pt x="47" y="23"/>
                    <a:pt x="47" y="23"/>
                    <a:pt x="47" y="23"/>
                  </a:cubicBezTo>
                  <a:cubicBezTo>
                    <a:pt x="46" y="20"/>
                    <a:pt x="43" y="17"/>
                    <a:pt x="40" y="18"/>
                  </a:cubicBezTo>
                  <a:cubicBezTo>
                    <a:pt x="36" y="18"/>
                    <a:pt x="34" y="21"/>
                    <a:pt x="34" y="2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0"/>
                    <a:pt x="4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8" y="30"/>
                    <a:pt x="19" y="30"/>
                    <a:pt x="20" y="30"/>
                  </a:cubicBezTo>
                  <a:cubicBezTo>
                    <a:pt x="25" y="33"/>
                    <a:pt x="27" y="38"/>
                    <a:pt x="24" y="43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7" y="68"/>
                    <a:pt x="21" y="70"/>
                    <a:pt x="23" y="73"/>
                  </a:cubicBezTo>
                  <a:cubicBezTo>
                    <a:pt x="26" y="77"/>
                    <a:pt x="26" y="82"/>
                    <a:pt x="23" y="85"/>
                  </a:cubicBezTo>
                  <a:cubicBezTo>
                    <a:pt x="27" y="84"/>
                    <a:pt x="32" y="81"/>
                    <a:pt x="37" y="77"/>
                  </a:cubicBezTo>
                  <a:cubicBezTo>
                    <a:pt x="48" y="68"/>
                    <a:pt x="51" y="61"/>
                    <a:pt x="50" y="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" name="Freeform 135"/>
            <p:cNvSpPr>
              <a:spLocks noChangeArrowheads="1"/>
            </p:cNvSpPr>
            <p:nvPr/>
          </p:nvSpPr>
          <p:spPr bwMode="auto">
            <a:xfrm>
              <a:off x="131763" y="61913"/>
              <a:ext cx="23813" cy="20638"/>
            </a:xfrm>
            <a:custGeom>
              <a:avLst/>
              <a:gdLst>
                <a:gd name="T0" fmla="*/ 15752298 w 6"/>
                <a:gd name="T1" fmla="*/ 34073341 h 5"/>
                <a:gd name="T2" fmla="*/ 63005225 w 6"/>
                <a:gd name="T3" fmla="*/ 85185409 h 5"/>
                <a:gd name="T4" fmla="*/ 94509829 w 6"/>
                <a:gd name="T5" fmla="*/ 34073341 h 5"/>
                <a:gd name="T6" fmla="*/ 94509829 w 6"/>
                <a:gd name="T7" fmla="*/ 34073341 h 5"/>
                <a:gd name="T8" fmla="*/ 0 w 6"/>
                <a:gd name="T9" fmla="*/ 34073341 h 5"/>
                <a:gd name="T10" fmla="*/ 0 w 6"/>
                <a:gd name="T11" fmla="*/ 34073341 h 5"/>
                <a:gd name="T12" fmla="*/ 15752298 w 6"/>
                <a:gd name="T13" fmla="*/ 34073341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5"/>
                <a:gd name="T23" fmla="*/ 6 w 6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5">
                  <a:moveTo>
                    <a:pt x="1" y="2"/>
                  </a:moveTo>
                  <a:cubicBezTo>
                    <a:pt x="2" y="3"/>
                    <a:pt x="3" y="4"/>
                    <a:pt x="4" y="5"/>
                  </a:cubicBezTo>
                  <a:cubicBezTo>
                    <a:pt x="5" y="4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2" y="0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" name="Freeform 136"/>
            <p:cNvSpPr>
              <a:spLocks noChangeArrowheads="1"/>
            </p:cNvSpPr>
            <p:nvPr/>
          </p:nvSpPr>
          <p:spPr bwMode="auto">
            <a:xfrm>
              <a:off x="0" y="82550"/>
              <a:ext cx="304800" cy="350838"/>
            </a:xfrm>
            <a:custGeom>
              <a:avLst/>
              <a:gdLst>
                <a:gd name="T0" fmla="*/ 1221514844 w 74"/>
                <a:gd name="T1" fmla="*/ 954031625 h 85"/>
                <a:gd name="T2" fmla="*/ 1085792402 w 74"/>
                <a:gd name="T3" fmla="*/ 919959076 h 85"/>
                <a:gd name="T4" fmla="*/ 933103883 w 74"/>
                <a:gd name="T5" fmla="*/ 1022176723 h 85"/>
                <a:gd name="T6" fmla="*/ 950065585 w 74"/>
                <a:gd name="T7" fmla="*/ 971069963 h 85"/>
                <a:gd name="T8" fmla="*/ 1238480664 w 74"/>
                <a:gd name="T9" fmla="*/ 357763955 h 85"/>
                <a:gd name="T10" fmla="*/ 1204549024 w 74"/>
                <a:gd name="T11" fmla="*/ 255546244 h 85"/>
                <a:gd name="T12" fmla="*/ 1119724042 w 74"/>
                <a:gd name="T13" fmla="*/ 289618858 h 85"/>
                <a:gd name="T14" fmla="*/ 916138063 w 74"/>
                <a:gd name="T15" fmla="*/ 715523783 h 85"/>
                <a:gd name="T16" fmla="*/ 831308963 w 74"/>
                <a:gd name="T17" fmla="*/ 664417024 h 85"/>
                <a:gd name="T18" fmla="*/ 1068826325 w 74"/>
                <a:gd name="T19" fmla="*/ 170362809 h 85"/>
                <a:gd name="T20" fmla="*/ 1034894685 w 74"/>
                <a:gd name="T21" fmla="*/ 68145130 h 85"/>
                <a:gd name="T22" fmla="*/ 933103883 w 74"/>
                <a:gd name="T23" fmla="*/ 102217679 h 85"/>
                <a:gd name="T24" fmla="*/ 695586522 w 74"/>
                <a:gd name="T25" fmla="*/ 596271926 h 85"/>
                <a:gd name="T26" fmla="*/ 610757422 w 74"/>
                <a:gd name="T27" fmla="*/ 562199377 h 85"/>
                <a:gd name="T28" fmla="*/ 831308963 w 74"/>
                <a:gd name="T29" fmla="*/ 102217679 h 85"/>
                <a:gd name="T30" fmla="*/ 797377323 w 74"/>
                <a:gd name="T31" fmla="*/ 17038346 h 85"/>
                <a:gd name="T32" fmla="*/ 695586522 w 74"/>
                <a:gd name="T33" fmla="*/ 51110903 h 85"/>
                <a:gd name="T34" fmla="*/ 475034852 w 74"/>
                <a:gd name="T35" fmla="*/ 494054151 h 85"/>
                <a:gd name="T36" fmla="*/ 390205752 w 74"/>
                <a:gd name="T37" fmla="*/ 477015813 h 85"/>
                <a:gd name="T38" fmla="*/ 542894142 w 74"/>
                <a:gd name="T39" fmla="*/ 136290260 h 85"/>
                <a:gd name="T40" fmla="*/ 508966492 w 74"/>
                <a:gd name="T41" fmla="*/ 34072565 h 85"/>
                <a:gd name="T42" fmla="*/ 424137392 w 74"/>
                <a:gd name="T43" fmla="*/ 68145130 h 85"/>
                <a:gd name="T44" fmla="*/ 169654146 w 74"/>
                <a:gd name="T45" fmla="*/ 613306137 h 85"/>
                <a:gd name="T46" fmla="*/ 101794952 w 74"/>
                <a:gd name="T47" fmla="*/ 749596332 h 85"/>
                <a:gd name="T48" fmla="*/ 84829132 w 74"/>
                <a:gd name="T49" fmla="*/ 783668881 h 85"/>
                <a:gd name="T50" fmla="*/ 288414950 w 74"/>
                <a:gd name="T51" fmla="*/ 1345868258 h 85"/>
                <a:gd name="T52" fmla="*/ 780411503 w 74"/>
                <a:gd name="T53" fmla="*/ 1345868258 h 85"/>
                <a:gd name="T54" fmla="*/ 1187583203 w 74"/>
                <a:gd name="T55" fmla="*/ 1107360417 h 85"/>
                <a:gd name="T56" fmla="*/ 1221514844 w 74"/>
                <a:gd name="T57" fmla="*/ 954031625 h 8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4"/>
                <a:gd name="T88" fmla="*/ 0 h 85"/>
                <a:gd name="T89" fmla="*/ 74 w 74"/>
                <a:gd name="T90" fmla="*/ 85 h 8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4" h="85">
                  <a:moveTo>
                    <a:pt x="72" y="56"/>
                  </a:moveTo>
                  <a:cubicBezTo>
                    <a:pt x="71" y="53"/>
                    <a:pt x="67" y="52"/>
                    <a:pt x="64" y="54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4" y="19"/>
                    <a:pt x="73" y="16"/>
                    <a:pt x="71" y="15"/>
                  </a:cubicBezTo>
                  <a:cubicBezTo>
                    <a:pt x="69" y="14"/>
                    <a:pt x="67" y="15"/>
                    <a:pt x="66" y="17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2" y="41"/>
                    <a:pt x="51" y="40"/>
                    <a:pt x="49" y="39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4" y="8"/>
                    <a:pt x="63" y="5"/>
                    <a:pt x="61" y="4"/>
                  </a:cubicBezTo>
                  <a:cubicBezTo>
                    <a:pt x="59" y="3"/>
                    <a:pt x="56" y="4"/>
                    <a:pt x="55" y="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0" y="4"/>
                    <a:pt x="49" y="2"/>
                    <a:pt x="47" y="1"/>
                  </a:cubicBezTo>
                  <a:cubicBezTo>
                    <a:pt x="45" y="0"/>
                    <a:pt x="42" y="1"/>
                    <a:pt x="41" y="3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7" y="29"/>
                    <a:pt x="25" y="28"/>
                    <a:pt x="23" y="2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6"/>
                    <a:pt x="32" y="3"/>
                    <a:pt x="30" y="2"/>
                  </a:cubicBezTo>
                  <a:cubicBezTo>
                    <a:pt x="28" y="1"/>
                    <a:pt x="26" y="2"/>
                    <a:pt x="25" y="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0" y="58"/>
                    <a:pt x="0" y="72"/>
                    <a:pt x="17" y="79"/>
                  </a:cubicBezTo>
                  <a:cubicBezTo>
                    <a:pt x="30" y="85"/>
                    <a:pt x="40" y="84"/>
                    <a:pt x="46" y="7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3" y="63"/>
                    <a:pt x="74" y="59"/>
                    <a:pt x="72" y="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62091" y="3398768"/>
            <a:ext cx="1438804" cy="1171995"/>
            <a:chOff x="3496472" y="526161"/>
            <a:chExt cx="1395413" cy="1136645"/>
          </a:xfrm>
        </p:grpSpPr>
        <p:sp>
          <p:nvSpPr>
            <p:cNvPr id="47" name="Freeform 65"/>
            <p:cNvSpPr>
              <a:spLocks noEditPoints="1"/>
            </p:cNvSpPr>
            <p:nvPr/>
          </p:nvSpPr>
          <p:spPr bwMode="auto">
            <a:xfrm>
              <a:off x="3496472" y="526161"/>
              <a:ext cx="1395413" cy="1136645"/>
            </a:xfrm>
            <a:custGeom>
              <a:avLst/>
              <a:gdLst>
                <a:gd name="T0" fmla="*/ 0 w 369"/>
                <a:gd name="T1" fmla="*/ 0 h 300"/>
                <a:gd name="T2" fmla="*/ 369 w 369"/>
                <a:gd name="T3" fmla="*/ 300 h 300"/>
                <a:gd name="T4" fmla="*/ 365 w 369"/>
                <a:gd name="T5" fmla="*/ 0 h 300"/>
                <a:gd name="T6" fmla="*/ 184 w 369"/>
                <a:gd name="T7" fmla="*/ 246 h 300"/>
                <a:gd name="T8" fmla="*/ 187 w 369"/>
                <a:gd name="T9" fmla="*/ 246 h 300"/>
                <a:gd name="T10" fmla="*/ 327 w 369"/>
                <a:gd name="T11" fmla="*/ 253 h 300"/>
                <a:gd name="T12" fmla="*/ 44 w 369"/>
                <a:gd name="T13" fmla="*/ 238 h 300"/>
                <a:gd name="T14" fmla="*/ 190 w 369"/>
                <a:gd name="T15" fmla="*/ 236 h 300"/>
                <a:gd name="T16" fmla="*/ 328 w 369"/>
                <a:gd name="T17" fmla="*/ 42 h 300"/>
                <a:gd name="T18" fmla="*/ 182 w 369"/>
                <a:gd name="T19" fmla="*/ 236 h 300"/>
                <a:gd name="T20" fmla="*/ 46 w 369"/>
                <a:gd name="T21" fmla="*/ 38 h 300"/>
                <a:gd name="T22" fmla="*/ 182 w 369"/>
                <a:gd name="T23" fmla="*/ 236 h 300"/>
                <a:gd name="T24" fmla="*/ 34 w 369"/>
                <a:gd name="T25" fmla="*/ 102 h 300"/>
                <a:gd name="T26" fmla="*/ 21 w 369"/>
                <a:gd name="T27" fmla="*/ 163 h 300"/>
                <a:gd name="T28" fmla="*/ 10 w 369"/>
                <a:gd name="T29" fmla="*/ 101 h 300"/>
                <a:gd name="T30" fmla="*/ 22 w 369"/>
                <a:gd name="T31" fmla="*/ 171 h 300"/>
                <a:gd name="T32" fmla="*/ 31 w 369"/>
                <a:gd name="T33" fmla="*/ 220 h 300"/>
                <a:gd name="T34" fmla="*/ 13 w 369"/>
                <a:gd name="T35" fmla="*/ 220 h 300"/>
                <a:gd name="T36" fmla="*/ 22 w 369"/>
                <a:gd name="T37" fmla="*/ 171 h 300"/>
                <a:gd name="T38" fmla="*/ 31 w 369"/>
                <a:gd name="T39" fmla="*/ 229 h 300"/>
                <a:gd name="T40" fmla="*/ 13 w 369"/>
                <a:gd name="T41" fmla="*/ 229 h 300"/>
                <a:gd name="T42" fmla="*/ 13 w 369"/>
                <a:gd name="T43" fmla="*/ 36 h 300"/>
                <a:gd name="T44" fmla="*/ 31 w 369"/>
                <a:gd name="T45" fmla="*/ 35 h 300"/>
                <a:gd name="T46" fmla="*/ 21 w 369"/>
                <a:gd name="T47" fmla="*/ 90 h 300"/>
                <a:gd name="T48" fmla="*/ 13 w 369"/>
                <a:gd name="T49" fmla="*/ 36 h 300"/>
                <a:gd name="T50" fmla="*/ 170 w 369"/>
                <a:gd name="T51" fmla="*/ 261 h 300"/>
                <a:gd name="T52" fmla="*/ 202 w 369"/>
                <a:gd name="T53" fmla="*/ 275 h 300"/>
                <a:gd name="T54" fmla="*/ 210 w 369"/>
                <a:gd name="T55" fmla="*/ 261 h 300"/>
                <a:gd name="T56" fmla="*/ 162 w 369"/>
                <a:gd name="T57" fmla="*/ 283 h 300"/>
                <a:gd name="T58" fmla="*/ 335 w 369"/>
                <a:gd name="T59" fmla="*/ 218 h 300"/>
                <a:gd name="T60" fmla="*/ 350 w 369"/>
                <a:gd name="T61" fmla="*/ 181 h 300"/>
                <a:gd name="T62" fmla="*/ 335 w 369"/>
                <a:gd name="T63" fmla="*/ 218 h 300"/>
                <a:gd name="T64" fmla="*/ 336 w 369"/>
                <a:gd name="T65" fmla="*/ 102 h 300"/>
                <a:gd name="T66" fmla="*/ 350 w 369"/>
                <a:gd name="T67" fmla="*/ 139 h 300"/>
                <a:gd name="T68" fmla="*/ 336 w 369"/>
                <a:gd name="T69" fmla="*/ 86 h 300"/>
                <a:gd name="T70" fmla="*/ 350 w 369"/>
                <a:gd name="T71" fmla="*/ 50 h 300"/>
                <a:gd name="T72" fmla="*/ 336 w 369"/>
                <a:gd name="T73" fmla="*/ 8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9" h="300">
                  <a:moveTo>
                    <a:pt x="3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369" y="300"/>
                    <a:pt x="369" y="300"/>
                    <a:pt x="369" y="300"/>
                  </a:cubicBezTo>
                  <a:cubicBezTo>
                    <a:pt x="369" y="0"/>
                    <a:pt x="369" y="0"/>
                    <a:pt x="369" y="0"/>
                  </a:cubicBezTo>
                  <a:lnTo>
                    <a:pt x="365" y="0"/>
                  </a:lnTo>
                  <a:close/>
                  <a:moveTo>
                    <a:pt x="44" y="238"/>
                  </a:moveTo>
                  <a:cubicBezTo>
                    <a:pt x="120" y="224"/>
                    <a:pt x="184" y="246"/>
                    <a:pt x="184" y="246"/>
                  </a:cubicBezTo>
                  <a:cubicBezTo>
                    <a:pt x="186" y="246"/>
                    <a:pt x="186" y="246"/>
                    <a:pt x="186" y="246"/>
                  </a:cubicBezTo>
                  <a:cubicBezTo>
                    <a:pt x="187" y="246"/>
                    <a:pt x="187" y="246"/>
                    <a:pt x="187" y="246"/>
                  </a:cubicBezTo>
                  <a:cubicBezTo>
                    <a:pt x="188" y="246"/>
                    <a:pt x="255" y="222"/>
                    <a:pt x="327" y="238"/>
                  </a:cubicBezTo>
                  <a:cubicBezTo>
                    <a:pt x="327" y="243"/>
                    <a:pt x="327" y="250"/>
                    <a:pt x="327" y="253"/>
                  </a:cubicBezTo>
                  <a:cubicBezTo>
                    <a:pt x="319" y="253"/>
                    <a:pt x="52" y="253"/>
                    <a:pt x="44" y="253"/>
                  </a:cubicBezTo>
                  <a:cubicBezTo>
                    <a:pt x="44" y="250"/>
                    <a:pt x="44" y="244"/>
                    <a:pt x="44" y="238"/>
                  </a:cubicBezTo>
                  <a:close/>
                  <a:moveTo>
                    <a:pt x="327" y="230"/>
                  </a:moveTo>
                  <a:cubicBezTo>
                    <a:pt x="264" y="217"/>
                    <a:pt x="207" y="231"/>
                    <a:pt x="190" y="236"/>
                  </a:cubicBezTo>
                  <a:cubicBezTo>
                    <a:pt x="190" y="46"/>
                    <a:pt x="190" y="46"/>
                    <a:pt x="190" y="46"/>
                  </a:cubicBezTo>
                  <a:cubicBezTo>
                    <a:pt x="203" y="42"/>
                    <a:pt x="261" y="25"/>
                    <a:pt x="328" y="42"/>
                  </a:cubicBezTo>
                  <a:cubicBezTo>
                    <a:pt x="328" y="48"/>
                    <a:pt x="327" y="220"/>
                    <a:pt x="327" y="230"/>
                  </a:cubicBezTo>
                  <a:close/>
                  <a:moveTo>
                    <a:pt x="182" y="236"/>
                  </a:moveTo>
                  <a:cubicBezTo>
                    <a:pt x="165" y="231"/>
                    <a:pt x="110" y="218"/>
                    <a:pt x="44" y="230"/>
                  </a:cubicBezTo>
                  <a:cubicBezTo>
                    <a:pt x="44" y="220"/>
                    <a:pt x="46" y="45"/>
                    <a:pt x="46" y="38"/>
                  </a:cubicBezTo>
                  <a:cubicBezTo>
                    <a:pt x="113" y="24"/>
                    <a:pt x="169" y="42"/>
                    <a:pt x="182" y="46"/>
                  </a:cubicBezTo>
                  <a:lnTo>
                    <a:pt x="182" y="236"/>
                  </a:lnTo>
                  <a:close/>
                  <a:moveTo>
                    <a:pt x="22" y="98"/>
                  </a:moveTo>
                  <a:cubicBezTo>
                    <a:pt x="30" y="98"/>
                    <a:pt x="33" y="100"/>
                    <a:pt x="34" y="102"/>
                  </a:cubicBezTo>
                  <a:cubicBezTo>
                    <a:pt x="34" y="104"/>
                    <a:pt x="34" y="154"/>
                    <a:pt x="34" y="164"/>
                  </a:cubicBezTo>
                  <a:cubicBezTo>
                    <a:pt x="31" y="163"/>
                    <a:pt x="27" y="163"/>
                    <a:pt x="21" y="163"/>
                  </a:cubicBezTo>
                  <a:cubicBezTo>
                    <a:pt x="17" y="163"/>
                    <a:pt x="13" y="164"/>
                    <a:pt x="10" y="165"/>
                  </a:cubicBezTo>
                  <a:cubicBezTo>
                    <a:pt x="10" y="155"/>
                    <a:pt x="10" y="104"/>
                    <a:pt x="10" y="101"/>
                  </a:cubicBezTo>
                  <a:cubicBezTo>
                    <a:pt x="11" y="100"/>
                    <a:pt x="14" y="98"/>
                    <a:pt x="22" y="98"/>
                  </a:cubicBezTo>
                  <a:close/>
                  <a:moveTo>
                    <a:pt x="22" y="171"/>
                  </a:moveTo>
                  <a:cubicBezTo>
                    <a:pt x="25" y="171"/>
                    <a:pt x="28" y="171"/>
                    <a:pt x="31" y="172"/>
                  </a:cubicBezTo>
                  <a:cubicBezTo>
                    <a:pt x="31" y="197"/>
                    <a:pt x="31" y="216"/>
                    <a:pt x="31" y="220"/>
                  </a:cubicBezTo>
                  <a:cubicBezTo>
                    <a:pt x="28" y="219"/>
                    <a:pt x="25" y="219"/>
                    <a:pt x="22" y="219"/>
                  </a:cubicBezTo>
                  <a:cubicBezTo>
                    <a:pt x="18" y="219"/>
                    <a:pt x="16" y="219"/>
                    <a:pt x="13" y="220"/>
                  </a:cubicBezTo>
                  <a:cubicBezTo>
                    <a:pt x="13" y="216"/>
                    <a:pt x="13" y="197"/>
                    <a:pt x="13" y="172"/>
                  </a:cubicBezTo>
                  <a:cubicBezTo>
                    <a:pt x="16" y="172"/>
                    <a:pt x="19" y="171"/>
                    <a:pt x="22" y="171"/>
                  </a:cubicBezTo>
                  <a:close/>
                  <a:moveTo>
                    <a:pt x="22" y="227"/>
                  </a:moveTo>
                  <a:cubicBezTo>
                    <a:pt x="27" y="227"/>
                    <a:pt x="30" y="229"/>
                    <a:pt x="31" y="229"/>
                  </a:cubicBezTo>
                  <a:cubicBezTo>
                    <a:pt x="30" y="247"/>
                    <a:pt x="25" y="257"/>
                    <a:pt x="22" y="263"/>
                  </a:cubicBezTo>
                  <a:cubicBezTo>
                    <a:pt x="15" y="252"/>
                    <a:pt x="13" y="234"/>
                    <a:pt x="13" y="229"/>
                  </a:cubicBezTo>
                  <a:cubicBezTo>
                    <a:pt x="14" y="228"/>
                    <a:pt x="17" y="227"/>
                    <a:pt x="22" y="227"/>
                  </a:cubicBezTo>
                  <a:close/>
                  <a:moveTo>
                    <a:pt x="13" y="36"/>
                  </a:moveTo>
                  <a:cubicBezTo>
                    <a:pt x="15" y="34"/>
                    <a:pt x="17" y="32"/>
                    <a:pt x="22" y="32"/>
                  </a:cubicBezTo>
                  <a:cubicBezTo>
                    <a:pt x="27" y="32"/>
                    <a:pt x="30" y="34"/>
                    <a:pt x="31" y="35"/>
                  </a:cubicBezTo>
                  <a:cubicBezTo>
                    <a:pt x="31" y="36"/>
                    <a:pt x="31" y="60"/>
                    <a:pt x="31" y="91"/>
                  </a:cubicBezTo>
                  <a:cubicBezTo>
                    <a:pt x="28" y="90"/>
                    <a:pt x="25" y="90"/>
                    <a:pt x="21" y="90"/>
                  </a:cubicBezTo>
                  <a:cubicBezTo>
                    <a:pt x="18" y="90"/>
                    <a:pt x="16" y="90"/>
                    <a:pt x="13" y="91"/>
                  </a:cubicBezTo>
                  <a:cubicBezTo>
                    <a:pt x="13" y="60"/>
                    <a:pt x="13" y="37"/>
                    <a:pt x="13" y="36"/>
                  </a:cubicBezTo>
                  <a:close/>
                  <a:moveTo>
                    <a:pt x="162" y="261"/>
                  </a:moveTo>
                  <a:cubicBezTo>
                    <a:pt x="170" y="261"/>
                    <a:pt x="170" y="261"/>
                    <a:pt x="170" y="261"/>
                  </a:cubicBezTo>
                  <a:cubicBezTo>
                    <a:pt x="170" y="266"/>
                    <a:pt x="170" y="272"/>
                    <a:pt x="170" y="275"/>
                  </a:cubicBezTo>
                  <a:cubicBezTo>
                    <a:pt x="176" y="275"/>
                    <a:pt x="196" y="275"/>
                    <a:pt x="202" y="275"/>
                  </a:cubicBezTo>
                  <a:cubicBezTo>
                    <a:pt x="202" y="272"/>
                    <a:pt x="202" y="266"/>
                    <a:pt x="202" y="261"/>
                  </a:cubicBezTo>
                  <a:cubicBezTo>
                    <a:pt x="210" y="261"/>
                    <a:pt x="210" y="261"/>
                    <a:pt x="210" y="261"/>
                  </a:cubicBezTo>
                  <a:cubicBezTo>
                    <a:pt x="210" y="283"/>
                    <a:pt x="210" y="283"/>
                    <a:pt x="210" y="283"/>
                  </a:cubicBezTo>
                  <a:cubicBezTo>
                    <a:pt x="162" y="283"/>
                    <a:pt x="162" y="283"/>
                    <a:pt x="162" y="283"/>
                  </a:cubicBezTo>
                  <a:lnTo>
                    <a:pt x="162" y="261"/>
                  </a:lnTo>
                  <a:close/>
                  <a:moveTo>
                    <a:pt x="335" y="218"/>
                  </a:moveTo>
                  <a:cubicBezTo>
                    <a:pt x="335" y="181"/>
                    <a:pt x="335" y="181"/>
                    <a:pt x="335" y="181"/>
                  </a:cubicBezTo>
                  <a:cubicBezTo>
                    <a:pt x="350" y="181"/>
                    <a:pt x="350" y="181"/>
                    <a:pt x="350" y="181"/>
                  </a:cubicBezTo>
                  <a:cubicBezTo>
                    <a:pt x="350" y="218"/>
                    <a:pt x="350" y="218"/>
                    <a:pt x="350" y="218"/>
                  </a:cubicBezTo>
                  <a:lnTo>
                    <a:pt x="335" y="218"/>
                  </a:lnTo>
                  <a:close/>
                  <a:moveTo>
                    <a:pt x="336" y="139"/>
                  </a:moveTo>
                  <a:cubicBezTo>
                    <a:pt x="336" y="102"/>
                    <a:pt x="336" y="102"/>
                    <a:pt x="336" y="102"/>
                  </a:cubicBezTo>
                  <a:cubicBezTo>
                    <a:pt x="350" y="102"/>
                    <a:pt x="350" y="102"/>
                    <a:pt x="350" y="102"/>
                  </a:cubicBezTo>
                  <a:cubicBezTo>
                    <a:pt x="350" y="139"/>
                    <a:pt x="350" y="139"/>
                    <a:pt x="350" y="139"/>
                  </a:cubicBezTo>
                  <a:lnTo>
                    <a:pt x="336" y="139"/>
                  </a:lnTo>
                  <a:close/>
                  <a:moveTo>
                    <a:pt x="336" y="86"/>
                  </a:moveTo>
                  <a:cubicBezTo>
                    <a:pt x="336" y="50"/>
                    <a:pt x="336" y="50"/>
                    <a:pt x="336" y="50"/>
                  </a:cubicBezTo>
                  <a:cubicBezTo>
                    <a:pt x="350" y="50"/>
                    <a:pt x="350" y="50"/>
                    <a:pt x="350" y="50"/>
                  </a:cubicBezTo>
                  <a:cubicBezTo>
                    <a:pt x="350" y="86"/>
                    <a:pt x="350" y="86"/>
                    <a:pt x="350" y="86"/>
                  </a:cubicBezTo>
                  <a:lnTo>
                    <a:pt x="336" y="86"/>
                  </a:lnTo>
                  <a:close/>
                </a:path>
              </a:pathLst>
            </a:custGeom>
            <a:solidFill>
              <a:srgbClr val="5C87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66"/>
            <p:cNvSpPr>
              <a:spLocks/>
            </p:cNvSpPr>
            <p:nvPr/>
          </p:nvSpPr>
          <p:spPr bwMode="auto">
            <a:xfrm>
              <a:off x="4319590" y="707136"/>
              <a:ext cx="309563" cy="57150"/>
            </a:xfrm>
            <a:custGeom>
              <a:avLst/>
              <a:gdLst>
                <a:gd name="T0" fmla="*/ 0 w 82"/>
                <a:gd name="T1" fmla="*/ 15 h 15"/>
                <a:gd name="T2" fmla="*/ 82 w 82"/>
                <a:gd name="T3" fmla="*/ 12 h 15"/>
                <a:gd name="T4" fmla="*/ 82 w 82"/>
                <a:gd name="T5" fmla="*/ 7 h 15"/>
                <a:gd name="T6" fmla="*/ 0 w 82"/>
                <a:gd name="T7" fmla="*/ 9 h 15"/>
                <a:gd name="T8" fmla="*/ 0 w 82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5">
                  <a:moveTo>
                    <a:pt x="0" y="15"/>
                  </a:moveTo>
                  <a:cubicBezTo>
                    <a:pt x="34" y="6"/>
                    <a:pt x="74" y="11"/>
                    <a:pt x="82" y="12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73" y="5"/>
                    <a:pt x="34" y="0"/>
                    <a:pt x="0" y="9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5C8790"/>
            </a:solidFill>
            <a:ln w="9525">
              <a:solidFill>
                <a:srgbClr val="5C879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67"/>
            <p:cNvSpPr>
              <a:spLocks/>
            </p:cNvSpPr>
            <p:nvPr/>
          </p:nvSpPr>
          <p:spPr bwMode="auto">
            <a:xfrm>
              <a:off x="4319590" y="813498"/>
              <a:ext cx="309563" cy="55563"/>
            </a:xfrm>
            <a:custGeom>
              <a:avLst/>
              <a:gdLst>
                <a:gd name="T0" fmla="*/ 0 w 82"/>
                <a:gd name="T1" fmla="*/ 10 h 15"/>
                <a:gd name="T2" fmla="*/ 0 w 82"/>
                <a:gd name="T3" fmla="*/ 15 h 15"/>
                <a:gd name="T4" fmla="*/ 82 w 82"/>
                <a:gd name="T5" fmla="*/ 12 h 15"/>
                <a:gd name="T6" fmla="*/ 82 w 82"/>
                <a:gd name="T7" fmla="*/ 7 h 15"/>
                <a:gd name="T8" fmla="*/ 0 w 82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5">
                  <a:moveTo>
                    <a:pt x="0" y="1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4" y="6"/>
                    <a:pt x="74" y="11"/>
                    <a:pt x="82" y="12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73" y="5"/>
                    <a:pt x="34" y="0"/>
                    <a:pt x="0" y="10"/>
                  </a:cubicBezTo>
                  <a:close/>
                </a:path>
              </a:pathLst>
            </a:custGeom>
            <a:solidFill>
              <a:srgbClr val="5C8790"/>
            </a:solidFill>
            <a:ln w="9525">
              <a:solidFill>
                <a:srgbClr val="5C879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68"/>
            <p:cNvSpPr>
              <a:spLocks/>
            </p:cNvSpPr>
            <p:nvPr/>
          </p:nvSpPr>
          <p:spPr bwMode="auto">
            <a:xfrm>
              <a:off x="4319590" y="923035"/>
              <a:ext cx="309563" cy="57150"/>
            </a:xfrm>
            <a:custGeom>
              <a:avLst/>
              <a:gdLst>
                <a:gd name="T0" fmla="*/ 82 w 82"/>
                <a:gd name="T1" fmla="*/ 12 h 15"/>
                <a:gd name="T2" fmla="*/ 82 w 82"/>
                <a:gd name="T3" fmla="*/ 6 h 15"/>
                <a:gd name="T4" fmla="*/ 0 w 82"/>
                <a:gd name="T5" fmla="*/ 9 h 15"/>
                <a:gd name="T6" fmla="*/ 0 w 82"/>
                <a:gd name="T7" fmla="*/ 15 h 15"/>
                <a:gd name="T8" fmla="*/ 82 w 82"/>
                <a:gd name="T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5">
                  <a:moveTo>
                    <a:pt x="82" y="12"/>
                  </a:moveTo>
                  <a:cubicBezTo>
                    <a:pt x="82" y="6"/>
                    <a:pt x="82" y="6"/>
                    <a:pt x="82" y="6"/>
                  </a:cubicBezTo>
                  <a:cubicBezTo>
                    <a:pt x="73" y="5"/>
                    <a:pt x="34" y="0"/>
                    <a:pt x="0" y="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4" y="5"/>
                    <a:pt x="74" y="10"/>
                    <a:pt x="82" y="12"/>
                  </a:cubicBezTo>
                  <a:close/>
                </a:path>
              </a:pathLst>
            </a:custGeom>
            <a:solidFill>
              <a:srgbClr val="5C8790"/>
            </a:solidFill>
            <a:ln w="9525">
              <a:solidFill>
                <a:srgbClr val="5C879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69"/>
            <p:cNvSpPr>
              <a:spLocks/>
            </p:cNvSpPr>
            <p:nvPr/>
          </p:nvSpPr>
          <p:spPr bwMode="auto">
            <a:xfrm>
              <a:off x="4319590" y="1029397"/>
              <a:ext cx="309563" cy="55563"/>
            </a:xfrm>
            <a:custGeom>
              <a:avLst/>
              <a:gdLst>
                <a:gd name="T0" fmla="*/ 82 w 82"/>
                <a:gd name="T1" fmla="*/ 12 h 15"/>
                <a:gd name="T2" fmla="*/ 82 w 82"/>
                <a:gd name="T3" fmla="*/ 6 h 15"/>
                <a:gd name="T4" fmla="*/ 0 w 82"/>
                <a:gd name="T5" fmla="*/ 9 h 15"/>
                <a:gd name="T6" fmla="*/ 0 w 82"/>
                <a:gd name="T7" fmla="*/ 15 h 15"/>
                <a:gd name="T8" fmla="*/ 82 w 82"/>
                <a:gd name="T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5">
                  <a:moveTo>
                    <a:pt x="82" y="12"/>
                  </a:moveTo>
                  <a:cubicBezTo>
                    <a:pt x="82" y="6"/>
                    <a:pt x="82" y="6"/>
                    <a:pt x="82" y="6"/>
                  </a:cubicBezTo>
                  <a:cubicBezTo>
                    <a:pt x="73" y="5"/>
                    <a:pt x="34" y="0"/>
                    <a:pt x="0" y="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4" y="5"/>
                    <a:pt x="74" y="11"/>
                    <a:pt x="82" y="12"/>
                  </a:cubicBezTo>
                  <a:close/>
                </a:path>
              </a:pathLst>
            </a:custGeom>
            <a:solidFill>
              <a:srgbClr val="5C8790"/>
            </a:solidFill>
            <a:ln w="9525">
              <a:solidFill>
                <a:srgbClr val="5C879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70"/>
            <p:cNvSpPr>
              <a:spLocks/>
            </p:cNvSpPr>
            <p:nvPr/>
          </p:nvSpPr>
          <p:spPr bwMode="auto">
            <a:xfrm>
              <a:off x="4319590" y="1135759"/>
              <a:ext cx="309563" cy="55563"/>
            </a:xfrm>
            <a:custGeom>
              <a:avLst/>
              <a:gdLst>
                <a:gd name="T0" fmla="*/ 82 w 82"/>
                <a:gd name="T1" fmla="*/ 12 h 15"/>
                <a:gd name="T2" fmla="*/ 82 w 82"/>
                <a:gd name="T3" fmla="*/ 6 h 15"/>
                <a:gd name="T4" fmla="*/ 0 w 82"/>
                <a:gd name="T5" fmla="*/ 9 h 15"/>
                <a:gd name="T6" fmla="*/ 0 w 82"/>
                <a:gd name="T7" fmla="*/ 15 h 15"/>
                <a:gd name="T8" fmla="*/ 82 w 82"/>
                <a:gd name="T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5">
                  <a:moveTo>
                    <a:pt x="82" y="12"/>
                  </a:moveTo>
                  <a:cubicBezTo>
                    <a:pt x="82" y="6"/>
                    <a:pt x="82" y="6"/>
                    <a:pt x="82" y="6"/>
                  </a:cubicBezTo>
                  <a:cubicBezTo>
                    <a:pt x="73" y="5"/>
                    <a:pt x="34" y="0"/>
                    <a:pt x="0" y="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4" y="5"/>
                    <a:pt x="74" y="11"/>
                    <a:pt x="82" y="12"/>
                  </a:cubicBezTo>
                  <a:close/>
                </a:path>
              </a:pathLst>
            </a:custGeom>
            <a:solidFill>
              <a:srgbClr val="5C8790"/>
            </a:solidFill>
            <a:ln w="9525">
              <a:solidFill>
                <a:srgbClr val="5C879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71"/>
            <p:cNvSpPr>
              <a:spLocks/>
            </p:cNvSpPr>
            <p:nvPr/>
          </p:nvSpPr>
          <p:spPr bwMode="auto">
            <a:xfrm>
              <a:off x="4319589" y="1240534"/>
              <a:ext cx="309563" cy="57150"/>
            </a:xfrm>
            <a:custGeom>
              <a:avLst/>
              <a:gdLst>
                <a:gd name="T0" fmla="*/ 82 w 82"/>
                <a:gd name="T1" fmla="*/ 7 h 15"/>
                <a:gd name="T2" fmla="*/ 0 w 82"/>
                <a:gd name="T3" fmla="*/ 10 h 15"/>
                <a:gd name="T4" fmla="*/ 0 w 82"/>
                <a:gd name="T5" fmla="*/ 15 h 15"/>
                <a:gd name="T6" fmla="*/ 82 w 82"/>
                <a:gd name="T7" fmla="*/ 12 h 15"/>
                <a:gd name="T8" fmla="*/ 82 w 82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5">
                  <a:moveTo>
                    <a:pt x="82" y="7"/>
                  </a:moveTo>
                  <a:cubicBezTo>
                    <a:pt x="73" y="5"/>
                    <a:pt x="34" y="0"/>
                    <a:pt x="0" y="1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4" y="6"/>
                    <a:pt x="74" y="11"/>
                    <a:pt x="82" y="12"/>
                  </a:cubicBezTo>
                  <a:lnTo>
                    <a:pt x="82" y="7"/>
                  </a:lnTo>
                  <a:close/>
                </a:path>
              </a:pathLst>
            </a:custGeom>
            <a:solidFill>
              <a:srgbClr val="5C8790"/>
            </a:solidFill>
            <a:ln w="9525">
              <a:solidFill>
                <a:srgbClr val="5C879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2"/>
            <p:cNvSpPr>
              <a:spLocks/>
            </p:cNvSpPr>
            <p:nvPr/>
          </p:nvSpPr>
          <p:spPr bwMode="auto">
            <a:xfrm>
              <a:off x="3778252" y="710312"/>
              <a:ext cx="314325" cy="57150"/>
            </a:xfrm>
            <a:custGeom>
              <a:avLst/>
              <a:gdLst>
                <a:gd name="T0" fmla="*/ 0 w 83"/>
                <a:gd name="T1" fmla="*/ 11 h 15"/>
                <a:gd name="T2" fmla="*/ 83 w 83"/>
                <a:gd name="T3" fmla="*/ 15 h 15"/>
                <a:gd name="T4" fmla="*/ 83 w 83"/>
                <a:gd name="T5" fmla="*/ 9 h 15"/>
                <a:gd name="T6" fmla="*/ 0 w 83"/>
                <a:gd name="T7" fmla="*/ 5 h 15"/>
                <a:gd name="T8" fmla="*/ 0 w 83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">
                  <a:moveTo>
                    <a:pt x="0" y="11"/>
                  </a:moveTo>
                  <a:cubicBezTo>
                    <a:pt x="12" y="9"/>
                    <a:pt x="50" y="5"/>
                    <a:pt x="83" y="15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50" y="0"/>
                    <a:pt x="13" y="3"/>
                    <a:pt x="0" y="5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5C8790"/>
            </a:solidFill>
            <a:ln w="9525">
              <a:solidFill>
                <a:srgbClr val="5C879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73"/>
            <p:cNvSpPr>
              <a:spLocks/>
            </p:cNvSpPr>
            <p:nvPr/>
          </p:nvSpPr>
          <p:spPr bwMode="auto">
            <a:xfrm>
              <a:off x="3778252" y="816673"/>
              <a:ext cx="314325" cy="57150"/>
            </a:xfrm>
            <a:custGeom>
              <a:avLst/>
              <a:gdLst>
                <a:gd name="T0" fmla="*/ 0 w 83"/>
                <a:gd name="T1" fmla="*/ 5 h 15"/>
                <a:gd name="T2" fmla="*/ 0 w 83"/>
                <a:gd name="T3" fmla="*/ 11 h 15"/>
                <a:gd name="T4" fmla="*/ 83 w 83"/>
                <a:gd name="T5" fmla="*/ 15 h 15"/>
                <a:gd name="T6" fmla="*/ 83 w 83"/>
                <a:gd name="T7" fmla="*/ 9 h 15"/>
                <a:gd name="T8" fmla="*/ 0 w 83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">
                  <a:moveTo>
                    <a:pt x="0" y="5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2" y="9"/>
                    <a:pt x="50" y="5"/>
                    <a:pt x="83" y="15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50" y="0"/>
                    <a:pt x="13" y="4"/>
                    <a:pt x="0" y="5"/>
                  </a:cubicBezTo>
                  <a:close/>
                </a:path>
              </a:pathLst>
            </a:custGeom>
            <a:solidFill>
              <a:srgbClr val="5C8790"/>
            </a:solidFill>
            <a:ln w="9525">
              <a:solidFill>
                <a:srgbClr val="5C879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74"/>
            <p:cNvSpPr>
              <a:spLocks/>
            </p:cNvSpPr>
            <p:nvPr/>
          </p:nvSpPr>
          <p:spPr bwMode="auto">
            <a:xfrm>
              <a:off x="3778252" y="923035"/>
              <a:ext cx="314325" cy="57150"/>
            </a:xfrm>
            <a:custGeom>
              <a:avLst/>
              <a:gdLst>
                <a:gd name="T0" fmla="*/ 0 w 83"/>
                <a:gd name="T1" fmla="*/ 6 h 15"/>
                <a:gd name="T2" fmla="*/ 0 w 83"/>
                <a:gd name="T3" fmla="*/ 11 h 15"/>
                <a:gd name="T4" fmla="*/ 83 w 83"/>
                <a:gd name="T5" fmla="*/ 15 h 15"/>
                <a:gd name="T6" fmla="*/ 83 w 83"/>
                <a:gd name="T7" fmla="*/ 10 h 15"/>
                <a:gd name="T8" fmla="*/ 0 w 83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">
                  <a:moveTo>
                    <a:pt x="0" y="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2" y="10"/>
                    <a:pt x="50" y="6"/>
                    <a:pt x="83" y="15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50" y="0"/>
                    <a:pt x="13" y="4"/>
                    <a:pt x="0" y="6"/>
                  </a:cubicBezTo>
                  <a:close/>
                </a:path>
              </a:pathLst>
            </a:custGeom>
            <a:solidFill>
              <a:srgbClr val="5C8790"/>
            </a:solidFill>
            <a:ln w="9525">
              <a:solidFill>
                <a:srgbClr val="5C879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75"/>
            <p:cNvSpPr>
              <a:spLocks/>
            </p:cNvSpPr>
            <p:nvPr/>
          </p:nvSpPr>
          <p:spPr bwMode="auto">
            <a:xfrm>
              <a:off x="3778252" y="1029397"/>
              <a:ext cx="314325" cy="60325"/>
            </a:xfrm>
            <a:custGeom>
              <a:avLst/>
              <a:gdLst>
                <a:gd name="T0" fmla="*/ 83 w 83"/>
                <a:gd name="T1" fmla="*/ 16 h 16"/>
                <a:gd name="T2" fmla="*/ 83 w 83"/>
                <a:gd name="T3" fmla="*/ 10 h 16"/>
                <a:gd name="T4" fmla="*/ 0 w 83"/>
                <a:gd name="T5" fmla="*/ 6 h 16"/>
                <a:gd name="T6" fmla="*/ 0 w 83"/>
                <a:gd name="T7" fmla="*/ 11 h 16"/>
                <a:gd name="T8" fmla="*/ 83 w 8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6">
                  <a:moveTo>
                    <a:pt x="83" y="16"/>
                  </a:moveTo>
                  <a:cubicBezTo>
                    <a:pt x="83" y="10"/>
                    <a:pt x="83" y="10"/>
                    <a:pt x="83" y="10"/>
                  </a:cubicBezTo>
                  <a:cubicBezTo>
                    <a:pt x="50" y="0"/>
                    <a:pt x="13" y="4"/>
                    <a:pt x="0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2" y="10"/>
                    <a:pt x="50" y="6"/>
                    <a:pt x="83" y="16"/>
                  </a:cubicBezTo>
                  <a:close/>
                </a:path>
              </a:pathLst>
            </a:custGeom>
            <a:solidFill>
              <a:srgbClr val="5C8790"/>
            </a:solidFill>
            <a:ln w="9525">
              <a:solidFill>
                <a:srgbClr val="5C879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76"/>
            <p:cNvSpPr>
              <a:spLocks/>
            </p:cNvSpPr>
            <p:nvPr/>
          </p:nvSpPr>
          <p:spPr bwMode="auto">
            <a:xfrm>
              <a:off x="3778253" y="1138936"/>
              <a:ext cx="314325" cy="57150"/>
            </a:xfrm>
            <a:custGeom>
              <a:avLst/>
              <a:gdLst>
                <a:gd name="T0" fmla="*/ 83 w 83"/>
                <a:gd name="T1" fmla="*/ 15 h 15"/>
                <a:gd name="T2" fmla="*/ 83 w 83"/>
                <a:gd name="T3" fmla="*/ 9 h 15"/>
                <a:gd name="T4" fmla="*/ 0 w 83"/>
                <a:gd name="T5" fmla="*/ 5 h 15"/>
                <a:gd name="T6" fmla="*/ 0 w 83"/>
                <a:gd name="T7" fmla="*/ 11 h 15"/>
                <a:gd name="T8" fmla="*/ 83 w 83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">
                  <a:moveTo>
                    <a:pt x="83" y="15"/>
                  </a:moveTo>
                  <a:cubicBezTo>
                    <a:pt x="83" y="9"/>
                    <a:pt x="83" y="9"/>
                    <a:pt x="83" y="9"/>
                  </a:cubicBezTo>
                  <a:cubicBezTo>
                    <a:pt x="50" y="0"/>
                    <a:pt x="13" y="3"/>
                    <a:pt x="0" y="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2" y="9"/>
                    <a:pt x="50" y="5"/>
                    <a:pt x="83" y="15"/>
                  </a:cubicBezTo>
                  <a:close/>
                </a:path>
              </a:pathLst>
            </a:custGeom>
            <a:solidFill>
              <a:srgbClr val="5C8790"/>
            </a:solidFill>
            <a:ln w="9525">
              <a:solidFill>
                <a:srgbClr val="5C879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77"/>
            <p:cNvSpPr>
              <a:spLocks/>
            </p:cNvSpPr>
            <p:nvPr/>
          </p:nvSpPr>
          <p:spPr bwMode="auto">
            <a:xfrm>
              <a:off x="3778252" y="1245302"/>
              <a:ext cx="314325" cy="57150"/>
            </a:xfrm>
            <a:custGeom>
              <a:avLst/>
              <a:gdLst>
                <a:gd name="T0" fmla="*/ 83 w 83"/>
                <a:gd name="T1" fmla="*/ 9 h 15"/>
                <a:gd name="T2" fmla="*/ 0 w 83"/>
                <a:gd name="T3" fmla="*/ 5 h 15"/>
                <a:gd name="T4" fmla="*/ 0 w 83"/>
                <a:gd name="T5" fmla="*/ 11 h 15"/>
                <a:gd name="T6" fmla="*/ 83 w 83"/>
                <a:gd name="T7" fmla="*/ 15 h 15"/>
                <a:gd name="T8" fmla="*/ 83 w 83"/>
                <a:gd name="T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">
                  <a:moveTo>
                    <a:pt x="83" y="9"/>
                  </a:moveTo>
                  <a:cubicBezTo>
                    <a:pt x="50" y="0"/>
                    <a:pt x="13" y="4"/>
                    <a:pt x="0" y="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2" y="9"/>
                    <a:pt x="50" y="5"/>
                    <a:pt x="83" y="15"/>
                  </a:cubicBezTo>
                  <a:lnTo>
                    <a:pt x="83" y="9"/>
                  </a:lnTo>
                  <a:close/>
                </a:path>
              </a:pathLst>
            </a:custGeom>
            <a:solidFill>
              <a:srgbClr val="5C8790"/>
            </a:solidFill>
            <a:ln w="9525">
              <a:solidFill>
                <a:srgbClr val="5C879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01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5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1068213" y="2697153"/>
            <a:ext cx="14458269" cy="1544728"/>
            <a:chOff x="-1068213" y="2468553"/>
            <a:chExt cx="14458269" cy="1544728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2720755" y="3239011"/>
              <a:ext cx="10669301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2719726" y="3385957"/>
              <a:ext cx="1263111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矩形 223"/>
            <p:cNvSpPr/>
            <p:nvPr/>
          </p:nvSpPr>
          <p:spPr>
            <a:xfrm>
              <a:off x="1301891" y="2504754"/>
              <a:ext cx="836307" cy="1449738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0" b="1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  <a:cs typeface="Arial Unicode MS" panose="020B0604020202020204" pitchFamily="34" charset="-122"/>
                </a:rPr>
                <a:t>1</a:t>
              </a:r>
              <a:endParaRPr lang="zh-CN" altLang="en-US" sz="25000" b="1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  <a:cs typeface="Arial Unicode MS" panose="020B0604020202020204" pitchFamily="34" charset="-122"/>
              </a:endParaRPr>
            </a:p>
          </p:txBody>
        </p:sp>
        <p:cxnSp>
          <p:nvCxnSpPr>
            <p:cNvPr id="225" name="直接连接符 224"/>
            <p:cNvCxnSpPr/>
            <p:nvPr/>
          </p:nvCxnSpPr>
          <p:spPr>
            <a:xfrm>
              <a:off x="-1068213" y="3239011"/>
              <a:ext cx="1800000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>
              <a:off x="0" y="3385957"/>
              <a:ext cx="727582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文本框 226"/>
            <p:cNvSpPr txBox="1"/>
            <p:nvPr/>
          </p:nvSpPr>
          <p:spPr>
            <a:xfrm>
              <a:off x="2612787" y="2468553"/>
              <a:ext cx="32624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0">
                  <a:solidFill>
                    <a:schemeClr val="bg1"/>
                  </a:solidFill>
                  <a:latin typeface="方正粗宋简体" panose="03000509000000000000" pitchFamily="65" charset="-122"/>
                  <a:ea typeface="方正粗宋简体" panose="03000509000000000000" pitchFamily="65" charset="-122"/>
                </a:defRPr>
              </a:lvl1pPr>
            </a:lstStyle>
            <a:p>
              <a:r>
                <a:rPr lang="zh-CN" altLang="en-US" sz="4000" dirty="0"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行为风格理论</a:t>
              </a:r>
            </a:p>
          </p:txBody>
        </p:sp>
        <p:sp>
          <p:nvSpPr>
            <p:cNvPr id="228" name="文本框 227"/>
            <p:cNvSpPr txBox="1"/>
            <p:nvPr/>
          </p:nvSpPr>
          <p:spPr>
            <a:xfrm>
              <a:off x="2634521" y="3428506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b="0" dirty="0"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模块一</a:t>
              </a:r>
            </a:p>
          </p:txBody>
        </p:sp>
      </p:grpSp>
      <p:grpSp>
        <p:nvGrpSpPr>
          <p:cNvPr id="183" name="组合 182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218" name="矩形 217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9" name="矩形 218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0" name="矩形 219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1" name="矩形 220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2" name="矩形 221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1601613" y="-19050"/>
            <a:ext cx="13832079" cy="6918533"/>
            <a:chOff x="-1601613" y="-19050"/>
            <a:chExt cx="13832079" cy="6918533"/>
          </a:xfrm>
        </p:grpSpPr>
        <p:grpSp>
          <p:nvGrpSpPr>
            <p:cNvPr id="334" name="组合 333"/>
            <p:cNvGrpSpPr/>
            <p:nvPr/>
          </p:nvGrpSpPr>
          <p:grpSpPr>
            <a:xfrm>
              <a:off x="-1601613" y="-19050"/>
              <a:ext cx="13832079" cy="6397454"/>
              <a:chOff x="-1601613" y="-19050"/>
              <a:chExt cx="13832079" cy="6397454"/>
            </a:xfrm>
            <a:solidFill>
              <a:schemeClr val="bg1">
                <a:alpha val="4000"/>
              </a:schemeClr>
            </a:solidFill>
          </p:grpSpPr>
          <p:grpSp>
            <p:nvGrpSpPr>
              <p:cNvPr id="131" name="组合 130"/>
              <p:cNvGrpSpPr/>
              <p:nvPr/>
            </p:nvGrpSpPr>
            <p:grpSpPr>
              <a:xfrm>
                <a:off x="-1601613" y="-19050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88" name="组合 87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60" name="矩形 59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矩形 6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9" name="矩形 68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1" name="矩形 7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7" name="矩形 76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矩形 77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9" name="矩形 78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0" name="矩形 79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2" name="矩形 8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4" name="矩形 83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89" name="组合 88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90" name="矩形 89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1" name="矩形 90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2" name="矩形 91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3" name="矩形 92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4" name="矩形 93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5" name="矩形 94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6" name="矩形 95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7" name="矩形 96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8" name="矩形 97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9" name="矩形 98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0" name="矩形 99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1" name="矩形 100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2" name="矩形 101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2" name="组合 161"/>
              <p:cNvGrpSpPr/>
              <p:nvPr/>
            </p:nvGrpSpPr>
            <p:grpSpPr>
              <a:xfrm>
                <a:off x="-1601613" y="1046719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163" name="组合 162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178" name="矩形 177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9" name="矩形 178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0" name="矩形 179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1" name="矩形 180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2" name="矩形 181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4" name="矩形 183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5" name="矩形 184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6" name="矩形 185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7" name="矩形 186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8" name="矩形 187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9" name="矩形 188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64" name="组合 163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165" name="矩形 164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6" name="矩形 165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7" name="矩形 166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8" name="矩形 167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9" name="矩形 168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0" name="矩形 169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1" name="矩形 17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2" name="矩形 17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3" name="矩形 17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4" name="矩形 17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5" name="矩形 17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6" name="矩形 175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7" name="矩形 176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90" name="组合 189"/>
              <p:cNvGrpSpPr/>
              <p:nvPr/>
            </p:nvGrpSpPr>
            <p:grpSpPr>
              <a:xfrm>
                <a:off x="-1601613" y="210334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191" name="组合 190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206" name="矩形 20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07" name="矩形 20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08" name="矩形 20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09" name="矩形 20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0" name="矩形 20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1" name="矩形 21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2" name="矩形 21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3" name="矩形 21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4" name="矩形 21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5" name="矩形 21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6" name="矩形 21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7" name="矩形 216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92" name="组合 191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193" name="矩形 19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4" name="矩形 19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5" name="矩形 19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6" name="矩形 19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7" name="矩形 19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8" name="矩形 19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9" name="矩形 19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00" name="矩形 19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01" name="矩形 20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02" name="矩形 20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03" name="矩形 20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04" name="矩形 203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05" name="矩形 204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8" name="组合 247"/>
              <p:cNvGrpSpPr/>
              <p:nvPr/>
            </p:nvGrpSpPr>
            <p:grpSpPr>
              <a:xfrm>
                <a:off x="-1601613" y="319022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249" name="组合 248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264" name="矩形 263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5" name="矩形 264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6" name="矩形 265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7" name="矩形 266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8" name="矩形 267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9" name="矩形 268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0" name="矩形 269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1" name="矩形 270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2" name="矩形 271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3" name="矩形 272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4" name="矩形 273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5" name="矩形 274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50" name="组合 249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251" name="矩形 250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2" name="矩形 251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3" name="矩形 252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4" name="矩形 253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5" name="矩形 254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6" name="矩形 255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7" name="矩形 256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8" name="矩形 257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9" name="矩形 258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0" name="矩形 259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1" name="矩形 260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2" name="矩形 261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3" name="矩形 262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77" name="组合 276"/>
              <p:cNvGrpSpPr/>
              <p:nvPr/>
            </p:nvGrpSpPr>
            <p:grpSpPr>
              <a:xfrm>
                <a:off x="-1601613" y="4258147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278" name="组合 277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293" name="矩形 29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4" name="矩形 29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5" name="矩形 29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6" name="矩形 29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7" name="矩形 29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8" name="矩形 29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9" name="矩形 29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0" name="矩形 29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1" name="矩形 30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2" name="矩形 30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3" name="矩形 30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4" name="矩形 303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79" name="组合 278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280" name="矩形 279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1" name="矩形 280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2" name="矩形 281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3" name="矩形 282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4" name="矩形 283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5" name="矩形 284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6" name="矩形 285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7" name="矩形 286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8" name="矩形 287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9" name="矩形 288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0" name="矩形 289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1" name="矩形 290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2" name="矩形 291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306" name="组合 305"/>
              <p:cNvGrpSpPr/>
              <p:nvPr/>
            </p:nvGrpSpPr>
            <p:grpSpPr>
              <a:xfrm>
                <a:off x="-1601613" y="5312115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07" name="组合 306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22" name="矩形 32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3" name="矩形 32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4" name="矩形 32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5" name="矩形 32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6" name="矩形 32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7" name="矩形 32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8" name="矩形 32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9" name="矩形 32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0" name="矩形 32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1" name="矩形 33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2" name="矩形 33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3" name="矩形 332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8" name="组合 307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09" name="矩形 30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0" name="矩形 30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1" name="矩形 31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2" name="矩形 31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3" name="矩形 31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4" name="矩形 31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5" name="矩形 31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6" name="矩形 31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7" name="矩形 31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8" name="矩形 31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9" name="矩形 31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0" name="矩形 319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1" name="矩形 320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481" name="矩形 480"/>
            <p:cNvSpPr/>
            <p:nvPr/>
          </p:nvSpPr>
          <p:spPr>
            <a:xfrm>
              <a:off x="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2" name="矩形 481"/>
            <p:cNvSpPr/>
            <p:nvPr/>
          </p:nvSpPr>
          <p:spPr>
            <a:xfrm>
              <a:off x="10668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3" name="矩形 482"/>
            <p:cNvSpPr/>
            <p:nvPr/>
          </p:nvSpPr>
          <p:spPr>
            <a:xfrm>
              <a:off x="21336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4" name="矩形 483"/>
            <p:cNvSpPr/>
            <p:nvPr/>
          </p:nvSpPr>
          <p:spPr>
            <a:xfrm>
              <a:off x="319227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5" name="矩形 484"/>
            <p:cNvSpPr/>
            <p:nvPr/>
          </p:nvSpPr>
          <p:spPr>
            <a:xfrm>
              <a:off x="42509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6" name="矩形 485"/>
            <p:cNvSpPr/>
            <p:nvPr/>
          </p:nvSpPr>
          <p:spPr>
            <a:xfrm>
              <a:off x="53177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7" name="矩形 486"/>
            <p:cNvSpPr/>
            <p:nvPr/>
          </p:nvSpPr>
          <p:spPr>
            <a:xfrm>
              <a:off x="63845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8" name="矩形 487"/>
            <p:cNvSpPr/>
            <p:nvPr/>
          </p:nvSpPr>
          <p:spPr>
            <a:xfrm>
              <a:off x="744322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9" name="矩形 488"/>
            <p:cNvSpPr/>
            <p:nvPr/>
          </p:nvSpPr>
          <p:spPr>
            <a:xfrm>
              <a:off x="85019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0" name="矩形 489"/>
            <p:cNvSpPr/>
            <p:nvPr/>
          </p:nvSpPr>
          <p:spPr>
            <a:xfrm>
              <a:off x="95687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1" name="矩形 490"/>
            <p:cNvSpPr/>
            <p:nvPr/>
          </p:nvSpPr>
          <p:spPr>
            <a:xfrm>
              <a:off x="10626812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2" name="矩形 491"/>
            <p:cNvSpPr/>
            <p:nvPr/>
          </p:nvSpPr>
          <p:spPr>
            <a:xfrm>
              <a:off x="11697066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3" name="矩形 222"/>
          <p:cNvSpPr/>
          <p:nvPr/>
        </p:nvSpPr>
        <p:spPr>
          <a:xfrm>
            <a:off x="5295811" y="1035733"/>
            <a:ext cx="533400" cy="533400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6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3703" y="2490274"/>
            <a:ext cx="6514332" cy="408258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圆角矩形标注 62"/>
          <p:cNvSpPr/>
          <p:nvPr/>
        </p:nvSpPr>
        <p:spPr>
          <a:xfrm flipH="1">
            <a:off x="3335405" y="3065422"/>
            <a:ext cx="1303160" cy="720000"/>
          </a:xfrm>
          <a:prstGeom prst="wedgeRoundRectCallout">
            <a:avLst>
              <a:gd name="adj1" fmla="val 10994"/>
              <a:gd name="adj2" fmla="val 84622"/>
              <a:gd name="adj3" fmla="val 16667"/>
            </a:avLst>
          </a:prstGeom>
          <a:solidFill>
            <a:srgbClr val="5C879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.</a:t>
            </a:r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8" name="矩形 7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B23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DF5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直角三角形 9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7A2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5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722895" y="591581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对待差异的态度的三个阶段</a:t>
            </a: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333703" y="6586012"/>
            <a:ext cx="7429172" cy="0"/>
          </a:xfrm>
          <a:prstGeom prst="straightConnector1">
            <a:avLst/>
          </a:prstGeom>
          <a:ln w="63500">
            <a:solidFill>
              <a:srgbClr val="B23D1A"/>
            </a:solidFill>
            <a:tailEnd type="triangle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V="1">
            <a:off x="341848" y="1969477"/>
            <a:ext cx="0" cy="4633206"/>
          </a:xfrm>
          <a:prstGeom prst="straightConnector1">
            <a:avLst/>
          </a:prstGeom>
          <a:ln w="63500">
            <a:solidFill>
              <a:srgbClr val="DE5F3F"/>
            </a:solidFill>
            <a:tailEnd type="triangle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圆角矩形标注 44"/>
          <p:cNvSpPr/>
          <p:nvPr/>
        </p:nvSpPr>
        <p:spPr>
          <a:xfrm flipH="1">
            <a:off x="1483092" y="3936247"/>
            <a:ext cx="1303160" cy="720000"/>
          </a:xfrm>
          <a:prstGeom prst="wedgeRoundRectCallout">
            <a:avLst>
              <a:gd name="adj1" fmla="val 10994"/>
              <a:gd name="adj2" fmla="val 84622"/>
              <a:gd name="adj3" fmla="val 16667"/>
            </a:avLst>
          </a:prstGeom>
          <a:solidFill>
            <a:srgbClr val="5C879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0" name="圆角矩形标注 49"/>
          <p:cNvSpPr/>
          <p:nvPr/>
        </p:nvSpPr>
        <p:spPr>
          <a:xfrm flipH="1">
            <a:off x="5343604" y="1841110"/>
            <a:ext cx="1299010" cy="720000"/>
          </a:xfrm>
          <a:prstGeom prst="wedgeRoundRectCallout">
            <a:avLst>
              <a:gd name="adj1" fmla="val 10994"/>
              <a:gd name="adj2" fmla="val 84622"/>
              <a:gd name="adj3" fmla="val 16667"/>
            </a:avLst>
          </a:prstGeom>
          <a:solidFill>
            <a:srgbClr val="5C879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1" name="矩形 18"/>
          <p:cNvSpPr>
            <a:spLocks noChangeArrowheads="1"/>
          </p:cNvSpPr>
          <p:nvPr/>
        </p:nvSpPr>
        <p:spPr bwMode="auto">
          <a:xfrm>
            <a:off x="3284674" y="5967466"/>
            <a:ext cx="12742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方正汉简简体" pitchFamily="65" charset="-122"/>
              </a:rPr>
              <a:t>为什么退步了？</a:t>
            </a:r>
            <a:endParaRPr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方正汉简简体" pitchFamily="65" charset="-122"/>
            </a:endParaRPr>
          </a:p>
        </p:txBody>
      </p:sp>
      <p:sp>
        <p:nvSpPr>
          <p:cNvPr id="55" name="矩形 18"/>
          <p:cNvSpPr>
            <a:spLocks noChangeArrowheads="1"/>
          </p:cNvSpPr>
          <p:nvPr/>
        </p:nvSpPr>
        <p:spPr bwMode="auto">
          <a:xfrm>
            <a:off x="6411513" y="6141106"/>
            <a:ext cx="1756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B23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汉简简体" pitchFamily="65" charset="-122"/>
              </a:rPr>
              <a:t>时间</a:t>
            </a:r>
          </a:p>
        </p:txBody>
      </p:sp>
      <p:sp>
        <p:nvSpPr>
          <p:cNvPr id="56" name="矩形 18"/>
          <p:cNvSpPr>
            <a:spLocks noChangeArrowheads="1"/>
          </p:cNvSpPr>
          <p:nvPr/>
        </p:nvSpPr>
        <p:spPr bwMode="auto">
          <a:xfrm>
            <a:off x="153223" y="2237036"/>
            <a:ext cx="8476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B23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汉简简体" pitchFamily="65" charset="-122"/>
              </a:rPr>
              <a:t>了</a:t>
            </a:r>
            <a:endParaRPr lang="en-US" altLang="zh-CN" sz="2000" dirty="0" smtClean="0">
              <a:solidFill>
                <a:srgbClr val="B23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汉简简体" pitchFamily="65" charset="-122"/>
            </a:endParaRPr>
          </a:p>
          <a:p>
            <a:pPr algn="ctr"/>
            <a:r>
              <a:rPr lang="zh-CN" altLang="en-US" sz="2000" dirty="0" smtClean="0">
                <a:solidFill>
                  <a:srgbClr val="B23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汉简简体" pitchFamily="65" charset="-122"/>
              </a:rPr>
              <a:t>解</a:t>
            </a:r>
            <a:endParaRPr lang="zh-CN" altLang="en-US" sz="2000" dirty="0">
              <a:solidFill>
                <a:srgbClr val="B23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汉简简体" pitchFamily="65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26" y="3822145"/>
            <a:ext cx="609600" cy="60960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65" y="4711225"/>
            <a:ext cx="603997" cy="603997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3" y="2672530"/>
            <a:ext cx="615590" cy="615590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3857511" y="4277214"/>
            <a:ext cx="1064252" cy="707886"/>
            <a:chOff x="3803023" y="5190503"/>
            <a:chExt cx="1064252" cy="707886"/>
          </a:xfrm>
        </p:grpSpPr>
        <p:sp>
          <p:nvSpPr>
            <p:cNvPr id="84" name="圆角矩形 83"/>
            <p:cNvSpPr/>
            <p:nvPr/>
          </p:nvSpPr>
          <p:spPr>
            <a:xfrm>
              <a:off x="3827029" y="5518540"/>
              <a:ext cx="887846" cy="344185"/>
            </a:xfrm>
            <a:prstGeom prst="round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5" name="矩形 84"/>
            <p:cNvSpPr/>
            <p:nvPr/>
          </p:nvSpPr>
          <p:spPr>
            <a:xfrm>
              <a:off x="3803023" y="5190503"/>
              <a:ext cx="1064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接受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1899025" y="5214517"/>
            <a:ext cx="1064252" cy="707886"/>
            <a:chOff x="3803023" y="5190503"/>
            <a:chExt cx="1064252" cy="707886"/>
          </a:xfrm>
        </p:grpSpPr>
        <p:sp>
          <p:nvSpPr>
            <p:cNvPr id="90" name="圆角矩形 89"/>
            <p:cNvSpPr/>
            <p:nvPr/>
          </p:nvSpPr>
          <p:spPr>
            <a:xfrm>
              <a:off x="3827029" y="5518540"/>
              <a:ext cx="887846" cy="344185"/>
            </a:xfrm>
            <a:prstGeom prst="round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1" name="矩形 90"/>
            <p:cNvSpPr/>
            <p:nvPr/>
          </p:nvSpPr>
          <p:spPr>
            <a:xfrm>
              <a:off x="3803023" y="5190503"/>
              <a:ext cx="1064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忍受</a:t>
              </a: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6093915" y="3119152"/>
            <a:ext cx="1064252" cy="707886"/>
            <a:chOff x="3803023" y="5190503"/>
            <a:chExt cx="1064252" cy="707886"/>
          </a:xfrm>
        </p:grpSpPr>
        <p:sp>
          <p:nvSpPr>
            <p:cNvPr id="93" name="圆角矩形 92"/>
            <p:cNvSpPr/>
            <p:nvPr/>
          </p:nvSpPr>
          <p:spPr>
            <a:xfrm>
              <a:off x="3827029" y="5518540"/>
              <a:ext cx="887846" cy="344185"/>
            </a:xfrm>
            <a:prstGeom prst="round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4" name="矩形 93"/>
            <p:cNvSpPr/>
            <p:nvPr/>
          </p:nvSpPr>
          <p:spPr>
            <a:xfrm>
              <a:off x="3803023" y="5190503"/>
              <a:ext cx="1064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</a:t>
              </a: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享受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8132295" y="2946176"/>
            <a:ext cx="3523691" cy="2081296"/>
            <a:chOff x="8132295" y="2252814"/>
            <a:chExt cx="3523691" cy="2081296"/>
          </a:xfrm>
        </p:grpSpPr>
        <p:sp>
          <p:nvSpPr>
            <p:cNvPr id="96" name="矩形 95"/>
            <p:cNvSpPr/>
            <p:nvPr/>
          </p:nvSpPr>
          <p:spPr>
            <a:xfrm>
              <a:off x="8132295" y="2252814"/>
              <a:ext cx="3512074" cy="899692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8784953" y="2265585"/>
              <a:ext cx="285941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你觉察</a:t>
              </a: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</a:t>
              </a:r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到</a:t>
              </a: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他</a:t>
              </a:r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的长处</a:t>
              </a: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endPara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>
                <a:lnSpc>
                  <a:spcPct val="130000"/>
                </a:lnSpc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很</a:t>
              </a:r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可能只因为时机没</a:t>
              </a: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到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7" name="Group 8"/>
            <p:cNvGrpSpPr>
              <a:grpSpLocks/>
            </p:cNvGrpSpPr>
            <p:nvPr/>
          </p:nvGrpSpPr>
          <p:grpSpPr bwMode="auto">
            <a:xfrm>
              <a:off x="8223053" y="2397184"/>
              <a:ext cx="524211" cy="610952"/>
              <a:chOff x="0" y="0"/>
              <a:chExt cx="363538" cy="423862"/>
            </a:xfrm>
          </p:grpSpPr>
          <p:sp>
            <p:nvSpPr>
              <p:cNvPr id="98" name="Freeform 164"/>
              <p:cNvSpPr>
                <a:spLocks noChangeArrowheads="1"/>
              </p:cNvSpPr>
              <p:nvPr/>
            </p:nvSpPr>
            <p:spPr bwMode="auto">
              <a:xfrm>
                <a:off x="82550" y="0"/>
                <a:ext cx="198438" cy="268288"/>
              </a:xfrm>
              <a:custGeom>
                <a:avLst/>
                <a:gdLst>
                  <a:gd name="T0" fmla="*/ 205089807 w 48"/>
                  <a:gd name="T1" fmla="*/ 1005142842 h 65"/>
                  <a:gd name="T2" fmla="*/ 410183747 w 48"/>
                  <a:gd name="T3" fmla="*/ 1107360780 h 65"/>
                  <a:gd name="T4" fmla="*/ 615277752 w 48"/>
                  <a:gd name="T5" fmla="*/ 1022177058 h 65"/>
                  <a:gd name="T6" fmla="*/ 615277752 w 48"/>
                  <a:gd name="T7" fmla="*/ 902925162 h 65"/>
                  <a:gd name="T8" fmla="*/ 615277752 w 48"/>
                  <a:gd name="T9" fmla="*/ 902925162 h 65"/>
                  <a:gd name="T10" fmla="*/ 820367494 w 48"/>
                  <a:gd name="T11" fmla="*/ 425909193 h 65"/>
                  <a:gd name="T12" fmla="*/ 410183747 w 48"/>
                  <a:gd name="T13" fmla="*/ 0 h 65"/>
                  <a:gd name="T14" fmla="*/ 0 w 48"/>
                  <a:gd name="T15" fmla="*/ 425909193 h 65"/>
                  <a:gd name="T16" fmla="*/ 205089807 w 48"/>
                  <a:gd name="T17" fmla="*/ 902925162 h 65"/>
                  <a:gd name="T18" fmla="*/ 205089807 w 48"/>
                  <a:gd name="T19" fmla="*/ 1005142842 h 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8"/>
                  <a:gd name="T31" fmla="*/ 0 h 65"/>
                  <a:gd name="T32" fmla="*/ 48 w 48"/>
                  <a:gd name="T33" fmla="*/ 65 h 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8" h="65">
                    <a:moveTo>
                      <a:pt x="12" y="59"/>
                    </a:moveTo>
                    <a:cubicBezTo>
                      <a:pt x="13" y="61"/>
                      <a:pt x="17" y="65"/>
                      <a:pt x="24" y="65"/>
                    </a:cubicBezTo>
                    <a:cubicBezTo>
                      <a:pt x="31" y="65"/>
                      <a:pt x="34" y="61"/>
                      <a:pt x="36" y="60"/>
                    </a:cubicBezTo>
                    <a:cubicBezTo>
                      <a:pt x="35" y="58"/>
                      <a:pt x="35" y="56"/>
                      <a:pt x="36" y="53"/>
                    </a:cubicBezTo>
                    <a:cubicBezTo>
                      <a:pt x="36" y="53"/>
                      <a:pt x="36" y="53"/>
                      <a:pt x="36" y="53"/>
                    </a:cubicBezTo>
                    <a:cubicBezTo>
                      <a:pt x="43" y="46"/>
                      <a:pt x="48" y="35"/>
                      <a:pt x="48" y="25"/>
                    </a:cubicBezTo>
                    <a:cubicBezTo>
                      <a:pt x="48" y="8"/>
                      <a:pt x="37" y="0"/>
                      <a:pt x="24" y="0"/>
                    </a:cubicBezTo>
                    <a:cubicBezTo>
                      <a:pt x="11" y="0"/>
                      <a:pt x="0" y="8"/>
                      <a:pt x="0" y="25"/>
                    </a:cubicBezTo>
                    <a:cubicBezTo>
                      <a:pt x="0" y="35"/>
                      <a:pt x="5" y="46"/>
                      <a:pt x="12" y="53"/>
                    </a:cubicBezTo>
                    <a:cubicBezTo>
                      <a:pt x="13" y="56"/>
                      <a:pt x="13" y="58"/>
                      <a:pt x="1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" name="Freeform 165"/>
              <p:cNvSpPr>
                <a:spLocks noChangeArrowheads="1"/>
              </p:cNvSpPr>
              <p:nvPr/>
            </p:nvSpPr>
            <p:spPr bwMode="auto">
              <a:xfrm>
                <a:off x="0" y="258762"/>
                <a:ext cx="363538" cy="165100"/>
              </a:xfrm>
              <a:custGeom>
                <a:avLst/>
                <a:gdLst>
                  <a:gd name="T0" fmla="*/ 1023966647 w 88"/>
                  <a:gd name="T1" fmla="*/ 0 h 40"/>
                  <a:gd name="T2" fmla="*/ 750908392 w 88"/>
                  <a:gd name="T3" fmla="*/ 630343563 h 40"/>
                  <a:gd name="T4" fmla="*/ 477850009 w 88"/>
                  <a:gd name="T5" fmla="*/ 0 h 40"/>
                  <a:gd name="T6" fmla="*/ 477850009 w 88"/>
                  <a:gd name="T7" fmla="*/ 0 h 40"/>
                  <a:gd name="T8" fmla="*/ 0 w 88"/>
                  <a:gd name="T9" fmla="*/ 374797624 h 40"/>
                  <a:gd name="T10" fmla="*/ 0 w 88"/>
                  <a:gd name="T11" fmla="*/ 425904309 h 40"/>
                  <a:gd name="T12" fmla="*/ 750908392 w 88"/>
                  <a:gd name="T13" fmla="*/ 681450248 h 40"/>
                  <a:gd name="T14" fmla="*/ 1501816785 w 88"/>
                  <a:gd name="T15" fmla="*/ 425904309 h 40"/>
                  <a:gd name="T16" fmla="*/ 1501816785 w 88"/>
                  <a:gd name="T17" fmla="*/ 374797624 h 40"/>
                  <a:gd name="T18" fmla="*/ 1023966647 w 88"/>
                  <a:gd name="T19" fmla="*/ 0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8"/>
                  <a:gd name="T31" fmla="*/ 0 h 40"/>
                  <a:gd name="T32" fmla="*/ 88 w 88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8" h="40">
                    <a:moveTo>
                      <a:pt x="60" y="0"/>
                    </a:moveTo>
                    <a:cubicBezTo>
                      <a:pt x="60" y="0"/>
                      <a:pt x="52" y="37"/>
                      <a:pt x="44" y="37"/>
                    </a:cubicBezTo>
                    <a:cubicBezTo>
                      <a:pt x="36" y="37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5" y="5"/>
                      <a:pt x="0" y="13"/>
                      <a:pt x="0" y="22"/>
                    </a:cubicBezTo>
                    <a:cubicBezTo>
                      <a:pt x="0" y="24"/>
                      <a:pt x="0" y="23"/>
                      <a:pt x="0" y="25"/>
                    </a:cubicBezTo>
                    <a:cubicBezTo>
                      <a:pt x="0" y="37"/>
                      <a:pt x="23" y="40"/>
                      <a:pt x="44" y="40"/>
                    </a:cubicBezTo>
                    <a:cubicBezTo>
                      <a:pt x="65" y="40"/>
                      <a:pt x="88" y="37"/>
                      <a:pt x="88" y="25"/>
                    </a:cubicBezTo>
                    <a:cubicBezTo>
                      <a:pt x="88" y="23"/>
                      <a:pt x="88" y="24"/>
                      <a:pt x="88" y="22"/>
                    </a:cubicBezTo>
                    <a:cubicBezTo>
                      <a:pt x="88" y="13"/>
                      <a:pt x="73" y="5"/>
                      <a:pt x="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" name="Freeform 190"/>
              <p:cNvSpPr>
                <a:spLocks noChangeArrowheads="1"/>
              </p:cNvSpPr>
              <p:nvPr/>
            </p:nvSpPr>
            <p:spPr bwMode="auto">
              <a:xfrm>
                <a:off x="149225" y="271462"/>
                <a:ext cx="65088" cy="152400"/>
              </a:xfrm>
              <a:custGeom>
                <a:avLst/>
                <a:gdLst>
                  <a:gd name="T0" fmla="*/ 0 w 16"/>
                  <a:gd name="T1" fmla="*/ 593791602 h 37"/>
                  <a:gd name="T2" fmla="*/ 115840345 w 16"/>
                  <a:gd name="T3" fmla="*/ 186619966 h 37"/>
                  <a:gd name="T4" fmla="*/ 33097240 w 16"/>
                  <a:gd name="T5" fmla="*/ 101794952 h 37"/>
                  <a:gd name="T6" fmla="*/ 132388961 w 16"/>
                  <a:gd name="T7" fmla="*/ 0 h 37"/>
                  <a:gd name="T8" fmla="*/ 231680689 w 16"/>
                  <a:gd name="T9" fmla="*/ 101794952 h 37"/>
                  <a:gd name="T10" fmla="*/ 148937609 w 16"/>
                  <a:gd name="T11" fmla="*/ 186619966 h 37"/>
                  <a:gd name="T12" fmla="*/ 264777921 w 16"/>
                  <a:gd name="T13" fmla="*/ 593791602 h 37"/>
                  <a:gd name="T14" fmla="*/ 0 w 16"/>
                  <a:gd name="T15" fmla="*/ 593791602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37"/>
                  <a:gd name="T26" fmla="*/ 16 w 16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37">
                    <a:moveTo>
                      <a:pt x="0" y="35"/>
                    </a:moveTo>
                    <a:cubicBezTo>
                      <a:pt x="0" y="25"/>
                      <a:pt x="7" y="11"/>
                      <a:pt x="7" y="11"/>
                    </a:cubicBezTo>
                    <a:cubicBezTo>
                      <a:pt x="7" y="11"/>
                      <a:pt x="2" y="9"/>
                      <a:pt x="2" y="6"/>
                    </a:cubicBezTo>
                    <a:cubicBezTo>
                      <a:pt x="2" y="2"/>
                      <a:pt x="8" y="0"/>
                      <a:pt x="8" y="0"/>
                    </a:cubicBezTo>
                    <a:cubicBezTo>
                      <a:pt x="8" y="0"/>
                      <a:pt x="14" y="2"/>
                      <a:pt x="14" y="6"/>
                    </a:cubicBezTo>
                    <a:cubicBezTo>
                      <a:pt x="14" y="9"/>
                      <a:pt x="9" y="11"/>
                      <a:pt x="9" y="11"/>
                    </a:cubicBezTo>
                    <a:cubicBezTo>
                      <a:pt x="9" y="11"/>
                      <a:pt x="16" y="25"/>
                      <a:pt x="16" y="35"/>
                    </a:cubicBezTo>
                    <a:cubicBezTo>
                      <a:pt x="16" y="37"/>
                      <a:pt x="0" y="36"/>
                      <a:pt x="0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01" name="矩形 100"/>
            <p:cNvSpPr/>
            <p:nvPr/>
          </p:nvSpPr>
          <p:spPr>
            <a:xfrm>
              <a:off x="8132295" y="3434418"/>
              <a:ext cx="3512074" cy="899692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8784953" y="3447189"/>
              <a:ext cx="2871033" cy="853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在性格里面，没有优点</a:t>
              </a: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endPara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>
                <a:lnSpc>
                  <a:spcPct val="130000"/>
                </a:lnSpc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没有</a:t>
              </a:r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缺点，只有特点</a:t>
              </a:r>
            </a:p>
          </p:txBody>
        </p:sp>
        <p:grpSp>
          <p:nvGrpSpPr>
            <p:cNvPr id="108" name="Group 12"/>
            <p:cNvGrpSpPr>
              <a:grpSpLocks/>
            </p:cNvGrpSpPr>
            <p:nvPr/>
          </p:nvGrpSpPr>
          <p:grpSpPr bwMode="auto">
            <a:xfrm>
              <a:off x="8219843" y="3630437"/>
              <a:ext cx="499514" cy="607962"/>
              <a:chOff x="0" y="0"/>
              <a:chExt cx="273050" cy="331788"/>
            </a:xfrm>
          </p:grpSpPr>
          <p:sp>
            <p:nvSpPr>
              <p:cNvPr id="109" name="Freeform 44"/>
              <p:cNvSpPr>
                <a:spLocks noChangeArrowheads="1"/>
              </p:cNvSpPr>
              <p:nvPr/>
            </p:nvSpPr>
            <p:spPr bwMode="auto">
              <a:xfrm>
                <a:off x="6350" y="0"/>
                <a:ext cx="111125" cy="109538"/>
              </a:xfrm>
              <a:custGeom>
                <a:avLst/>
                <a:gdLst>
                  <a:gd name="T0" fmla="*/ 138870287 w 34"/>
                  <a:gd name="T1" fmla="*/ 352899161 h 34"/>
                  <a:gd name="T2" fmla="*/ 117504881 w 34"/>
                  <a:gd name="T3" fmla="*/ 280243283 h 34"/>
                  <a:gd name="T4" fmla="*/ 64092975 w 34"/>
                  <a:gd name="T5" fmla="*/ 176449581 h 34"/>
                  <a:gd name="T6" fmla="*/ 181601098 w 34"/>
                  <a:gd name="T7" fmla="*/ 62275572 h 34"/>
                  <a:gd name="T8" fmla="*/ 299105979 w 34"/>
                  <a:gd name="T9" fmla="*/ 176449581 h 34"/>
                  <a:gd name="T10" fmla="*/ 299105979 w 34"/>
                  <a:gd name="T11" fmla="*/ 197207022 h 34"/>
                  <a:gd name="T12" fmla="*/ 331152454 w 34"/>
                  <a:gd name="T13" fmla="*/ 280243283 h 34"/>
                  <a:gd name="T14" fmla="*/ 363198928 w 34"/>
                  <a:gd name="T15" fmla="*/ 176449581 h 34"/>
                  <a:gd name="T16" fmla="*/ 181601098 w 34"/>
                  <a:gd name="T17" fmla="*/ 0 h 34"/>
                  <a:gd name="T18" fmla="*/ 0 w 34"/>
                  <a:gd name="T19" fmla="*/ 176449581 h 34"/>
                  <a:gd name="T20" fmla="*/ 138870287 w 34"/>
                  <a:gd name="T21" fmla="*/ 352899161 h 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34"/>
                  <a:gd name="T35" fmla="*/ 34 w 34"/>
                  <a:gd name="T36" fmla="*/ 34 h 3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34">
                    <a:moveTo>
                      <a:pt x="13" y="34"/>
                    </a:moveTo>
                    <a:cubicBezTo>
                      <a:pt x="12" y="31"/>
                      <a:pt x="12" y="29"/>
                      <a:pt x="11" y="27"/>
                    </a:cubicBezTo>
                    <a:cubicBezTo>
                      <a:pt x="8" y="25"/>
                      <a:pt x="6" y="21"/>
                      <a:pt x="6" y="17"/>
                    </a:cubicBezTo>
                    <a:cubicBezTo>
                      <a:pt x="6" y="11"/>
                      <a:pt x="11" y="6"/>
                      <a:pt x="17" y="6"/>
                    </a:cubicBezTo>
                    <a:cubicBezTo>
                      <a:pt x="23" y="6"/>
                      <a:pt x="28" y="11"/>
                      <a:pt x="28" y="17"/>
                    </a:cubicBezTo>
                    <a:cubicBezTo>
                      <a:pt x="28" y="18"/>
                      <a:pt x="28" y="19"/>
                      <a:pt x="28" y="19"/>
                    </a:cubicBezTo>
                    <a:cubicBezTo>
                      <a:pt x="29" y="22"/>
                      <a:pt x="30" y="25"/>
                      <a:pt x="31" y="27"/>
                    </a:cubicBezTo>
                    <a:cubicBezTo>
                      <a:pt x="33" y="24"/>
                      <a:pt x="34" y="21"/>
                      <a:pt x="34" y="17"/>
                    </a:cubicBezTo>
                    <a:cubicBezTo>
                      <a:pt x="34" y="7"/>
                      <a:pt x="27" y="0"/>
                      <a:pt x="17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25"/>
                      <a:pt x="5" y="32"/>
                      <a:pt x="13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" name="Freeform 45"/>
              <p:cNvSpPr>
                <a:spLocks noChangeArrowheads="1"/>
              </p:cNvSpPr>
              <p:nvPr/>
            </p:nvSpPr>
            <p:spPr bwMode="auto">
              <a:xfrm>
                <a:off x="0" y="44450"/>
                <a:ext cx="273050" cy="287338"/>
              </a:xfrm>
              <a:custGeom>
                <a:avLst/>
                <a:gdLst>
                  <a:gd name="T0" fmla="*/ 31699806 w 84"/>
                  <a:gd name="T1" fmla="*/ 650353624 h 88"/>
                  <a:gd name="T2" fmla="*/ 200759990 w 84"/>
                  <a:gd name="T3" fmla="*/ 629031846 h 88"/>
                  <a:gd name="T4" fmla="*/ 306423852 w 84"/>
                  <a:gd name="T5" fmla="*/ 586385024 h 88"/>
                  <a:gd name="T6" fmla="*/ 274724058 w 84"/>
                  <a:gd name="T7" fmla="*/ 447786935 h 88"/>
                  <a:gd name="T8" fmla="*/ 200759990 w 84"/>
                  <a:gd name="T9" fmla="*/ 213230895 h 88"/>
                  <a:gd name="T10" fmla="*/ 200759990 w 84"/>
                  <a:gd name="T11" fmla="*/ 21321785 h 88"/>
                  <a:gd name="T12" fmla="*/ 316991533 w 84"/>
                  <a:gd name="T13" fmla="*/ 181244962 h 88"/>
                  <a:gd name="T14" fmla="*/ 369823438 w 84"/>
                  <a:gd name="T15" fmla="*/ 341171411 h 88"/>
                  <a:gd name="T16" fmla="*/ 401523231 w 84"/>
                  <a:gd name="T17" fmla="*/ 277199546 h 88"/>
                  <a:gd name="T18" fmla="*/ 475487350 w 84"/>
                  <a:gd name="T19" fmla="*/ 298524589 h 88"/>
                  <a:gd name="T20" fmla="*/ 528319255 w 84"/>
                  <a:gd name="T21" fmla="*/ 234555989 h 88"/>
                  <a:gd name="T22" fmla="*/ 602283272 w 84"/>
                  <a:gd name="T23" fmla="*/ 277199546 h 88"/>
                  <a:gd name="T24" fmla="*/ 644547496 w 84"/>
                  <a:gd name="T25" fmla="*/ 245216878 h 88"/>
                  <a:gd name="T26" fmla="*/ 824175324 w 84"/>
                  <a:gd name="T27" fmla="*/ 469108713 h 88"/>
                  <a:gd name="T28" fmla="*/ 834743005 w 84"/>
                  <a:gd name="T29" fmla="*/ 820940911 h 88"/>
                  <a:gd name="T30" fmla="*/ 528319255 w 84"/>
                  <a:gd name="T31" fmla="*/ 938217426 h 88"/>
                  <a:gd name="T32" fmla="*/ 359255757 w 84"/>
                  <a:gd name="T33" fmla="*/ 842262690 h 88"/>
                  <a:gd name="T34" fmla="*/ 73964043 w 84"/>
                  <a:gd name="T35" fmla="*/ 724986379 h 88"/>
                  <a:gd name="T36" fmla="*/ 31699806 w 84"/>
                  <a:gd name="T37" fmla="*/ 650353624 h 8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4"/>
                  <a:gd name="T58" fmla="*/ 0 h 88"/>
                  <a:gd name="T59" fmla="*/ 84 w 84"/>
                  <a:gd name="T60" fmla="*/ 88 h 8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4" h="88">
                    <a:moveTo>
                      <a:pt x="3" y="61"/>
                    </a:moveTo>
                    <a:cubicBezTo>
                      <a:pt x="8" y="56"/>
                      <a:pt x="12" y="58"/>
                      <a:pt x="19" y="59"/>
                    </a:cubicBezTo>
                    <a:cubicBezTo>
                      <a:pt x="24" y="60"/>
                      <a:pt x="30" y="58"/>
                      <a:pt x="29" y="55"/>
                    </a:cubicBezTo>
                    <a:cubicBezTo>
                      <a:pt x="29" y="50"/>
                      <a:pt x="28" y="48"/>
                      <a:pt x="26" y="42"/>
                    </a:cubicBezTo>
                    <a:cubicBezTo>
                      <a:pt x="25" y="37"/>
                      <a:pt x="22" y="28"/>
                      <a:pt x="19" y="20"/>
                    </a:cubicBezTo>
                    <a:cubicBezTo>
                      <a:pt x="16" y="8"/>
                      <a:pt x="15" y="3"/>
                      <a:pt x="19" y="2"/>
                    </a:cubicBezTo>
                    <a:cubicBezTo>
                      <a:pt x="24" y="0"/>
                      <a:pt x="27" y="7"/>
                      <a:pt x="30" y="17"/>
                    </a:cubicBezTo>
                    <a:cubicBezTo>
                      <a:pt x="32" y="27"/>
                      <a:pt x="34" y="32"/>
                      <a:pt x="35" y="32"/>
                    </a:cubicBezTo>
                    <a:cubicBezTo>
                      <a:pt x="36" y="31"/>
                      <a:pt x="34" y="27"/>
                      <a:pt x="38" y="26"/>
                    </a:cubicBezTo>
                    <a:cubicBezTo>
                      <a:pt x="43" y="24"/>
                      <a:pt x="44" y="28"/>
                      <a:pt x="45" y="28"/>
                    </a:cubicBezTo>
                    <a:cubicBezTo>
                      <a:pt x="47" y="27"/>
                      <a:pt x="46" y="23"/>
                      <a:pt x="50" y="22"/>
                    </a:cubicBezTo>
                    <a:cubicBezTo>
                      <a:pt x="54" y="21"/>
                      <a:pt x="56" y="26"/>
                      <a:pt x="57" y="26"/>
                    </a:cubicBezTo>
                    <a:cubicBezTo>
                      <a:pt x="59" y="25"/>
                      <a:pt x="59" y="23"/>
                      <a:pt x="61" y="23"/>
                    </a:cubicBezTo>
                    <a:cubicBezTo>
                      <a:pt x="64" y="22"/>
                      <a:pt x="73" y="26"/>
                      <a:pt x="78" y="44"/>
                    </a:cubicBezTo>
                    <a:cubicBezTo>
                      <a:pt x="84" y="66"/>
                      <a:pt x="77" y="70"/>
                      <a:pt x="79" y="77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48" y="83"/>
                      <a:pt x="41" y="82"/>
                      <a:pt x="34" y="79"/>
                    </a:cubicBezTo>
                    <a:cubicBezTo>
                      <a:pt x="28" y="75"/>
                      <a:pt x="24" y="68"/>
                      <a:pt x="7" y="68"/>
                    </a:cubicBezTo>
                    <a:cubicBezTo>
                      <a:pt x="0" y="69"/>
                      <a:pt x="1" y="63"/>
                      <a:pt x="3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27" y="1820671"/>
            <a:ext cx="1524132" cy="8108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61" y="3043593"/>
            <a:ext cx="1499746" cy="8108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37" y="3921733"/>
            <a:ext cx="146316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093520" y="2403532"/>
            <a:ext cx="5979411" cy="9869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102345" y="2551663"/>
            <a:ext cx="1747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DE5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 </a:t>
            </a:r>
            <a:r>
              <a:rPr lang="zh-CN" altLang="en-US" sz="2000" b="1" dirty="0">
                <a:solidFill>
                  <a:srgbClr val="DE5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特质的张飞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1911688" y="293375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“燕人张翼德在此！”</a:t>
            </a:r>
          </a:p>
        </p:txBody>
      </p:sp>
      <p:sp>
        <p:nvSpPr>
          <p:cNvPr id="40" name="矩形 39"/>
          <p:cNvSpPr/>
          <p:nvPr/>
        </p:nvSpPr>
        <p:spPr>
          <a:xfrm>
            <a:off x="7052657" y="2400055"/>
            <a:ext cx="4796443" cy="9869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330137" y="2548186"/>
            <a:ext cx="1630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DE5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</a:t>
            </a:r>
            <a:r>
              <a:rPr lang="zh-CN" altLang="en-US" sz="2000" b="1" dirty="0">
                <a:solidFill>
                  <a:srgbClr val="DE5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特质的关羽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6825124" y="2930277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“稍等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，我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砍完之后再来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喝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酒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79" name="矩形 78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B23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DF5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直角三角形 80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7A2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5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sp>
        <p:nvSpPr>
          <p:cNvPr id="83" name="文本框 82"/>
          <p:cNvSpPr txBox="1"/>
          <p:nvPr/>
        </p:nvSpPr>
        <p:spPr>
          <a:xfrm>
            <a:off x="1722895" y="591581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蜀国团队的成败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启示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024563" y="2408382"/>
            <a:ext cx="0" cy="968108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>
            <a:fillRect/>
          </a:stretch>
        </p:blipFill>
        <p:spPr bwMode="auto">
          <a:xfrm>
            <a:off x="30825" y="1418450"/>
            <a:ext cx="2027855" cy="194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图片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9"/>
          <a:stretch>
            <a:fillRect/>
          </a:stretch>
        </p:blipFill>
        <p:spPr bwMode="auto">
          <a:xfrm flipH="1">
            <a:off x="10320247" y="1285502"/>
            <a:ext cx="1937158" cy="209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" name="Group 8"/>
          <p:cNvGrpSpPr>
            <a:grpSpLocks/>
          </p:cNvGrpSpPr>
          <p:nvPr/>
        </p:nvGrpSpPr>
        <p:grpSpPr bwMode="auto">
          <a:xfrm>
            <a:off x="6190607" y="2631492"/>
            <a:ext cx="545521" cy="572267"/>
            <a:chOff x="0" y="0"/>
            <a:chExt cx="328613" cy="315913"/>
          </a:xfrm>
          <a:solidFill>
            <a:schemeClr val="bg1">
              <a:lumMod val="95000"/>
            </a:schemeClr>
          </a:solidFill>
        </p:grpSpPr>
        <p:sp>
          <p:nvSpPr>
            <p:cNvPr id="87" name="Freeform 121"/>
            <p:cNvSpPr>
              <a:spLocks noChangeArrowheads="1"/>
            </p:cNvSpPr>
            <p:nvPr/>
          </p:nvSpPr>
          <p:spPr bwMode="auto">
            <a:xfrm>
              <a:off x="0" y="38100"/>
              <a:ext cx="227013" cy="277813"/>
            </a:xfrm>
            <a:custGeom>
              <a:avLst/>
              <a:gdLst>
                <a:gd name="T0" fmla="*/ 477175015 w 72"/>
                <a:gd name="T1" fmla="*/ 548153469 h 88"/>
                <a:gd name="T2" fmla="*/ 457292468 w 72"/>
                <a:gd name="T3" fmla="*/ 448488090 h 88"/>
                <a:gd name="T4" fmla="*/ 457292468 w 72"/>
                <a:gd name="T5" fmla="*/ 448488090 h 88"/>
                <a:gd name="T6" fmla="*/ 556705202 w 72"/>
                <a:gd name="T7" fmla="*/ 209294238 h 88"/>
                <a:gd name="T8" fmla="*/ 357882788 w 72"/>
                <a:gd name="T9" fmla="*/ 0 h 88"/>
                <a:gd name="T10" fmla="*/ 168998544 w 72"/>
                <a:gd name="T11" fmla="*/ 209294238 h 88"/>
                <a:gd name="T12" fmla="*/ 258470054 w 72"/>
                <a:gd name="T13" fmla="*/ 448488090 h 88"/>
                <a:gd name="T14" fmla="*/ 238587507 w 72"/>
                <a:gd name="T15" fmla="*/ 548153469 h 88"/>
                <a:gd name="T16" fmla="*/ 0 w 72"/>
                <a:gd name="T17" fmla="*/ 727551151 h 88"/>
                <a:gd name="T18" fmla="*/ 0 w 72"/>
                <a:gd name="T19" fmla="*/ 757447608 h 88"/>
                <a:gd name="T20" fmla="*/ 357882788 w 72"/>
                <a:gd name="T21" fmla="*/ 877046261 h 88"/>
                <a:gd name="T22" fmla="*/ 715762424 w 72"/>
                <a:gd name="T23" fmla="*/ 757447608 h 88"/>
                <a:gd name="T24" fmla="*/ 715762424 w 72"/>
                <a:gd name="T25" fmla="*/ 727551151 h 88"/>
                <a:gd name="T26" fmla="*/ 477175015 w 72"/>
                <a:gd name="T27" fmla="*/ 548153469 h 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88"/>
                <a:gd name="T44" fmla="*/ 72 w 72"/>
                <a:gd name="T45" fmla="*/ 88 h 8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88">
                  <a:moveTo>
                    <a:pt x="48" y="55"/>
                  </a:moveTo>
                  <a:cubicBezTo>
                    <a:pt x="47" y="54"/>
                    <a:pt x="44" y="51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51" y="39"/>
                    <a:pt x="56" y="30"/>
                    <a:pt x="56" y="21"/>
                  </a:cubicBezTo>
                  <a:cubicBezTo>
                    <a:pt x="56" y="8"/>
                    <a:pt x="46" y="0"/>
                    <a:pt x="36" y="0"/>
                  </a:cubicBezTo>
                  <a:cubicBezTo>
                    <a:pt x="26" y="0"/>
                    <a:pt x="17" y="8"/>
                    <a:pt x="17" y="21"/>
                  </a:cubicBezTo>
                  <a:cubicBezTo>
                    <a:pt x="17" y="30"/>
                    <a:pt x="21" y="39"/>
                    <a:pt x="26" y="45"/>
                  </a:cubicBezTo>
                  <a:cubicBezTo>
                    <a:pt x="28" y="50"/>
                    <a:pt x="24" y="54"/>
                    <a:pt x="24" y="55"/>
                  </a:cubicBezTo>
                  <a:cubicBezTo>
                    <a:pt x="13" y="59"/>
                    <a:pt x="0" y="66"/>
                    <a:pt x="0" y="73"/>
                  </a:cubicBezTo>
                  <a:cubicBezTo>
                    <a:pt x="0" y="75"/>
                    <a:pt x="0" y="74"/>
                    <a:pt x="0" y="76"/>
                  </a:cubicBezTo>
                  <a:cubicBezTo>
                    <a:pt x="0" y="86"/>
                    <a:pt x="19" y="88"/>
                    <a:pt x="36" y="88"/>
                  </a:cubicBezTo>
                  <a:cubicBezTo>
                    <a:pt x="53" y="88"/>
                    <a:pt x="72" y="86"/>
                    <a:pt x="72" y="76"/>
                  </a:cubicBezTo>
                  <a:cubicBezTo>
                    <a:pt x="72" y="74"/>
                    <a:pt x="72" y="75"/>
                    <a:pt x="72" y="73"/>
                  </a:cubicBezTo>
                  <a:cubicBezTo>
                    <a:pt x="72" y="66"/>
                    <a:pt x="59" y="58"/>
                    <a:pt x="48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Freeform 122"/>
            <p:cNvSpPr>
              <a:spLocks noChangeArrowheads="1"/>
            </p:cNvSpPr>
            <p:nvPr/>
          </p:nvSpPr>
          <p:spPr bwMode="auto">
            <a:xfrm>
              <a:off x="168275" y="0"/>
              <a:ext cx="160338" cy="252413"/>
            </a:xfrm>
            <a:custGeom>
              <a:avLst/>
              <a:gdLst>
                <a:gd name="T0" fmla="*/ 276752835 w 51"/>
                <a:gd name="T1" fmla="*/ 487797599 h 80"/>
                <a:gd name="T2" fmla="*/ 256984109 w 51"/>
                <a:gd name="T3" fmla="*/ 418112707 h 80"/>
                <a:gd name="T4" fmla="*/ 256984109 w 51"/>
                <a:gd name="T5" fmla="*/ 418112707 h 80"/>
                <a:gd name="T6" fmla="*/ 345940233 w 51"/>
                <a:gd name="T7" fmla="*/ 199100193 h 80"/>
                <a:gd name="T8" fmla="*/ 168027935 w 51"/>
                <a:gd name="T9" fmla="*/ 0 h 80"/>
                <a:gd name="T10" fmla="*/ 9884366 w 51"/>
                <a:gd name="T11" fmla="*/ 109506232 h 80"/>
                <a:gd name="T12" fmla="*/ 108724900 w 51"/>
                <a:gd name="T13" fmla="*/ 328515493 h 80"/>
                <a:gd name="T14" fmla="*/ 0 w 51"/>
                <a:gd name="T15" fmla="*/ 597303782 h 80"/>
                <a:gd name="T16" fmla="*/ 256984109 w 51"/>
                <a:gd name="T17" fmla="*/ 796403926 h 80"/>
                <a:gd name="T18" fmla="*/ 504083854 w 51"/>
                <a:gd name="T19" fmla="*/ 676943209 h 80"/>
                <a:gd name="T20" fmla="*/ 504083854 w 51"/>
                <a:gd name="T21" fmla="*/ 657034141 h 80"/>
                <a:gd name="T22" fmla="*/ 276752835 w 51"/>
                <a:gd name="T23" fmla="*/ 487797599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80"/>
                <a:gd name="T38" fmla="*/ 51 w 51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80">
                  <a:moveTo>
                    <a:pt x="28" y="49"/>
                  </a:moveTo>
                  <a:cubicBezTo>
                    <a:pt x="28" y="48"/>
                    <a:pt x="24" y="48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31" y="36"/>
                    <a:pt x="35" y="28"/>
                    <a:pt x="35" y="20"/>
                  </a:cubicBezTo>
                  <a:cubicBezTo>
                    <a:pt x="35" y="7"/>
                    <a:pt x="27" y="0"/>
                    <a:pt x="17" y="0"/>
                  </a:cubicBezTo>
                  <a:cubicBezTo>
                    <a:pt x="10" y="0"/>
                    <a:pt x="4" y="4"/>
                    <a:pt x="1" y="11"/>
                  </a:cubicBezTo>
                  <a:cubicBezTo>
                    <a:pt x="7" y="16"/>
                    <a:pt x="11" y="23"/>
                    <a:pt x="11" y="33"/>
                  </a:cubicBezTo>
                  <a:cubicBezTo>
                    <a:pt x="11" y="44"/>
                    <a:pt x="6" y="54"/>
                    <a:pt x="0" y="60"/>
                  </a:cubicBezTo>
                  <a:cubicBezTo>
                    <a:pt x="9" y="63"/>
                    <a:pt x="22" y="70"/>
                    <a:pt x="26" y="80"/>
                  </a:cubicBezTo>
                  <a:cubicBezTo>
                    <a:pt x="39" y="79"/>
                    <a:pt x="51" y="76"/>
                    <a:pt x="51" y="68"/>
                  </a:cubicBezTo>
                  <a:cubicBezTo>
                    <a:pt x="51" y="67"/>
                    <a:pt x="51" y="68"/>
                    <a:pt x="51" y="66"/>
                  </a:cubicBezTo>
                  <a:cubicBezTo>
                    <a:pt x="51" y="59"/>
                    <a:pt x="39" y="52"/>
                    <a:pt x="2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9" name="任意多边形 4"/>
          <p:cNvSpPr>
            <a:spLocks noChangeArrowheads="1"/>
          </p:cNvSpPr>
          <p:nvPr/>
        </p:nvSpPr>
        <p:spPr bwMode="auto">
          <a:xfrm>
            <a:off x="5178492" y="2646966"/>
            <a:ext cx="712512" cy="513568"/>
          </a:xfrm>
          <a:custGeom>
            <a:avLst/>
            <a:gdLst>
              <a:gd name="T0" fmla="*/ 861006 w 1377116"/>
              <a:gd name="T1" fmla="*/ 737760 h 911020"/>
              <a:gd name="T2" fmla="*/ 805070 w 1377116"/>
              <a:gd name="T3" fmla="*/ 749206 h 911020"/>
              <a:gd name="T4" fmla="*/ 714770 w 1377116"/>
              <a:gd name="T5" fmla="*/ 758131 h 911020"/>
              <a:gd name="T6" fmla="*/ 618808 w 1377116"/>
              <a:gd name="T7" fmla="*/ 761151 h 911020"/>
              <a:gd name="T8" fmla="*/ 703995 w 1377116"/>
              <a:gd name="T9" fmla="*/ 760067 h 911020"/>
              <a:gd name="T10" fmla="*/ 799000 w 1377116"/>
              <a:gd name="T11" fmla="*/ 751450 h 911020"/>
              <a:gd name="T12" fmla="*/ 179800 w 1377116"/>
              <a:gd name="T13" fmla="*/ 643343 h 911020"/>
              <a:gd name="T14" fmla="*/ 607169 w 1377116"/>
              <a:gd name="T15" fmla="*/ 722126 h 911020"/>
              <a:gd name="T16" fmla="*/ 1034538 w 1377116"/>
              <a:gd name="T17" fmla="*/ 643343 h 911020"/>
              <a:gd name="T18" fmla="*/ 1034538 w 1377116"/>
              <a:gd name="T19" fmla="*/ 682516 h 911020"/>
              <a:gd name="T20" fmla="*/ 1034538 w 1377116"/>
              <a:gd name="T21" fmla="*/ 682733 h 911020"/>
              <a:gd name="T22" fmla="*/ 1034538 w 1377116"/>
              <a:gd name="T23" fmla="*/ 721906 h 911020"/>
              <a:gd name="T24" fmla="*/ 607169 w 1377116"/>
              <a:gd name="T25" fmla="*/ 800689 h 911020"/>
              <a:gd name="T26" fmla="*/ 179800 w 1377116"/>
              <a:gd name="T27" fmla="*/ 721906 h 911020"/>
              <a:gd name="T28" fmla="*/ 179800 w 1377116"/>
              <a:gd name="T29" fmla="*/ 682733 h 911020"/>
              <a:gd name="T30" fmla="*/ 179800 w 1377116"/>
              <a:gd name="T31" fmla="*/ 682516 h 911020"/>
              <a:gd name="T32" fmla="*/ 607558 w 1377116"/>
              <a:gd name="T33" fmla="*/ 0 h 911020"/>
              <a:gd name="T34" fmla="*/ 684429 w 1377116"/>
              <a:gd name="T35" fmla="*/ 76730 h 911020"/>
              <a:gd name="T36" fmla="*/ 637480 w 1377116"/>
              <a:gd name="T37" fmla="*/ 147430 h 911020"/>
              <a:gd name="T38" fmla="*/ 615676 w 1377116"/>
              <a:gd name="T39" fmla="*/ 151824 h 911020"/>
              <a:gd name="T40" fmla="*/ 704687 w 1377116"/>
              <a:gd name="T41" fmla="*/ 257483 h 911020"/>
              <a:gd name="T42" fmla="*/ 801816 w 1377116"/>
              <a:gd name="T43" fmla="*/ 372776 h 911020"/>
              <a:gd name="T44" fmla="*/ 1036747 w 1377116"/>
              <a:gd name="T45" fmla="*/ 259284 h 911020"/>
              <a:gd name="T46" fmla="*/ 1102028 w 1377116"/>
              <a:gd name="T47" fmla="*/ 224672 h 911020"/>
              <a:gd name="T48" fmla="*/ 1081340 w 1377116"/>
              <a:gd name="T49" fmla="*/ 210750 h 911020"/>
              <a:gd name="T50" fmla="*/ 1058824 w 1377116"/>
              <a:gd name="T51" fmla="*/ 156494 h 911020"/>
              <a:gd name="T52" fmla="*/ 1135696 w 1377116"/>
              <a:gd name="T53" fmla="*/ 79764 h 911020"/>
              <a:gd name="T54" fmla="*/ 1212567 w 1377116"/>
              <a:gd name="T55" fmla="*/ 156494 h 911020"/>
              <a:gd name="T56" fmla="*/ 1135696 w 1377116"/>
              <a:gd name="T57" fmla="*/ 233224 h 911020"/>
              <a:gd name="T58" fmla="*/ 1110828 w 1377116"/>
              <a:gd name="T59" fmla="*/ 228213 h 911020"/>
              <a:gd name="T60" fmla="*/ 1095025 w 1377116"/>
              <a:gd name="T61" fmla="*/ 308524 h 911020"/>
              <a:gd name="T62" fmla="*/ 1034927 w 1377116"/>
              <a:gd name="T63" fmla="*/ 584149 h 911020"/>
              <a:gd name="T64" fmla="*/ 607558 w 1377116"/>
              <a:gd name="T65" fmla="*/ 661012 h 911020"/>
              <a:gd name="T66" fmla="*/ 180190 w 1377116"/>
              <a:gd name="T67" fmla="*/ 584149 h 911020"/>
              <a:gd name="T68" fmla="*/ 120092 w 1377116"/>
              <a:gd name="T69" fmla="*/ 308524 h 911020"/>
              <a:gd name="T70" fmla="*/ 104192 w 1377116"/>
              <a:gd name="T71" fmla="*/ 227719 h 911020"/>
              <a:gd name="T72" fmla="*/ 76871 w 1377116"/>
              <a:gd name="T73" fmla="*/ 233224 h 911020"/>
              <a:gd name="T74" fmla="*/ 0 w 1377116"/>
              <a:gd name="T75" fmla="*/ 156494 h 911020"/>
              <a:gd name="T76" fmla="*/ 76871 w 1377116"/>
              <a:gd name="T77" fmla="*/ 79764 h 911020"/>
              <a:gd name="T78" fmla="*/ 153743 w 1377116"/>
              <a:gd name="T79" fmla="*/ 156494 h 911020"/>
              <a:gd name="T80" fmla="*/ 131228 w 1377116"/>
              <a:gd name="T81" fmla="*/ 210750 h 911020"/>
              <a:gd name="T82" fmla="*/ 111663 w 1377116"/>
              <a:gd name="T83" fmla="*/ 223916 h 911020"/>
              <a:gd name="T84" fmla="*/ 178369 w 1377116"/>
              <a:gd name="T85" fmla="*/ 259284 h 911020"/>
              <a:gd name="T86" fmla="*/ 413300 w 1377116"/>
              <a:gd name="T87" fmla="*/ 372776 h 911020"/>
              <a:gd name="T88" fmla="*/ 510429 w 1377116"/>
              <a:gd name="T89" fmla="*/ 257483 h 911020"/>
              <a:gd name="T90" fmla="*/ 599441 w 1377116"/>
              <a:gd name="T91" fmla="*/ 151824 h 911020"/>
              <a:gd name="T92" fmla="*/ 577637 w 1377116"/>
              <a:gd name="T93" fmla="*/ 147430 h 911020"/>
              <a:gd name="T94" fmla="*/ 530687 w 1377116"/>
              <a:gd name="T95" fmla="*/ 76730 h 911020"/>
              <a:gd name="T96" fmla="*/ 607558 w 1377116"/>
              <a:gd name="T97" fmla="*/ 0 h 91102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77116"/>
              <a:gd name="T148" fmla="*/ 0 h 911020"/>
              <a:gd name="T149" fmla="*/ 1377116 w 1377116"/>
              <a:gd name="T150" fmla="*/ 911020 h 91102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77116" h="911020">
                <a:moveTo>
                  <a:pt x="977848" y="839419"/>
                </a:moveTo>
                <a:lnTo>
                  <a:pt x="914321" y="852443"/>
                </a:lnTo>
                <a:cubicBezTo>
                  <a:pt x="883296" y="856645"/>
                  <a:pt x="849169" y="860146"/>
                  <a:pt x="811767" y="862597"/>
                </a:cubicBezTo>
                <a:lnTo>
                  <a:pt x="702782" y="866033"/>
                </a:lnTo>
                <a:lnTo>
                  <a:pt x="799529" y="864800"/>
                </a:lnTo>
                <a:cubicBezTo>
                  <a:pt x="835035" y="863400"/>
                  <a:pt x="870197" y="860598"/>
                  <a:pt x="907426" y="854996"/>
                </a:cubicBezTo>
                <a:close/>
                <a:moveTo>
                  <a:pt x="204200" y="731991"/>
                </a:moveTo>
                <a:cubicBezTo>
                  <a:pt x="358634" y="799220"/>
                  <a:pt x="535130" y="821630"/>
                  <a:pt x="689564" y="821630"/>
                </a:cubicBezTo>
                <a:cubicBezTo>
                  <a:pt x="843998" y="821630"/>
                  <a:pt x="954308" y="821630"/>
                  <a:pt x="1174928" y="731991"/>
                </a:cubicBezTo>
                <a:lnTo>
                  <a:pt x="1174928" y="776562"/>
                </a:lnTo>
                <a:lnTo>
                  <a:pt x="1174928" y="776810"/>
                </a:lnTo>
                <a:lnTo>
                  <a:pt x="1174928" y="821381"/>
                </a:lnTo>
                <a:cubicBezTo>
                  <a:pt x="1174928" y="821381"/>
                  <a:pt x="1042556" y="911020"/>
                  <a:pt x="689564" y="911020"/>
                </a:cubicBezTo>
                <a:cubicBezTo>
                  <a:pt x="336572" y="911020"/>
                  <a:pt x="204200" y="821381"/>
                  <a:pt x="204200" y="821381"/>
                </a:cubicBezTo>
                <a:lnTo>
                  <a:pt x="204200" y="776810"/>
                </a:lnTo>
                <a:lnTo>
                  <a:pt x="204200" y="776562"/>
                </a:lnTo>
                <a:close/>
                <a:moveTo>
                  <a:pt x="690006" y="0"/>
                </a:moveTo>
                <a:cubicBezTo>
                  <a:pt x="738222" y="0"/>
                  <a:pt x="777309" y="39087"/>
                  <a:pt x="777309" y="87303"/>
                </a:cubicBezTo>
                <a:cubicBezTo>
                  <a:pt x="777309" y="123465"/>
                  <a:pt x="755323" y="154492"/>
                  <a:pt x="723988" y="167745"/>
                </a:cubicBezTo>
                <a:lnTo>
                  <a:pt x="699225" y="172745"/>
                </a:lnTo>
                <a:lnTo>
                  <a:pt x="800316" y="292962"/>
                </a:lnTo>
                <a:cubicBezTo>
                  <a:pt x="838924" y="336689"/>
                  <a:pt x="877532" y="380416"/>
                  <a:pt x="910625" y="424143"/>
                </a:cubicBezTo>
                <a:cubicBezTo>
                  <a:pt x="993358" y="374950"/>
                  <a:pt x="1088500" y="338056"/>
                  <a:pt x="1177437" y="295012"/>
                </a:cubicBezTo>
                <a:lnTo>
                  <a:pt x="1251576" y="255631"/>
                </a:lnTo>
                <a:lnTo>
                  <a:pt x="1228081" y="239791"/>
                </a:lnTo>
                <a:cubicBezTo>
                  <a:pt x="1212282" y="223992"/>
                  <a:pt x="1202510" y="202166"/>
                  <a:pt x="1202510" y="178058"/>
                </a:cubicBezTo>
                <a:cubicBezTo>
                  <a:pt x="1202510" y="129842"/>
                  <a:pt x="1241597" y="90755"/>
                  <a:pt x="1289813" y="90755"/>
                </a:cubicBezTo>
                <a:cubicBezTo>
                  <a:pt x="1338029" y="90755"/>
                  <a:pt x="1377116" y="129842"/>
                  <a:pt x="1377116" y="178058"/>
                </a:cubicBezTo>
                <a:cubicBezTo>
                  <a:pt x="1377116" y="226274"/>
                  <a:pt x="1338029" y="265361"/>
                  <a:pt x="1289813" y="265361"/>
                </a:cubicBezTo>
                <a:lnTo>
                  <a:pt x="1261570" y="259659"/>
                </a:lnTo>
                <a:lnTo>
                  <a:pt x="1243623" y="351037"/>
                </a:lnTo>
                <a:cubicBezTo>
                  <a:pt x="1220872" y="455572"/>
                  <a:pt x="1191916" y="566256"/>
                  <a:pt x="1175369" y="664642"/>
                </a:cubicBezTo>
                <a:cubicBezTo>
                  <a:pt x="1175369" y="664642"/>
                  <a:pt x="998873" y="752096"/>
                  <a:pt x="690006" y="752096"/>
                </a:cubicBezTo>
                <a:cubicBezTo>
                  <a:pt x="381138" y="752096"/>
                  <a:pt x="204642" y="664642"/>
                  <a:pt x="204642" y="664642"/>
                </a:cubicBezTo>
                <a:cubicBezTo>
                  <a:pt x="188096" y="566256"/>
                  <a:pt x="159139" y="455572"/>
                  <a:pt x="136388" y="351037"/>
                </a:cubicBezTo>
                <a:lnTo>
                  <a:pt x="118331" y="259097"/>
                </a:lnTo>
                <a:lnTo>
                  <a:pt x="87303" y="265361"/>
                </a:lnTo>
                <a:cubicBezTo>
                  <a:pt x="39087" y="265361"/>
                  <a:pt x="0" y="226274"/>
                  <a:pt x="0" y="178058"/>
                </a:cubicBezTo>
                <a:cubicBezTo>
                  <a:pt x="0" y="129842"/>
                  <a:pt x="39087" y="90755"/>
                  <a:pt x="87303" y="90755"/>
                </a:cubicBezTo>
                <a:cubicBezTo>
                  <a:pt x="135519" y="90755"/>
                  <a:pt x="174606" y="129842"/>
                  <a:pt x="174606" y="178058"/>
                </a:cubicBezTo>
                <a:cubicBezTo>
                  <a:pt x="174606" y="202166"/>
                  <a:pt x="164834" y="223992"/>
                  <a:pt x="149036" y="239791"/>
                </a:cubicBezTo>
                <a:lnTo>
                  <a:pt x="126816" y="254771"/>
                </a:lnTo>
                <a:lnTo>
                  <a:pt x="202574" y="295012"/>
                </a:lnTo>
                <a:cubicBezTo>
                  <a:pt x="291511" y="338056"/>
                  <a:pt x="386653" y="374950"/>
                  <a:pt x="469386" y="424143"/>
                </a:cubicBezTo>
                <a:cubicBezTo>
                  <a:pt x="502479" y="380416"/>
                  <a:pt x="541087" y="336689"/>
                  <a:pt x="579696" y="292962"/>
                </a:cubicBezTo>
                <a:lnTo>
                  <a:pt x="680786" y="172745"/>
                </a:lnTo>
                <a:lnTo>
                  <a:pt x="656024" y="167745"/>
                </a:lnTo>
                <a:cubicBezTo>
                  <a:pt x="624690" y="154492"/>
                  <a:pt x="602703" y="123465"/>
                  <a:pt x="602703" y="87303"/>
                </a:cubicBezTo>
                <a:cubicBezTo>
                  <a:pt x="602703" y="39087"/>
                  <a:pt x="641790" y="0"/>
                  <a:pt x="69000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90" name="组合 89"/>
          <p:cNvGrpSpPr/>
          <p:nvPr/>
        </p:nvGrpSpPr>
        <p:grpSpPr>
          <a:xfrm>
            <a:off x="227013" y="3741719"/>
            <a:ext cx="5722308" cy="767807"/>
            <a:chOff x="2630420" y="3732028"/>
            <a:chExt cx="5722308" cy="767807"/>
          </a:xfrm>
        </p:grpSpPr>
        <p:sp>
          <p:nvSpPr>
            <p:cNvPr id="91" name="椭圆 90"/>
            <p:cNvSpPr/>
            <p:nvPr/>
          </p:nvSpPr>
          <p:spPr>
            <a:xfrm>
              <a:off x="2655329" y="3784600"/>
              <a:ext cx="409882" cy="424580"/>
            </a:xfrm>
            <a:prstGeom prst="ellipse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任意多边形 91"/>
            <p:cNvSpPr/>
            <p:nvPr/>
          </p:nvSpPr>
          <p:spPr>
            <a:xfrm>
              <a:off x="2750345" y="3837507"/>
              <a:ext cx="314867" cy="366308"/>
            </a:xfrm>
            <a:custGeom>
              <a:avLst/>
              <a:gdLst>
                <a:gd name="connsiteX0" fmla="*/ 209550 w 314867"/>
                <a:gd name="connsiteY0" fmla="*/ 0 h 353628"/>
                <a:gd name="connsiteX1" fmla="*/ 304695 w 314867"/>
                <a:gd name="connsiteY1" fmla="*/ 95145 h 353628"/>
                <a:gd name="connsiteX2" fmla="*/ 310703 w 314867"/>
                <a:gd name="connsiteY2" fmla="*/ 114501 h 353628"/>
                <a:gd name="connsiteX3" fmla="*/ 314867 w 314867"/>
                <a:gd name="connsiteY3" fmla="*/ 155804 h 353628"/>
                <a:gd name="connsiteX4" fmla="*/ 189699 w 314867"/>
                <a:gd name="connsiteY4" fmla="*/ 344640 h 353628"/>
                <a:gd name="connsiteX5" fmla="*/ 160745 w 314867"/>
                <a:gd name="connsiteY5" fmla="*/ 353628 h 353628"/>
                <a:gd name="connsiteX6" fmla="*/ 135731 w 314867"/>
                <a:gd name="connsiteY6" fmla="*/ 328613 h 353628"/>
                <a:gd name="connsiteX7" fmla="*/ 102394 w 314867"/>
                <a:gd name="connsiteY7" fmla="*/ 328613 h 353628"/>
                <a:gd name="connsiteX8" fmla="*/ 0 w 314867"/>
                <a:gd name="connsiteY8" fmla="*/ 159544 h 353628"/>
                <a:gd name="connsiteX9" fmla="*/ 30956 w 314867"/>
                <a:gd name="connsiteY9" fmla="*/ 150019 h 353628"/>
                <a:gd name="connsiteX10" fmla="*/ 54769 w 314867"/>
                <a:gd name="connsiteY10" fmla="*/ 140494 h 353628"/>
                <a:gd name="connsiteX11" fmla="*/ 128588 w 314867"/>
                <a:gd name="connsiteY11" fmla="*/ 214313 h 35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867" h="353628">
                  <a:moveTo>
                    <a:pt x="209550" y="0"/>
                  </a:moveTo>
                  <a:lnTo>
                    <a:pt x="304695" y="95145"/>
                  </a:lnTo>
                  <a:lnTo>
                    <a:pt x="310703" y="114501"/>
                  </a:lnTo>
                  <a:cubicBezTo>
                    <a:pt x="313433" y="127842"/>
                    <a:pt x="314867" y="141656"/>
                    <a:pt x="314867" y="155804"/>
                  </a:cubicBezTo>
                  <a:cubicBezTo>
                    <a:pt x="314867" y="240694"/>
                    <a:pt x="263255" y="313528"/>
                    <a:pt x="189699" y="344640"/>
                  </a:cubicBezTo>
                  <a:lnTo>
                    <a:pt x="160745" y="353628"/>
                  </a:lnTo>
                  <a:lnTo>
                    <a:pt x="135731" y="328613"/>
                  </a:lnTo>
                  <a:lnTo>
                    <a:pt x="102394" y="328613"/>
                  </a:lnTo>
                  <a:lnTo>
                    <a:pt x="0" y="159544"/>
                  </a:lnTo>
                  <a:lnTo>
                    <a:pt x="30956" y="150019"/>
                  </a:lnTo>
                  <a:lnTo>
                    <a:pt x="54769" y="140494"/>
                  </a:lnTo>
                  <a:lnTo>
                    <a:pt x="128588" y="214313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2630420" y="3732028"/>
              <a:ext cx="4732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Black" panose="020B0A02040204020203" pitchFamily="34" charset="0"/>
                </a:rPr>
                <a:t>√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3043266" y="3791949"/>
              <a:ext cx="53094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长坂坡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上，张飞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一声怒吼 ，曹操五千精兵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屁滚尿流；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229393" y="4625279"/>
            <a:ext cx="5489236" cy="776852"/>
            <a:chOff x="2632800" y="4494594"/>
            <a:chExt cx="5489236" cy="776852"/>
          </a:xfrm>
        </p:grpSpPr>
        <p:sp>
          <p:nvSpPr>
            <p:cNvPr id="96" name="椭圆 95"/>
            <p:cNvSpPr/>
            <p:nvPr/>
          </p:nvSpPr>
          <p:spPr>
            <a:xfrm>
              <a:off x="2655330" y="4574898"/>
              <a:ext cx="409882" cy="409882"/>
            </a:xfrm>
            <a:prstGeom prst="ellipse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2769393" y="4624262"/>
              <a:ext cx="295818" cy="360518"/>
            </a:xfrm>
            <a:custGeom>
              <a:avLst/>
              <a:gdLst>
                <a:gd name="connsiteX0" fmla="*/ 21431 w 295818"/>
                <a:gd name="connsiteY0" fmla="*/ 2381 h 360518"/>
                <a:gd name="connsiteX1" fmla="*/ 127201 w 295818"/>
                <a:gd name="connsiteY1" fmla="*/ 108151 h 360518"/>
                <a:gd name="connsiteX2" fmla="*/ 126206 w 295818"/>
                <a:gd name="connsiteY2" fmla="*/ 109537 h 360518"/>
                <a:gd name="connsiteX3" fmla="*/ 268560 w 295818"/>
                <a:gd name="connsiteY3" fmla="*/ 251891 h 360518"/>
                <a:gd name="connsiteX4" fmla="*/ 235792 w 295818"/>
                <a:gd name="connsiteY4" fmla="*/ 300493 h 360518"/>
                <a:gd name="connsiteX5" fmla="*/ 90877 w 295818"/>
                <a:gd name="connsiteY5" fmla="*/ 360518 h 360518"/>
                <a:gd name="connsiteX6" fmla="*/ 51776 w 295818"/>
                <a:gd name="connsiteY6" fmla="*/ 356577 h 360518"/>
                <a:gd name="connsiteX7" fmla="*/ 0 w 295818"/>
                <a:gd name="connsiteY7" fmla="*/ 304800 h 360518"/>
                <a:gd name="connsiteX8" fmla="*/ 85725 w 295818"/>
                <a:gd name="connsiteY8" fmla="*/ 157162 h 360518"/>
                <a:gd name="connsiteX9" fmla="*/ 0 w 295818"/>
                <a:gd name="connsiteY9" fmla="*/ 4762 h 360518"/>
                <a:gd name="connsiteX10" fmla="*/ 204787 w 295818"/>
                <a:gd name="connsiteY10" fmla="*/ 0 h 360518"/>
                <a:gd name="connsiteX11" fmla="*/ 277894 w 295818"/>
                <a:gd name="connsiteY11" fmla="*/ 73107 h 360518"/>
                <a:gd name="connsiteX12" fmla="*/ 279713 w 295818"/>
                <a:gd name="connsiteY12" fmla="*/ 75805 h 360518"/>
                <a:gd name="connsiteX13" fmla="*/ 295818 w 295818"/>
                <a:gd name="connsiteY13" fmla="*/ 155577 h 360518"/>
                <a:gd name="connsiteX14" fmla="*/ 279713 w 295818"/>
                <a:gd name="connsiteY14" fmla="*/ 235350 h 360518"/>
                <a:gd name="connsiteX15" fmla="*/ 269519 w 295818"/>
                <a:gd name="connsiteY15" fmla="*/ 250469 h 360518"/>
                <a:gd name="connsiteX16" fmla="*/ 127201 w 295818"/>
                <a:gd name="connsiteY16" fmla="*/ 108151 h 36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5818" h="360518">
                  <a:moveTo>
                    <a:pt x="21431" y="2381"/>
                  </a:moveTo>
                  <a:lnTo>
                    <a:pt x="127201" y="108151"/>
                  </a:lnTo>
                  <a:lnTo>
                    <a:pt x="126206" y="109537"/>
                  </a:lnTo>
                  <a:lnTo>
                    <a:pt x="268560" y="251891"/>
                  </a:lnTo>
                  <a:lnTo>
                    <a:pt x="235792" y="300493"/>
                  </a:lnTo>
                  <a:cubicBezTo>
                    <a:pt x="198705" y="337580"/>
                    <a:pt x="147470" y="360518"/>
                    <a:pt x="90877" y="360518"/>
                  </a:cubicBezTo>
                  <a:lnTo>
                    <a:pt x="51776" y="356577"/>
                  </a:lnTo>
                  <a:lnTo>
                    <a:pt x="0" y="304800"/>
                  </a:lnTo>
                  <a:lnTo>
                    <a:pt x="85725" y="157162"/>
                  </a:lnTo>
                  <a:lnTo>
                    <a:pt x="0" y="4762"/>
                  </a:lnTo>
                  <a:close/>
                  <a:moveTo>
                    <a:pt x="204787" y="0"/>
                  </a:moveTo>
                  <a:lnTo>
                    <a:pt x="277894" y="73107"/>
                  </a:lnTo>
                  <a:lnTo>
                    <a:pt x="279713" y="75805"/>
                  </a:lnTo>
                  <a:cubicBezTo>
                    <a:pt x="290083" y="100324"/>
                    <a:pt x="295818" y="127281"/>
                    <a:pt x="295818" y="155577"/>
                  </a:cubicBezTo>
                  <a:cubicBezTo>
                    <a:pt x="295818" y="183874"/>
                    <a:pt x="290083" y="210831"/>
                    <a:pt x="279713" y="235350"/>
                  </a:cubicBezTo>
                  <a:lnTo>
                    <a:pt x="269519" y="250469"/>
                  </a:lnTo>
                  <a:lnTo>
                    <a:pt x="127201" y="108151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2632800" y="4494594"/>
              <a:ext cx="4491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Black" panose="020B0A02040204020203" pitchFamily="34" charset="0"/>
                </a:rPr>
                <a:t>X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</a:endParaRPr>
            </a:p>
          </p:txBody>
        </p:sp>
        <p:sp>
          <p:nvSpPr>
            <p:cNvPr id="99" name="矩形 98"/>
            <p:cNvSpPr/>
            <p:nvPr/>
          </p:nvSpPr>
          <p:spPr>
            <a:xfrm>
              <a:off x="3081962" y="4563560"/>
              <a:ext cx="50400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严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逼下属3天做10万丧服，下属做不到，就把张飞脑袋砍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了；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251922" y="5508838"/>
            <a:ext cx="5466707" cy="726991"/>
            <a:chOff x="2655329" y="5499147"/>
            <a:chExt cx="5466707" cy="726991"/>
          </a:xfrm>
        </p:grpSpPr>
        <p:sp>
          <p:nvSpPr>
            <p:cNvPr id="101" name="矩形 100"/>
            <p:cNvSpPr/>
            <p:nvPr/>
          </p:nvSpPr>
          <p:spPr>
            <a:xfrm>
              <a:off x="3048000" y="5518252"/>
              <a:ext cx="50740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了解别人的人，脑袋能留着；不了解别人的人，脑袋怎么掉的都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不知道。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2655329" y="5499147"/>
              <a:ext cx="409882" cy="424580"/>
            </a:xfrm>
            <a:prstGeom prst="ellipse">
              <a:avLst/>
            </a:prstGeom>
            <a:solidFill>
              <a:srgbClr val="CE8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任意多边形 102"/>
            <p:cNvSpPr/>
            <p:nvPr/>
          </p:nvSpPr>
          <p:spPr>
            <a:xfrm>
              <a:off x="2682708" y="5609837"/>
              <a:ext cx="382503" cy="306358"/>
            </a:xfrm>
            <a:custGeom>
              <a:avLst/>
              <a:gdLst>
                <a:gd name="connsiteX0" fmla="*/ 273843 w 382503"/>
                <a:gd name="connsiteY0" fmla="*/ 0 h 306358"/>
                <a:gd name="connsiteX1" fmla="*/ 382503 w 382503"/>
                <a:gd name="connsiteY1" fmla="*/ 108660 h 306358"/>
                <a:gd name="connsiteX2" fmla="*/ 379759 w 382503"/>
                <a:gd name="connsiteY2" fmla="*/ 136852 h 306358"/>
                <a:gd name="connsiteX3" fmla="*/ 178982 w 382503"/>
                <a:gd name="connsiteY3" fmla="*/ 306358 h 306358"/>
                <a:gd name="connsiteX4" fmla="*/ 174970 w 382503"/>
                <a:gd name="connsiteY4" fmla="*/ 305939 h 306358"/>
                <a:gd name="connsiteX5" fmla="*/ 0 w 382503"/>
                <a:gd name="connsiteY5" fmla="*/ 130969 h 306358"/>
                <a:gd name="connsiteX6" fmla="*/ 202406 w 382503"/>
                <a:gd name="connsiteY6" fmla="*/ 85725 h 306358"/>
                <a:gd name="connsiteX7" fmla="*/ 283368 w 382503"/>
                <a:gd name="connsiteY7" fmla="*/ 78581 h 306358"/>
                <a:gd name="connsiteX8" fmla="*/ 273843 w 382503"/>
                <a:gd name="connsiteY8" fmla="*/ 0 h 30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503" h="306358">
                  <a:moveTo>
                    <a:pt x="273843" y="0"/>
                  </a:moveTo>
                  <a:lnTo>
                    <a:pt x="382503" y="108660"/>
                  </a:lnTo>
                  <a:lnTo>
                    <a:pt x="379759" y="136852"/>
                  </a:lnTo>
                  <a:cubicBezTo>
                    <a:pt x="360650" y="233589"/>
                    <a:pt x="278020" y="306358"/>
                    <a:pt x="178982" y="306358"/>
                  </a:cubicBezTo>
                  <a:lnTo>
                    <a:pt x="174970" y="305939"/>
                  </a:lnTo>
                  <a:lnTo>
                    <a:pt x="0" y="130969"/>
                  </a:lnTo>
                  <a:lnTo>
                    <a:pt x="202406" y="85725"/>
                  </a:lnTo>
                  <a:lnTo>
                    <a:pt x="283368" y="78581"/>
                  </a:lnTo>
                  <a:cubicBezTo>
                    <a:pt x="282574" y="55562"/>
                    <a:pt x="281781" y="32544"/>
                    <a:pt x="273843" y="0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右箭头 103"/>
            <p:cNvSpPr/>
            <p:nvPr/>
          </p:nvSpPr>
          <p:spPr>
            <a:xfrm>
              <a:off x="2676526" y="5609837"/>
              <a:ext cx="369121" cy="203200"/>
            </a:xfrm>
            <a:prstGeom prst="rightArrow">
              <a:avLst>
                <a:gd name="adj1" fmla="val 38281"/>
                <a:gd name="adj2" fmla="val 453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6491288" y="3741719"/>
            <a:ext cx="5214160" cy="584775"/>
            <a:chOff x="2630420" y="3732028"/>
            <a:chExt cx="5214160" cy="584775"/>
          </a:xfrm>
        </p:grpSpPr>
        <p:sp>
          <p:nvSpPr>
            <p:cNvPr id="106" name="椭圆 105"/>
            <p:cNvSpPr/>
            <p:nvPr/>
          </p:nvSpPr>
          <p:spPr>
            <a:xfrm>
              <a:off x="2655329" y="3784600"/>
              <a:ext cx="409882" cy="424580"/>
            </a:xfrm>
            <a:prstGeom prst="ellipse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7" name="任意多边形 106"/>
            <p:cNvSpPr/>
            <p:nvPr/>
          </p:nvSpPr>
          <p:spPr>
            <a:xfrm>
              <a:off x="2750345" y="3837507"/>
              <a:ext cx="314867" cy="366308"/>
            </a:xfrm>
            <a:custGeom>
              <a:avLst/>
              <a:gdLst>
                <a:gd name="connsiteX0" fmla="*/ 209550 w 314867"/>
                <a:gd name="connsiteY0" fmla="*/ 0 h 353628"/>
                <a:gd name="connsiteX1" fmla="*/ 304695 w 314867"/>
                <a:gd name="connsiteY1" fmla="*/ 95145 h 353628"/>
                <a:gd name="connsiteX2" fmla="*/ 310703 w 314867"/>
                <a:gd name="connsiteY2" fmla="*/ 114501 h 353628"/>
                <a:gd name="connsiteX3" fmla="*/ 314867 w 314867"/>
                <a:gd name="connsiteY3" fmla="*/ 155804 h 353628"/>
                <a:gd name="connsiteX4" fmla="*/ 189699 w 314867"/>
                <a:gd name="connsiteY4" fmla="*/ 344640 h 353628"/>
                <a:gd name="connsiteX5" fmla="*/ 160745 w 314867"/>
                <a:gd name="connsiteY5" fmla="*/ 353628 h 353628"/>
                <a:gd name="connsiteX6" fmla="*/ 135731 w 314867"/>
                <a:gd name="connsiteY6" fmla="*/ 328613 h 353628"/>
                <a:gd name="connsiteX7" fmla="*/ 102394 w 314867"/>
                <a:gd name="connsiteY7" fmla="*/ 328613 h 353628"/>
                <a:gd name="connsiteX8" fmla="*/ 0 w 314867"/>
                <a:gd name="connsiteY8" fmla="*/ 159544 h 353628"/>
                <a:gd name="connsiteX9" fmla="*/ 30956 w 314867"/>
                <a:gd name="connsiteY9" fmla="*/ 150019 h 353628"/>
                <a:gd name="connsiteX10" fmla="*/ 54769 w 314867"/>
                <a:gd name="connsiteY10" fmla="*/ 140494 h 353628"/>
                <a:gd name="connsiteX11" fmla="*/ 128588 w 314867"/>
                <a:gd name="connsiteY11" fmla="*/ 214313 h 35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867" h="353628">
                  <a:moveTo>
                    <a:pt x="209550" y="0"/>
                  </a:moveTo>
                  <a:lnTo>
                    <a:pt x="304695" y="95145"/>
                  </a:lnTo>
                  <a:lnTo>
                    <a:pt x="310703" y="114501"/>
                  </a:lnTo>
                  <a:cubicBezTo>
                    <a:pt x="313433" y="127842"/>
                    <a:pt x="314867" y="141656"/>
                    <a:pt x="314867" y="155804"/>
                  </a:cubicBezTo>
                  <a:cubicBezTo>
                    <a:pt x="314867" y="240694"/>
                    <a:pt x="263255" y="313528"/>
                    <a:pt x="189699" y="344640"/>
                  </a:cubicBezTo>
                  <a:lnTo>
                    <a:pt x="160745" y="353628"/>
                  </a:lnTo>
                  <a:lnTo>
                    <a:pt x="135731" y="328613"/>
                  </a:lnTo>
                  <a:lnTo>
                    <a:pt x="102394" y="328613"/>
                  </a:lnTo>
                  <a:lnTo>
                    <a:pt x="0" y="159544"/>
                  </a:lnTo>
                  <a:lnTo>
                    <a:pt x="30956" y="150019"/>
                  </a:lnTo>
                  <a:lnTo>
                    <a:pt x="54769" y="140494"/>
                  </a:lnTo>
                  <a:lnTo>
                    <a:pt x="128588" y="214313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8" name="文本框 107"/>
            <p:cNvSpPr txBox="1"/>
            <p:nvPr/>
          </p:nvSpPr>
          <p:spPr>
            <a:xfrm>
              <a:off x="2630420" y="3732028"/>
              <a:ext cx="4732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Black" panose="020B0A02040204020203" pitchFamily="34" charset="0"/>
                </a:rPr>
                <a:t>√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</a:endParaRPr>
            </a:p>
          </p:txBody>
        </p:sp>
        <p:sp>
          <p:nvSpPr>
            <p:cNvPr id="109" name="矩形 108"/>
            <p:cNvSpPr/>
            <p:nvPr/>
          </p:nvSpPr>
          <p:spPr>
            <a:xfrm>
              <a:off x="3043266" y="3791949"/>
              <a:ext cx="48013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温酒斩华雄，善于形象包装和形象</a:t>
              </a:r>
              <a:r>
                <a:rPr lang="zh-CN" altLang="en-US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传播；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6493668" y="4625279"/>
            <a:ext cx="3455113" cy="584775"/>
            <a:chOff x="2632800" y="4494594"/>
            <a:chExt cx="3455113" cy="584775"/>
          </a:xfrm>
        </p:grpSpPr>
        <p:sp>
          <p:nvSpPr>
            <p:cNvPr id="111" name="椭圆 110"/>
            <p:cNvSpPr/>
            <p:nvPr/>
          </p:nvSpPr>
          <p:spPr>
            <a:xfrm>
              <a:off x="2655330" y="4574898"/>
              <a:ext cx="409882" cy="409882"/>
            </a:xfrm>
            <a:prstGeom prst="ellipse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2" name="任意多边形 111"/>
            <p:cNvSpPr/>
            <p:nvPr/>
          </p:nvSpPr>
          <p:spPr>
            <a:xfrm>
              <a:off x="2769393" y="4624262"/>
              <a:ext cx="295818" cy="360518"/>
            </a:xfrm>
            <a:custGeom>
              <a:avLst/>
              <a:gdLst>
                <a:gd name="connsiteX0" fmla="*/ 21431 w 295818"/>
                <a:gd name="connsiteY0" fmla="*/ 2381 h 360518"/>
                <a:gd name="connsiteX1" fmla="*/ 127201 w 295818"/>
                <a:gd name="connsiteY1" fmla="*/ 108151 h 360518"/>
                <a:gd name="connsiteX2" fmla="*/ 126206 w 295818"/>
                <a:gd name="connsiteY2" fmla="*/ 109537 h 360518"/>
                <a:gd name="connsiteX3" fmla="*/ 268560 w 295818"/>
                <a:gd name="connsiteY3" fmla="*/ 251891 h 360518"/>
                <a:gd name="connsiteX4" fmla="*/ 235792 w 295818"/>
                <a:gd name="connsiteY4" fmla="*/ 300493 h 360518"/>
                <a:gd name="connsiteX5" fmla="*/ 90877 w 295818"/>
                <a:gd name="connsiteY5" fmla="*/ 360518 h 360518"/>
                <a:gd name="connsiteX6" fmla="*/ 51776 w 295818"/>
                <a:gd name="connsiteY6" fmla="*/ 356577 h 360518"/>
                <a:gd name="connsiteX7" fmla="*/ 0 w 295818"/>
                <a:gd name="connsiteY7" fmla="*/ 304800 h 360518"/>
                <a:gd name="connsiteX8" fmla="*/ 85725 w 295818"/>
                <a:gd name="connsiteY8" fmla="*/ 157162 h 360518"/>
                <a:gd name="connsiteX9" fmla="*/ 0 w 295818"/>
                <a:gd name="connsiteY9" fmla="*/ 4762 h 360518"/>
                <a:gd name="connsiteX10" fmla="*/ 204787 w 295818"/>
                <a:gd name="connsiteY10" fmla="*/ 0 h 360518"/>
                <a:gd name="connsiteX11" fmla="*/ 277894 w 295818"/>
                <a:gd name="connsiteY11" fmla="*/ 73107 h 360518"/>
                <a:gd name="connsiteX12" fmla="*/ 279713 w 295818"/>
                <a:gd name="connsiteY12" fmla="*/ 75805 h 360518"/>
                <a:gd name="connsiteX13" fmla="*/ 295818 w 295818"/>
                <a:gd name="connsiteY13" fmla="*/ 155577 h 360518"/>
                <a:gd name="connsiteX14" fmla="*/ 279713 w 295818"/>
                <a:gd name="connsiteY14" fmla="*/ 235350 h 360518"/>
                <a:gd name="connsiteX15" fmla="*/ 269519 w 295818"/>
                <a:gd name="connsiteY15" fmla="*/ 250469 h 360518"/>
                <a:gd name="connsiteX16" fmla="*/ 127201 w 295818"/>
                <a:gd name="connsiteY16" fmla="*/ 108151 h 36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5818" h="360518">
                  <a:moveTo>
                    <a:pt x="21431" y="2381"/>
                  </a:moveTo>
                  <a:lnTo>
                    <a:pt x="127201" y="108151"/>
                  </a:lnTo>
                  <a:lnTo>
                    <a:pt x="126206" y="109537"/>
                  </a:lnTo>
                  <a:lnTo>
                    <a:pt x="268560" y="251891"/>
                  </a:lnTo>
                  <a:lnTo>
                    <a:pt x="235792" y="300493"/>
                  </a:lnTo>
                  <a:cubicBezTo>
                    <a:pt x="198705" y="337580"/>
                    <a:pt x="147470" y="360518"/>
                    <a:pt x="90877" y="360518"/>
                  </a:cubicBezTo>
                  <a:lnTo>
                    <a:pt x="51776" y="356577"/>
                  </a:lnTo>
                  <a:lnTo>
                    <a:pt x="0" y="304800"/>
                  </a:lnTo>
                  <a:lnTo>
                    <a:pt x="85725" y="157162"/>
                  </a:lnTo>
                  <a:lnTo>
                    <a:pt x="0" y="4762"/>
                  </a:lnTo>
                  <a:close/>
                  <a:moveTo>
                    <a:pt x="204787" y="0"/>
                  </a:moveTo>
                  <a:lnTo>
                    <a:pt x="277894" y="73107"/>
                  </a:lnTo>
                  <a:lnTo>
                    <a:pt x="279713" y="75805"/>
                  </a:lnTo>
                  <a:cubicBezTo>
                    <a:pt x="290083" y="100324"/>
                    <a:pt x="295818" y="127281"/>
                    <a:pt x="295818" y="155577"/>
                  </a:cubicBezTo>
                  <a:cubicBezTo>
                    <a:pt x="295818" y="183874"/>
                    <a:pt x="290083" y="210831"/>
                    <a:pt x="279713" y="235350"/>
                  </a:cubicBezTo>
                  <a:lnTo>
                    <a:pt x="269519" y="250469"/>
                  </a:lnTo>
                  <a:lnTo>
                    <a:pt x="127201" y="108151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2632800" y="4494594"/>
              <a:ext cx="4491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Black" panose="020B0A02040204020203" pitchFamily="34" charset="0"/>
                </a:rPr>
                <a:t>X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3081962" y="4563560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大意失荆州，败</a:t>
              </a:r>
              <a:r>
                <a:rPr lang="zh-CN" altLang="en-US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走麦城；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6516197" y="5508838"/>
            <a:ext cx="5189251" cy="1034768"/>
            <a:chOff x="2655329" y="5499147"/>
            <a:chExt cx="5189251" cy="1034768"/>
          </a:xfrm>
        </p:grpSpPr>
        <p:sp>
          <p:nvSpPr>
            <p:cNvPr id="116" name="矩形 115"/>
            <p:cNvSpPr/>
            <p:nvPr/>
          </p:nvSpPr>
          <p:spPr>
            <a:xfrm>
              <a:off x="3048000" y="5518252"/>
              <a:ext cx="47965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情绪控制能力弱，一直自以为是，不断地在塑造传奇的传说</a:t>
              </a:r>
              <a:r>
                <a:rPr lang="zh-CN" altLang="en-US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，却忽略了团队应该做的、国家应该做的。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2655329" y="5499147"/>
              <a:ext cx="409882" cy="424580"/>
            </a:xfrm>
            <a:prstGeom prst="ellipse">
              <a:avLst/>
            </a:prstGeom>
            <a:solidFill>
              <a:srgbClr val="CE8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8" name="任意多边形 117"/>
            <p:cNvSpPr/>
            <p:nvPr/>
          </p:nvSpPr>
          <p:spPr>
            <a:xfrm>
              <a:off x="2682708" y="5609837"/>
              <a:ext cx="382503" cy="306358"/>
            </a:xfrm>
            <a:custGeom>
              <a:avLst/>
              <a:gdLst>
                <a:gd name="connsiteX0" fmla="*/ 273843 w 382503"/>
                <a:gd name="connsiteY0" fmla="*/ 0 h 306358"/>
                <a:gd name="connsiteX1" fmla="*/ 382503 w 382503"/>
                <a:gd name="connsiteY1" fmla="*/ 108660 h 306358"/>
                <a:gd name="connsiteX2" fmla="*/ 379759 w 382503"/>
                <a:gd name="connsiteY2" fmla="*/ 136852 h 306358"/>
                <a:gd name="connsiteX3" fmla="*/ 178982 w 382503"/>
                <a:gd name="connsiteY3" fmla="*/ 306358 h 306358"/>
                <a:gd name="connsiteX4" fmla="*/ 174970 w 382503"/>
                <a:gd name="connsiteY4" fmla="*/ 305939 h 306358"/>
                <a:gd name="connsiteX5" fmla="*/ 0 w 382503"/>
                <a:gd name="connsiteY5" fmla="*/ 130969 h 306358"/>
                <a:gd name="connsiteX6" fmla="*/ 202406 w 382503"/>
                <a:gd name="connsiteY6" fmla="*/ 85725 h 306358"/>
                <a:gd name="connsiteX7" fmla="*/ 283368 w 382503"/>
                <a:gd name="connsiteY7" fmla="*/ 78581 h 306358"/>
                <a:gd name="connsiteX8" fmla="*/ 273843 w 382503"/>
                <a:gd name="connsiteY8" fmla="*/ 0 h 30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503" h="306358">
                  <a:moveTo>
                    <a:pt x="273843" y="0"/>
                  </a:moveTo>
                  <a:lnTo>
                    <a:pt x="382503" y="108660"/>
                  </a:lnTo>
                  <a:lnTo>
                    <a:pt x="379759" y="136852"/>
                  </a:lnTo>
                  <a:cubicBezTo>
                    <a:pt x="360650" y="233589"/>
                    <a:pt x="278020" y="306358"/>
                    <a:pt x="178982" y="306358"/>
                  </a:cubicBezTo>
                  <a:lnTo>
                    <a:pt x="174970" y="305939"/>
                  </a:lnTo>
                  <a:lnTo>
                    <a:pt x="0" y="130969"/>
                  </a:lnTo>
                  <a:lnTo>
                    <a:pt x="202406" y="85725"/>
                  </a:lnTo>
                  <a:lnTo>
                    <a:pt x="283368" y="78581"/>
                  </a:lnTo>
                  <a:cubicBezTo>
                    <a:pt x="282574" y="55562"/>
                    <a:pt x="281781" y="32544"/>
                    <a:pt x="273843" y="0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9" name="右箭头 118"/>
            <p:cNvSpPr/>
            <p:nvPr/>
          </p:nvSpPr>
          <p:spPr>
            <a:xfrm>
              <a:off x="2676526" y="5609837"/>
              <a:ext cx="369121" cy="203200"/>
            </a:xfrm>
            <a:prstGeom prst="rightArrow">
              <a:avLst>
                <a:gd name="adj1" fmla="val 38281"/>
                <a:gd name="adj2" fmla="val 453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50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093520" y="2422582"/>
            <a:ext cx="5979411" cy="9869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12881" y="2570713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DE5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 </a:t>
            </a:r>
            <a:r>
              <a:rPr lang="zh-CN" altLang="en-US" sz="2000" b="1" dirty="0" smtClean="0">
                <a:solidFill>
                  <a:srgbClr val="DE5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特质的刘备</a:t>
            </a:r>
          </a:p>
        </p:txBody>
      </p:sp>
      <p:grpSp>
        <p:nvGrpSpPr>
          <p:cNvPr id="63" name="组合 62"/>
          <p:cNvGrpSpPr/>
          <p:nvPr/>
        </p:nvGrpSpPr>
        <p:grpSpPr>
          <a:xfrm>
            <a:off x="201421" y="3683305"/>
            <a:ext cx="5214160" cy="584775"/>
            <a:chOff x="2630420" y="3732028"/>
            <a:chExt cx="5214160" cy="584775"/>
          </a:xfrm>
        </p:grpSpPr>
        <p:sp>
          <p:nvSpPr>
            <p:cNvPr id="3" name="椭圆 2"/>
            <p:cNvSpPr/>
            <p:nvPr/>
          </p:nvSpPr>
          <p:spPr>
            <a:xfrm>
              <a:off x="2655329" y="3784600"/>
              <a:ext cx="409882" cy="424580"/>
            </a:xfrm>
            <a:prstGeom prst="ellipse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750345" y="3837507"/>
              <a:ext cx="314867" cy="366308"/>
            </a:xfrm>
            <a:custGeom>
              <a:avLst/>
              <a:gdLst>
                <a:gd name="connsiteX0" fmla="*/ 209550 w 314867"/>
                <a:gd name="connsiteY0" fmla="*/ 0 h 353628"/>
                <a:gd name="connsiteX1" fmla="*/ 304695 w 314867"/>
                <a:gd name="connsiteY1" fmla="*/ 95145 h 353628"/>
                <a:gd name="connsiteX2" fmla="*/ 310703 w 314867"/>
                <a:gd name="connsiteY2" fmla="*/ 114501 h 353628"/>
                <a:gd name="connsiteX3" fmla="*/ 314867 w 314867"/>
                <a:gd name="connsiteY3" fmla="*/ 155804 h 353628"/>
                <a:gd name="connsiteX4" fmla="*/ 189699 w 314867"/>
                <a:gd name="connsiteY4" fmla="*/ 344640 h 353628"/>
                <a:gd name="connsiteX5" fmla="*/ 160745 w 314867"/>
                <a:gd name="connsiteY5" fmla="*/ 353628 h 353628"/>
                <a:gd name="connsiteX6" fmla="*/ 135731 w 314867"/>
                <a:gd name="connsiteY6" fmla="*/ 328613 h 353628"/>
                <a:gd name="connsiteX7" fmla="*/ 102394 w 314867"/>
                <a:gd name="connsiteY7" fmla="*/ 328613 h 353628"/>
                <a:gd name="connsiteX8" fmla="*/ 0 w 314867"/>
                <a:gd name="connsiteY8" fmla="*/ 159544 h 353628"/>
                <a:gd name="connsiteX9" fmla="*/ 30956 w 314867"/>
                <a:gd name="connsiteY9" fmla="*/ 150019 h 353628"/>
                <a:gd name="connsiteX10" fmla="*/ 54769 w 314867"/>
                <a:gd name="connsiteY10" fmla="*/ 140494 h 353628"/>
                <a:gd name="connsiteX11" fmla="*/ 128588 w 314867"/>
                <a:gd name="connsiteY11" fmla="*/ 214313 h 35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867" h="353628">
                  <a:moveTo>
                    <a:pt x="209550" y="0"/>
                  </a:moveTo>
                  <a:lnTo>
                    <a:pt x="304695" y="95145"/>
                  </a:lnTo>
                  <a:lnTo>
                    <a:pt x="310703" y="114501"/>
                  </a:lnTo>
                  <a:cubicBezTo>
                    <a:pt x="313433" y="127842"/>
                    <a:pt x="314867" y="141656"/>
                    <a:pt x="314867" y="155804"/>
                  </a:cubicBezTo>
                  <a:cubicBezTo>
                    <a:pt x="314867" y="240694"/>
                    <a:pt x="263255" y="313528"/>
                    <a:pt x="189699" y="344640"/>
                  </a:cubicBezTo>
                  <a:lnTo>
                    <a:pt x="160745" y="353628"/>
                  </a:lnTo>
                  <a:lnTo>
                    <a:pt x="135731" y="328613"/>
                  </a:lnTo>
                  <a:lnTo>
                    <a:pt x="102394" y="328613"/>
                  </a:lnTo>
                  <a:lnTo>
                    <a:pt x="0" y="159544"/>
                  </a:lnTo>
                  <a:lnTo>
                    <a:pt x="30956" y="150019"/>
                  </a:lnTo>
                  <a:lnTo>
                    <a:pt x="54769" y="140494"/>
                  </a:lnTo>
                  <a:lnTo>
                    <a:pt x="128588" y="214313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630420" y="3732028"/>
              <a:ext cx="4732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Black" panose="020B0A02040204020203" pitchFamily="34" charset="0"/>
                </a:rPr>
                <a:t>√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3043266" y="3791949"/>
              <a:ext cx="48013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桃园三结义，善用仁、善用情、善用</a:t>
              </a:r>
              <a:r>
                <a:rPr lang="zh-CN" altLang="en-US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义</a:t>
              </a:r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；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203801" y="4566865"/>
            <a:ext cx="4993996" cy="584775"/>
            <a:chOff x="2632800" y="4494594"/>
            <a:chExt cx="4993996" cy="584775"/>
          </a:xfrm>
        </p:grpSpPr>
        <p:sp>
          <p:nvSpPr>
            <p:cNvPr id="29" name="椭圆 28"/>
            <p:cNvSpPr/>
            <p:nvPr/>
          </p:nvSpPr>
          <p:spPr>
            <a:xfrm>
              <a:off x="2655330" y="4574898"/>
              <a:ext cx="409882" cy="409882"/>
            </a:xfrm>
            <a:prstGeom prst="ellipse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2769393" y="4624262"/>
              <a:ext cx="295818" cy="360518"/>
            </a:xfrm>
            <a:custGeom>
              <a:avLst/>
              <a:gdLst>
                <a:gd name="connsiteX0" fmla="*/ 21431 w 295818"/>
                <a:gd name="connsiteY0" fmla="*/ 2381 h 360518"/>
                <a:gd name="connsiteX1" fmla="*/ 127201 w 295818"/>
                <a:gd name="connsiteY1" fmla="*/ 108151 h 360518"/>
                <a:gd name="connsiteX2" fmla="*/ 126206 w 295818"/>
                <a:gd name="connsiteY2" fmla="*/ 109537 h 360518"/>
                <a:gd name="connsiteX3" fmla="*/ 268560 w 295818"/>
                <a:gd name="connsiteY3" fmla="*/ 251891 h 360518"/>
                <a:gd name="connsiteX4" fmla="*/ 235792 w 295818"/>
                <a:gd name="connsiteY4" fmla="*/ 300493 h 360518"/>
                <a:gd name="connsiteX5" fmla="*/ 90877 w 295818"/>
                <a:gd name="connsiteY5" fmla="*/ 360518 h 360518"/>
                <a:gd name="connsiteX6" fmla="*/ 51776 w 295818"/>
                <a:gd name="connsiteY6" fmla="*/ 356577 h 360518"/>
                <a:gd name="connsiteX7" fmla="*/ 0 w 295818"/>
                <a:gd name="connsiteY7" fmla="*/ 304800 h 360518"/>
                <a:gd name="connsiteX8" fmla="*/ 85725 w 295818"/>
                <a:gd name="connsiteY8" fmla="*/ 157162 h 360518"/>
                <a:gd name="connsiteX9" fmla="*/ 0 w 295818"/>
                <a:gd name="connsiteY9" fmla="*/ 4762 h 360518"/>
                <a:gd name="connsiteX10" fmla="*/ 204787 w 295818"/>
                <a:gd name="connsiteY10" fmla="*/ 0 h 360518"/>
                <a:gd name="connsiteX11" fmla="*/ 277894 w 295818"/>
                <a:gd name="connsiteY11" fmla="*/ 73107 h 360518"/>
                <a:gd name="connsiteX12" fmla="*/ 279713 w 295818"/>
                <a:gd name="connsiteY12" fmla="*/ 75805 h 360518"/>
                <a:gd name="connsiteX13" fmla="*/ 295818 w 295818"/>
                <a:gd name="connsiteY13" fmla="*/ 155577 h 360518"/>
                <a:gd name="connsiteX14" fmla="*/ 279713 w 295818"/>
                <a:gd name="connsiteY14" fmla="*/ 235350 h 360518"/>
                <a:gd name="connsiteX15" fmla="*/ 269519 w 295818"/>
                <a:gd name="connsiteY15" fmla="*/ 250469 h 360518"/>
                <a:gd name="connsiteX16" fmla="*/ 127201 w 295818"/>
                <a:gd name="connsiteY16" fmla="*/ 108151 h 36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5818" h="360518">
                  <a:moveTo>
                    <a:pt x="21431" y="2381"/>
                  </a:moveTo>
                  <a:lnTo>
                    <a:pt x="127201" y="108151"/>
                  </a:lnTo>
                  <a:lnTo>
                    <a:pt x="126206" y="109537"/>
                  </a:lnTo>
                  <a:lnTo>
                    <a:pt x="268560" y="251891"/>
                  </a:lnTo>
                  <a:lnTo>
                    <a:pt x="235792" y="300493"/>
                  </a:lnTo>
                  <a:cubicBezTo>
                    <a:pt x="198705" y="337580"/>
                    <a:pt x="147470" y="360518"/>
                    <a:pt x="90877" y="360518"/>
                  </a:cubicBezTo>
                  <a:lnTo>
                    <a:pt x="51776" y="356577"/>
                  </a:lnTo>
                  <a:lnTo>
                    <a:pt x="0" y="304800"/>
                  </a:lnTo>
                  <a:lnTo>
                    <a:pt x="85725" y="157162"/>
                  </a:lnTo>
                  <a:lnTo>
                    <a:pt x="0" y="4762"/>
                  </a:lnTo>
                  <a:close/>
                  <a:moveTo>
                    <a:pt x="204787" y="0"/>
                  </a:moveTo>
                  <a:lnTo>
                    <a:pt x="277894" y="73107"/>
                  </a:lnTo>
                  <a:lnTo>
                    <a:pt x="279713" y="75805"/>
                  </a:lnTo>
                  <a:cubicBezTo>
                    <a:pt x="290083" y="100324"/>
                    <a:pt x="295818" y="127281"/>
                    <a:pt x="295818" y="155577"/>
                  </a:cubicBezTo>
                  <a:cubicBezTo>
                    <a:pt x="295818" y="183874"/>
                    <a:pt x="290083" y="210831"/>
                    <a:pt x="279713" y="235350"/>
                  </a:cubicBezTo>
                  <a:lnTo>
                    <a:pt x="269519" y="250469"/>
                  </a:lnTo>
                  <a:lnTo>
                    <a:pt x="127201" y="108151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632800" y="4494594"/>
              <a:ext cx="4491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Black" panose="020B0A02040204020203" pitchFamily="34" charset="0"/>
                </a:rPr>
                <a:t>X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3081962" y="4563560"/>
              <a:ext cx="45448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张飞死了，刘备报仇，战败一病不起；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226330" y="5450424"/>
            <a:ext cx="5798234" cy="723364"/>
            <a:chOff x="2655329" y="5499147"/>
            <a:chExt cx="5798234" cy="723364"/>
          </a:xfrm>
        </p:grpSpPr>
        <p:sp>
          <p:nvSpPr>
            <p:cNvPr id="49" name="矩形 48"/>
            <p:cNvSpPr/>
            <p:nvPr/>
          </p:nvSpPr>
          <p:spPr>
            <a:xfrm>
              <a:off x="3048001" y="5518252"/>
              <a:ext cx="5405562" cy="704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刘备忘记了一件事情，他除了是三兄弟的老大，更重要的是他也是蜀国的君主。</a:t>
              </a:r>
            </a:p>
          </p:txBody>
        </p:sp>
        <p:sp>
          <p:nvSpPr>
            <p:cNvPr id="54" name="椭圆 53"/>
            <p:cNvSpPr/>
            <p:nvPr/>
          </p:nvSpPr>
          <p:spPr>
            <a:xfrm>
              <a:off x="2655329" y="5499147"/>
              <a:ext cx="409882" cy="424580"/>
            </a:xfrm>
            <a:prstGeom prst="ellipse">
              <a:avLst/>
            </a:prstGeom>
            <a:solidFill>
              <a:srgbClr val="CE8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任意多边形 58"/>
            <p:cNvSpPr/>
            <p:nvPr/>
          </p:nvSpPr>
          <p:spPr>
            <a:xfrm>
              <a:off x="2682708" y="5609837"/>
              <a:ext cx="382503" cy="306358"/>
            </a:xfrm>
            <a:custGeom>
              <a:avLst/>
              <a:gdLst>
                <a:gd name="connsiteX0" fmla="*/ 273843 w 382503"/>
                <a:gd name="connsiteY0" fmla="*/ 0 h 306358"/>
                <a:gd name="connsiteX1" fmla="*/ 382503 w 382503"/>
                <a:gd name="connsiteY1" fmla="*/ 108660 h 306358"/>
                <a:gd name="connsiteX2" fmla="*/ 379759 w 382503"/>
                <a:gd name="connsiteY2" fmla="*/ 136852 h 306358"/>
                <a:gd name="connsiteX3" fmla="*/ 178982 w 382503"/>
                <a:gd name="connsiteY3" fmla="*/ 306358 h 306358"/>
                <a:gd name="connsiteX4" fmla="*/ 174970 w 382503"/>
                <a:gd name="connsiteY4" fmla="*/ 305939 h 306358"/>
                <a:gd name="connsiteX5" fmla="*/ 0 w 382503"/>
                <a:gd name="connsiteY5" fmla="*/ 130969 h 306358"/>
                <a:gd name="connsiteX6" fmla="*/ 202406 w 382503"/>
                <a:gd name="connsiteY6" fmla="*/ 85725 h 306358"/>
                <a:gd name="connsiteX7" fmla="*/ 283368 w 382503"/>
                <a:gd name="connsiteY7" fmla="*/ 78581 h 306358"/>
                <a:gd name="connsiteX8" fmla="*/ 273843 w 382503"/>
                <a:gd name="connsiteY8" fmla="*/ 0 h 30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503" h="306358">
                  <a:moveTo>
                    <a:pt x="273843" y="0"/>
                  </a:moveTo>
                  <a:lnTo>
                    <a:pt x="382503" y="108660"/>
                  </a:lnTo>
                  <a:lnTo>
                    <a:pt x="379759" y="136852"/>
                  </a:lnTo>
                  <a:cubicBezTo>
                    <a:pt x="360650" y="233589"/>
                    <a:pt x="278020" y="306358"/>
                    <a:pt x="178982" y="306358"/>
                  </a:cubicBezTo>
                  <a:lnTo>
                    <a:pt x="174970" y="305939"/>
                  </a:lnTo>
                  <a:lnTo>
                    <a:pt x="0" y="130969"/>
                  </a:lnTo>
                  <a:lnTo>
                    <a:pt x="202406" y="85725"/>
                  </a:lnTo>
                  <a:lnTo>
                    <a:pt x="283368" y="78581"/>
                  </a:lnTo>
                  <a:cubicBezTo>
                    <a:pt x="282574" y="55562"/>
                    <a:pt x="281781" y="32544"/>
                    <a:pt x="273843" y="0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右箭头 59"/>
            <p:cNvSpPr/>
            <p:nvPr/>
          </p:nvSpPr>
          <p:spPr>
            <a:xfrm>
              <a:off x="2676526" y="5609837"/>
              <a:ext cx="369121" cy="203200"/>
            </a:xfrm>
            <a:prstGeom prst="rightArrow">
              <a:avLst>
                <a:gd name="adj1" fmla="val 38281"/>
                <a:gd name="adj2" fmla="val 453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1322224" y="295280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“但求同年同月同日死”</a:t>
            </a:r>
          </a:p>
        </p:txBody>
      </p:sp>
      <p:pic>
        <p:nvPicPr>
          <p:cNvPr id="43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99"/>
          <a:stretch>
            <a:fillRect/>
          </a:stretch>
        </p:blipFill>
        <p:spPr bwMode="auto">
          <a:xfrm>
            <a:off x="-136463" y="1096390"/>
            <a:ext cx="2208920" cy="228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132"/>
          <p:cNvGrpSpPr>
            <a:grpSpLocks/>
          </p:cNvGrpSpPr>
          <p:nvPr/>
        </p:nvGrpSpPr>
        <p:grpSpPr bwMode="auto">
          <a:xfrm rot="1134030">
            <a:off x="5224038" y="2613594"/>
            <a:ext cx="607561" cy="665507"/>
            <a:chOff x="0" y="0"/>
            <a:chExt cx="431800" cy="433388"/>
          </a:xfrm>
          <a:solidFill>
            <a:schemeClr val="bg1">
              <a:lumMod val="95000"/>
            </a:schemeClr>
          </a:solidFill>
        </p:grpSpPr>
        <p:sp>
          <p:nvSpPr>
            <p:cNvPr id="50" name="Freeform 133"/>
            <p:cNvSpPr>
              <a:spLocks noChangeArrowheads="1"/>
            </p:cNvSpPr>
            <p:nvPr/>
          </p:nvSpPr>
          <p:spPr bwMode="auto">
            <a:xfrm>
              <a:off x="160338" y="15875"/>
              <a:ext cx="74613" cy="66675"/>
            </a:xfrm>
            <a:custGeom>
              <a:avLst/>
              <a:gdLst>
                <a:gd name="T0" fmla="*/ 85912720 w 18"/>
                <a:gd name="T1" fmla="*/ 191019682 h 16"/>
                <a:gd name="T2" fmla="*/ 103094429 w 18"/>
                <a:gd name="T3" fmla="*/ 191019682 h 16"/>
                <a:gd name="T4" fmla="*/ 171825441 w 18"/>
                <a:gd name="T5" fmla="*/ 208384344 h 16"/>
                <a:gd name="T6" fmla="*/ 257733983 w 18"/>
                <a:gd name="T7" fmla="*/ 277847224 h 16"/>
                <a:gd name="T8" fmla="*/ 309283319 w 18"/>
                <a:gd name="T9" fmla="*/ 243117835 h 16"/>
                <a:gd name="T10" fmla="*/ 137457878 w 18"/>
                <a:gd name="T11" fmla="*/ 34729340 h 16"/>
                <a:gd name="T12" fmla="*/ 34363433 w 18"/>
                <a:gd name="T13" fmla="*/ 34729340 h 16"/>
                <a:gd name="T14" fmla="*/ 34363433 w 18"/>
                <a:gd name="T15" fmla="*/ 138925696 h 16"/>
                <a:gd name="T16" fmla="*/ 85912720 w 18"/>
                <a:gd name="T17" fmla="*/ 191019682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16"/>
                <a:gd name="T29" fmla="*/ 18 w 18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16">
                  <a:moveTo>
                    <a:pt x="5" y="11"/>
                  </a:moveTo>
                  <a:cubicBezTo>
                    <a:pt x="5" y="11"/>
                    <a:pt x="5" y="11"/>
                    <a:pt x="6" y="11"/>
                  </a:cubicBezTo>
                  <a:cubicBezTo>
                    <a:pt x="7" y="11"/>
                    <a:pt x="9" y="11"/>
                    <a:pt x="10" y="12"/>
                  </a:cubicBezTo>
                  <a:cubicBezTo>
                    <a:pt x="12" y="13"/>
                    <a:pt x="14" y="14"/>
                    <a:pt x="15" y="16"/>
                  </a:cubicBezTo>
                  <a:cubicBezTo>
                    <a:pt x="16" y="15"/>
                    <a:pt x="17" y="15"/>
                    <a:pt x="18" y="1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4" y="0"/>
                    <a:pt x="2" y="2"/>
                  </a:cubicBezTo>
                  <a:cubicBezTo>
                    <a:pt x="1" y="3"/>
                    <a:pt x="0" y="6"/>
                    <a:pt x="2" y="8"/>
                  </a:cubicBezTo>
                  <a:lnTo>
                    <a:pt x="5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34"/>
            <p:cNvSpPr>
              <a:spLocks noChangeArrowheads="1"/>
            </p:cNvSpPr>
            <p:nvPr/>
          </p:nvSpPr>
          <p:spPr bwMode="auto">
            <a:xfrm>
              <a:off x="222250" y="0"/>
              <a:ext cx="209550" cy="350838"/>
            </a:xfrm>
            <a:custGeom>
              <a:avLst/>
              <a:gdLst>
                <a:gd name="T0" fmla="*/ 844120819 w 51"/>
                <a:gd name="T1" fmla="*/ 834779768 h 85"/>
                <a:gd name="T2" fmla="*/ 793475475 w 51"/>
                <a:gd name="T3" fmla="*/ 391836504 h 85"/>
                <a:gd name="T4" fmla="*/ 675297528 w 51"/>
                <a:gd name="T5" fmla="*/ 306653068 h 85"/>
                <a:gd name="T6" fmla="*/ 574002732 w 51"/>
                <a:gd name="T7" fmla="*/ 425909053 h 85"/>
                <a:gd name="T8" fmla="*/ 607769034 w 51"/>
                <a:gd name="T9" fmla="*/ 596271926 h 85"/>
                <a:gd name="T10" fmla="*/ 574002732 w 51"/>
                <a:gd name="T11" fmla="*/ 562199377 h 85"/>
                <a:gd name="T12" fmla="*/ 135061162 w 51"/>
                <a:gd name="T13" fmla="*/ 34072565 h 85"/>
                <a:gd name="T14" fmla="*/ 33766318 w 51"/>
                <a:gd name="T15" fmla="*/ 17038346 h 85"/>
                <a:gd name="T16" fmla="*/ 16883159 w 51"/>
                <a:gd name="T17" fmla="*/ 119256017 h 85"/>
                <a:gd name="T18" fmla="*/ 320767668 w 51"/>
                <a:gd name="T19" fmla="*/ 494054151 h 85"/>
                <a:gd name="T20" fmla="*/ 287001366 w 51"/>
                <a:gd name="T21" fmla="*/ 494054151 h 85"/>
                <a:gd name="T22" fmla="*/ 337646710 w 51"/>
                <a:gd name="T23" fmla="*/ 511088361 h 85"/>
                <a:gd name="T24" fmla="*/ 405179313 w 51"/>
                <a:gd name="T25" fmla="*/ 732562121 h 85"/>
                <a:gd name="T26" fmla="*/ 219472807 w 51"/>
                <a:gd name="T27" fmla="*/ 1158467176 h 85"/>
                <a:gd name="T28" fmla="*/ 219472807 w 51"/>
                <a:gd name="T29" fmla="*/ 1158467176 h 85"/>
                <a:gd name="T30" fmla="*/ 388296162 w 51"/>
                <a:gd name="T31" fmla="*/ 1243650612 h 85"/>
                <a:gd name="T32" fmla="*/ 388296162 w 51"/>
                <a:gd name="T33" fmla="*/ 1448085905 h 85"/>
                <a:gd name="T34" fmla="*/ 624648076 w 51"/>
                <a:gd name="T35" fmla="*/ 1311795709 h 85"/>
                <a:gd name="T36" fmla="*/ 844120819 w 51"/>
                <a:gd name="T37" fmla="*/ 834779768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"/>
                <a:gd name="T58" fmla="*/ 0 h 85"/>
                <a:gd name="T59" fmla="*/ 51 w 51"/>
                <a:gd name="T60" fmla="*/ 85 h 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" h="85">
                  <a:moveTo>
                    <a:pt x="50" y="49"/>
                  </a:moveTo>
                  <a:cubicBezTo>
                    <a:pt x="47" y="23"/>
                    <a:pt x="47" y="23"/>
                    <a:pt x="47" y="23"/>
                  </a:cubicBezTo>
                  <a:cubicBezTo>
                    <a:pt x="46" y="20"/>
                    <a:pt x="43" y="17"/>
                    <a:pt x="40" y="18"/>
                  </a:cubicBezTo>
                  <a:cubicBezTo>
                    <a:pt x="36" y="18"/>
                    <a:pt x="34" y="21"/>
                    <a:pt x="34" y="2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0"/>
                    <a:pt x="4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8" y="30"/>
                    <a:pt x="19" y="30"/>
                    <a:pt x="20" y="30"/>
                  </a:cubicBezTo>
                  <a:cubicBezTo>
                    <a:pt x="25" y="33"/>
                    <a:pt x="27" y="38"/>
                    <a:pt x="24" y="43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7" y="68"/>
                    <a:pt x="21" y="70"/>
                    <a:pt x="23" y="73"/>
                  </a:cubicBezTo>
                  <a:cubicBezTo>
                    <a:pt x="26" y="77"/>
                    <a:pt x="26" y="82"/>
                    <a:pt x="23" y="85"/>
                  </a:cubicBezTo>
                  <a:cubicBezTo>
                    <a:pt x="27" y="84"/>
                    <a:pt x="32" y="81"/>
                    <a:pt x="37" y="77"/>
                  </a:cubicBezTo>
                  <a:cubicBezTo>
                    <a:pt x="48" y="68"/>
                    <a:pt x="51" y="61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135"/>
            <p:cNvSpPr>
              <a:spLocks noChangeArrowheads="1"/>
            </p:cNvSpPr>
            <p:nvPr/>
          </p:nvSpPr>
          <p:spPr bwMode="auto">
            <a:xfrm>
              <a:off x="131763" y="61913"/>
              <a:ext cx="23813" cy="20638"/>
            </a:xfrm>
            <a:custGeom>
              <a:avLst/>
              <a:gdLst>
                <a:gd name="T0" fmla="*/ 15752298 w 6"/>
                <a:gd name="T1" fmla="*/ 34073341 h 5"/>
                <a:gd name="T2" fmla="*/ 63005225 w 6"/>
                <a:gd name="T3" fmla="*/ 85185409 h 5"/>
                <a:gd name="T4" fmla="*/ 94509829 w 6"/>
                <a:gd name="T5" fmla="*/ 34073341 h 5"/>
                <a:gd name="T6" fmla="*/ 94509829 w 6"/>
                <a:gd name="T7" fmla="*/ 34073341 h 5"/>
                <a:gd name="T8" fmla="*/ 0 w 6"/>
                <a:gd name="T9" fmla="*/ 34073341 h 5"/>
                <a:gd name="T10" fmla="*/ 0 w 6"/>
                <a:gd name="T11" fmla="*/ 34073341 h 5"/>
                <a:gd name="T12" fmla="*/ 15752298 w 6"/>
                <a:gd name="T13" fmla="*/ 34073341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5"/>
                <a:gd name="T23" fmla="*/ 6 w 6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5">
                  <a:moveTo>
                    <a:pt x="1" y="2"/>
                  </a:moveTo>
                  <a:cubicBezTo>
                    <a:pt x="2" y="3"/>
                    <a:pt x="3" y="4"/>
                    <a:pt x="4" y="5"/>
                  </a:cubicBezTo>
                  <a:cubicBezTo>
                    <a:pt x="5" y="4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2" y="0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136"/>
            <p:cNvSpPr>
              <a:spLocks noChangeArrowheads="1"/>
            </p:cNvSpPr>
            <p:nvPr/>
          </p:nvSpPr>
          <p:spPr bwMode="auto">
            <a:xfrm>
              <a:off x="0" y="82550"/>
              <a:ext cx="304800" cy="350838"/>
            </a:xfrm>
            <a:custGeom>
              <a:avLst/>
              <a:gdLst>
                <a:gd name="T0" fmla="*/ 1221514844 w 74"/>
                <a:gd name="T1" fmla="*/ 954031625 h 85"/>
                <a:gd name="T2" fmla="*/ 1085792402 w 74"/>
                <a:gd name="T3" fmla="*/ 919959076 h 85"/>
                <a:gd name="T4" fmla="*/ 933103883 w 74"/>
                <a:gd name="T5" fmla="*/ 1022176723 h 85"/>
                <a:gd name="T6" fmla="*/ 950065585 w 74"/>
                <a:gd name="T7" fmla="*/ 971069963 h 85"/>
                <a:gd name="T8" fmla="*/ 1238480664 w 74"/>
                <a:gd name="T9" fmla="*/ 357763955 h 85"/>
                <a:gd name="T10" fmla="*/ 1204549024 w 74"/>
                <a:gd name="T11" fmla="*/ 255546244 h 85"/>
                <a:gd name="T12" fmla="*/ 1119724042 w 74"/>
                <a:gd name="T13" fmla="*/ 289618858 h 85"/>
                <a:gd name="T14" fmla="*/ 916138063 w 74"/>
                <a:gd name="T15" fmla="*/ 715523783 h 85"/>
                <a:gd name="T16" fmla="*/ 831308963 w 74"/>
                <a:gd name="T17" fmla="*/ 664417024 h 85"/>
                <a:gd name="T18" fmla="*/ 1068826325 w 74"/>
                <a:gd name="T19" fmla="*/ 170362809 h 85"/>
                <a:gd name="T20" fmla="*/ 1034894685 w 74"/>
                <a:gd name="T21" fmla="*/ 68145130 h 85"/>
                <a:gd name="T22" fmla="*/ 933103883 w 74"/>
                <a:gd name="T23" fmla="*/ 102217679 h 85"/>
                <a:gd name="T24" fmla="*/ 695586522 w 74"/>
                <a:gd name="T25" fmla="*/ 596271926 h 85"/>
                <a:gd name="T26" fmla="*/ 610757422 w 74"/>
                <a:gd name="T27" fmla="*/ 562199377 h 85"/>
                <a:gd name="T28" fmla="*/ 831308963 w 74"/>
                <a:gd name="T29" fmla="*/ 102217679 h 85"/>
                <a:gd name="T30" fmla="*/ 797377323 w 74"/>
                <a:gd name="T31" fmla="*/ 17038346 h 85"/>
                <a:gd name="T32" fmla="*/ 695586522 w 74"/>
                <a:gd name="T33" fmla="*/ 51110903 h 85"/>
                <a:gd name="T34" fmla="*/ 475034852 w 74"/>
                <a:gd name="T35" fmla="*/ 494054151 h 85"/>
                <a:gd name="T36" fmla="*/ 390205752 w 74"/>
                <a:gd name="T37" fmla="*/ 477015813 h 85"/>
                <a:gd name="T38" fmla="*/ 542894142 w 74"/>
                <a:gd name="T39" fmla="*/ 136290260 h 85"/>
                <a:gd name="T40" fmla="*/ 508966492 w 74"/>
                <a:gd name="T41" fmla="*/ 34072565 h 85"/>
                <a:gd name="T42" fmla="*/ 424137392 w 74"/>
                <a:gd name="T43" fmla="*/ 68145130 h 85"/>
                <a:gd name="T44" fmla="*/ 169654146 w 74"/>
                <a:gd name="T45" fmla="*/ 613306137 h 85"/>
                <a:gd name="T46" fmla="*/ 101794952 w 74"/>
                <a:gd name="T47" fmla="*/ 749596332 h 85"/>
                <a:gd name="T48" fmla="*/ 84829132 w 74"/>
                <a:gd name="T49" fmla="*/ 783668881 h 85"/>
                <a:gd name="T50" fmla="*/ 288414950 w 74"/>
                <a:gd name="T51" fmla="*/ 1345868258 h 85"/>
                <a:gd name="T52" fmla="*/ 780411503 w 74"/>
                <a:gd name="T53" fmla="*/ 1345868258 h 85"/>
                <a:gd name="T54" fmla="*/ 1187583203 w 74"/>
                <a:gd name="T55" fmla="*/ 1107360417 h 85"/>
                <a:gd name="T56" fmla="*/ 1221514844 w 74"/>
                <a:gd name="T57" fmla="*/ 954031625 h 8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4"/>
                <a:gd name="T88" fmla="*/ 0 h 85"/>
                <a:gd name="T89" fmla="*/ 74 w 74"/>
                <a:gd name="T90" fmla="*/ 85 h 8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4" h="85">
                  <a:moveTo>
                    <a:pt x="72" y="56"/>
                  </a:moveTo>
                  <a:cubicBezTo>
                    <a:pt x="71" y="53"/>
                    <a:pt x="67" y="52"/>
                    <a:pt x="64" y="54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4" y="19"/>
                    <a:pt x="73" y="16"/>
                    <a:pt x="71" y="15"/>
                  </a:cubicBezTo>
                  <a:cubicBezTo>
                    <a:pt x="69" y="14"/>
                    <a:pt x="67" y="15"/>
                    <a:pt x="66" y="17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2" y="41"/>
                    <a:pt x="51" y="40"/>
                    <a:pt x="49" y="39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4" y="8"/>
                    <a:pt x="63" y="5"/>
                    <a:pt x="61" y="4"/>
                  </a:cubicBezTo>
                  <a:cubicBezTo>
                    <a:pt x="59" y="3"/>
                    <a:pt x="56" y="4"/>
                    <a:pt x="55" y="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0" y="4"/>
                    <a:pt x="49" y="2"/>
                    <a:pt x="47" y="1"/>
                  </a:cubicBezTo>
                  <a:cubicBezTo>
                    <a:pt x="45" y="0"/>
                    <a:pt x="42" y="1"/>
                    <a:pt x="41" y="3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7" y="29"/>
                    <a:pt x="25" y="28"/>
                    <a:pt x="23" y="2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6"/>
                    <a:pt x="32" y="3"/>
                    <a:pt x="30" y="2"/>
                  </a:cubicBezTo>
                  <a:cubicBezTo>
                    <a:pt x="28" y="1"/>
                    <a:pt x="26" y="2"/>
                    <a:pt x="25" y="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0" y="58"/>
                    <a:pt x="0" y="72"/>
                    <a:pt x="17" y="79"/>
                  </a:cubicBezTo>
                  <a:cubicBezTo>
                    <a:pt x="30" y="85"/>
                    <a:pt x="40" y="84"/>
                    <a:pt x="46" y="7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3" y="63"/>
                    <a:pt x="74" y="59"/>
                    <a:pt x="72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473726" y="3662732"/>
            <a:ext cx="4701199" cy="584775"/>
            <a:chOff x="2630420" y="3732028"/>
            <a:chExt cx="4701199" cy="584775"/>
          </a:xfrm>
        </p:grpSpPr>
        <p:sp>
          <p:nvSpPr>
            <p:cNvPr id="56" name="椭圆 55"/>
            <p:cNvSpPr/>
            <p:nvPr/>
          </p:nvSpPr>
          <p:spPr>
            <a:xfrm>
              <a:off x="2655329" y="3784600"/>
              <a:ext cx="409882" cy="424580"/>
            </a:xfrm>
            <a:prstGeom prst="ellipse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任意多边形 56"/>
            <p:cNvSpPr/>
            <p:nvPr/>
          </p:nvSpPr>
          <p:spPr>
            <a:xfrm>
              <a:off x="2750345" y="3837507"/>
              <a:ext cx="314867" cy="366308"/>
            </a:xfrm>
            <a:custGeom>
              <a:avLst/>
              <a:gdLst>
                <a:gd name="connsiteX0" fmla="*/ 209550 w 314867"/>
                <a:gd name="connsiteY0" fmla="*/ 0 h 353628"/>
                <a:gd name="connsiteX1" fmla="*/ 304695 w 314867"/>
                <a:gd name="connsiteY1" fmla="*/ 95145 h 353628"/>
                <a:gd name="connsiteX2" fmla="*/ 310703 w 314867"/>
                <a:gd name="connsiteY2" fmla="*/ 114501 h 353628"/>
                <a:gd name="connsiteX3" fmla="*/ 314867 w 314867"/>
                <a:gd name="connsiteY3" fmla="*/ 155804 h 353628"/>
                <a:gd name="connsiteX4" fmla="*/ 189699 w 314867"/>
                <a:gd name="connsiteY4" fmla="*/ 344640 h 353628"/>
                <a:gd name="connsiteX5" fmla="*/ 160745 w 314867"/>
                <a:gd name="connsiteY5" fmla="*/ 353628 h 353628"/>
                <a:gd name="connsiteX6" fmla="*/ 135731 w 314867"/>
                <a:gd name="connsiteY6" fmla="*/ 328613 h 353628"/>
                <a:gd name="connsiteX7" fmla="*/ 102394 w 314867"/>
                <a:gd name="connsiteY7" fmla="*/ 328613 h 353628"/>
                <a:gd name="connsiteX8" fmla="*/ 0 w 314867"/>
                <a:gd name="connsiteY8" fmla="*/ 159544 h 353628"/>
                <a:gd name="connsiteX9" fmla="*/ 30956 w 314867"/>
                <a:gd name="connsiteY9" fmla="*/ 150019 h 353628"/>
                <a:gd name="connsiteX10" fmla="*/ 54769 w 314867"/>
                <a:gd name="connsiteY10" fmla="*/ 140494 h 353628"/>
                <a:gd name="connsiteX11" fmla="*/ 128588 w 314867"/>
                <a:gd name="connsiteY11" fmla="*/ 214313 h 35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867" h="353628">
                  <a:moveTo>
                    <a:pt x="209550" y="0"/>
                  </a:moveTo>
                  <a:lnTo>
                    <a:pt x="304695" y="95145"/>
                  </a:lnTo>
                  <a:lnTo>
                    <a:pt x="310703" y="114501"/>
                  </a:lnTo>
                  <a:cubicBezTo>
                    <a:pt x="313433" y="127842"/>
                    <a:pt x="314867" y="141656"/>
                    <a:pt x="314867" y="155804"/>
                  </a:cubicBezTo>
                  <a:cubicBezTo>
                    <a:pt x="314867" y="240694"/>
                    <a:pt x="263255" y="313528"/>
                    <a:pt x="189699" y="344640"/>
                  </a:cubicBezTo>
                  <a:lnTo>
                    <a:pt x="160745" y="353628"/>
                  </a:lnTo>
                  <a:lnTo>
                    <a:pt x="135731" y="328613"/>
                  </a:lnTo>
                  <a:lnTo>
                    <a:pt x="102394" y="328613"/>
                  </a:lnTo>
                  <a:lnTo>
                    <a:pt x="0" y="159544"/>
                  </a:lnTo>
                  <a:lnTo>
                    <a:pt x="30956" y="150019"/>
                  </a:lnTo>
                  <a:lnTo>
                    <a:pt x="54769" y="140494"/>
                  </a:lnTo>
                  <a:lnTo>
                    <a:pt x="128588" y="214313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2630420" y="3732028"/>
              <a:ext cx="4732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Black" panose="020B0A02040204020203" pitchFamily="34" charset="0"/>
                </a:rPr>
                <a:t>√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3043266" y="3791949"/>
              <a:ext cx="42883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十分的聪明，同时是个</a:t>
              </a:r>
              <a:r>
                <a:rPr lang="zh-CN" altLang="en-US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“预言家”；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476106" y="4546292"/>
            <a:ext cx="2685672" cy="584775"/>
            <a:chOff x="2632800" y="4494594"/>
            <a:chExt cx="2685672" cy="584775"/>
          </a:xfrm>
        </p:grpSpPr>
        <p:sp>
          <p:nvSpPr>
            <p:cNvPr id="66" name="椭圆 65"/>
            <p:cNvSpPr/>
            <p:nvPr/>
          </p:nvSpPr>
          <p:spPr>
            <a:xfrm>
              <a:off x="2655330" y="4574898"/>
              <a:ext cx="409882" cy="409882"/>
            </a:xfrm>
            <a:prstGeom prst="ellipse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2769393" y="4624262"/>
              <a:ext cx="295818" cy="360518"/>
            </a:xfrm>
            <a:custGeom>
              <a:avLst/>
              <a:gdLst>
                <a:gd name="connsiteX0" fmla="*/ 21431 w 295818"/>
                <a:gd name="connsiteY0" fmla="*/ 2381 h 360518"/>
                <a:gd name="connsiteX1" fmla="*/ 127201 w 295818"/>
                <a:gd name="connsiteY1" fmla="*/ 108151 h 360518"/>
                <a:gd name="connsiteX2" fmla="*/ 126206 w 295818"/>
                <a:gd name="connsiteY2" fmla="*/ 109537 h 360518"/>
                <a:gd name="connsiteX3" fmla="*/ 268560 w 295818"/>
                <a:gd name="connsiteY3" fmla="*/ 251891 h 360518"/>
                <a:gd name="connsiteX4" fmla="*/ 235792 w 295818"/>
                <a:gd name="connsiteY4" fmla="*/ 300493 h 360518"/>
                <a:gd name="connsiteX5" fmla="*/ 90877 w 295818"/>
                <a:gd name="connsiteY5" fmla="*/ 360518 h 360518"/>
                <a:gd name="connsiteX6" fmla="*/ 51776 w 295818"/>
                <a:gd name="connsiteY6" fmla="*/ 356577 h 360518"/>
                <a:gd name="connsiteX7" fmla="*/ 0 w 295818"/>
                <a:gd name="connsiteY7" fmla="*/ 304800 h 360518"/>
                <a:gd name="connsiteX8" fmla="*/ 85725 w 295818"/>
                <a:gd name="connsiteY8" fmla="*/ 157162 h 360518"/>
                <a:gd name="connsiteX9" fmla="*/ 0 w 295818"/>
                <a:gd name="connsiteY9" fmla="*/ 4762 h 360518"/>
                <a:gd name="connsiteX10" fmla="*/ 204787 w 295818"/>
                <a:gd name="connsiteY10" fmla="*/ 0 h 360518"/>
                <a:gd name="connsiteX11" fmla="*/ 277894 w 295818"/>
                <a:gd name="connsiteY11" fmla="*/ 73107 h 360518"/>
                <a:gd name="connsiteX12" fmla="*/ 279713 w 295818"/>
                <a:gd name="connsiteY12" fmla="*/ 75805 h 360518"/>
                <a:gd name="connsiteX13" fmla="*/ 295818 w 295818"/>
                <a:gd name="connsiteY13" fmla="*/ 155577 h 360518"/>
                <a:gd name="connsiteX14" fmla="*/ 279713 w 295818"/>
                <a:gd name="connsiteY14" fmla="*/ 235350 h 360518"/>
                <a:gd name="connsiteX15" fmla="*/ 269519 w 295818"/>
                <a:gd name="connsiteY15" fmla="*/ 250469 h 360518"/>
                <a:gd name="connsiteX16" fmla="*/ 127201 w 295818"/>
                <a:gd name="connsiteY16" fmla="*/ 108151 h 36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5818" h="360518">
                  <a:moveTo>
                    <a:pt x="21431" y="2381"/>
                  </a:moveTo>
                  <a:lnTo>
                    <a:pt x="127201" y="108151"/>
                  </a:lnTo>
                  <a:lnTo>
                    <a:pt x="126206" y="109537"/>
                  </a:lnTo>
                  <a:lnTo>
                    <a:pt x="268560" y="251891"/>
                  </a:lnTo>
                  <a:lnTo>
                    <a:pt x="235792" y="300493"/>
                  </a:lnTo>
                  <a:cubicBezTo>
                    <a:pt x="198705" y="337580"/>
                    <a:pt x="147470" y="360518"/>
                    <a:pt x="90877" y="360518"/>
                  </a:cubicBezTo>
                  <a:lnTo>
                    <a:pt x="51776" y="356577"/>
                  </a:lnTo>
                  <a:lnTo>
                    <a:pt x="0" y="304800"/>
                  </a:lnTo>
                  <a:lnTo>
                    <a:pt x="85725" y="157162"/>
                  </a:lnTo>
                  <a:lnTo>
                    <a:pt x="0" y="4762"/>
                  </a:lnTo>
                  <a:close/>
                  <a:moveTo>
                    <a:pt x="204787" y="0"/>
                  </a:moveTo>
                  <a:lnTo>
                    <a:pt x="277894" y="73107"/>
                  </a:lnTo>
                  <a:lnTo>
                    <a:pt x="279713" y="75805"/>
                  </a:lnTo>
                  <a:cubicBezTo>
                    <a:pt x="290083" y="100324"/>
                    <a:pt x="295818" y="127281"/>
                    <a:pt x="295818" y="155577"/>
                  </a:cubicBezTo>
                  <a:cubicBezTo>
                    <a:pt x="295818" y="183874"/>
                    <a:pt x="290083" y="210831"/>
                    <a:pt x="279713" y="235350"/>
                  </a:cubicBezTo>
                  <a:lnTo>
                    <a:pt x="269519" y="250469"/>
                  </a:lnTo>
                  <a:lnTo>
                    <a:pt x="127201" y="108151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2632800" y="4494594"/>
              <a:ext cx="4491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Black" panose="020B0A02040204020203" pitchFamily="34" charset="0"/>
                </a:rPr>
                <a:t>X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3081962" y="4563560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病死五丈原</a:t>
              </a:r>
              <a:r>
                <a:rPr lang="zh-CN" altLang="en-US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军营；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498635" y="5429851"/>
            <a:ext cx="5706946" cy="424580"/>
            <a:chOff x="2655329" y="5499147"/>
            <a:chExt cx="5706946" cy="424580"/>
          </a:xfrm>
        </p:grpSpPr>
        <p:sp>
          <p:nvSpPr>
            <p:cNvPr id="71" name="矩形 70"/>
            <p:cNvSpPr/>
            <p:nvPr/>
          </p:nvSpPr>
          <p:spPr>
            <a:xfrm>
              <a:off x="3048000" y="5518252"/>
              <a:ext cx="53142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都说诸葛亮是病死的，其实他应该是累死的。</a:t>
              </a:r>
            </a:p>
          </p:txBody>
        </p:sp>
        <p:sp>
          <p:nvSpPr>
            <p:cNvPr id="72" name="椭圆 71"/>
            <p:cNvSpPr/>
            <p:nvPr/>
          </p:nvSpPr>
          <p:spPr>
            <a:xfrm>
              <a:off x="2655329" y="5499147"/>
              <a:ext cx="409882" cy="424580"/>
            </a:xfrm>
            <a:prstGeom prst="ellipse">
              <a:avLst/>
            </a:prstGeom>
            <a:solidFill>
              <a:srgbClr val="CE8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3" name="任意多边形 72"/>
            <p:cNvSpPr/>
            <p:nvPr/>
          </p:nvSpPr>
          <p:spPr>
            <a:xfrm>
              <a:off x="2682708" y="5609837"/>
              <a:ext cx="382503" cy="306358"/>
            </a:xfrm>
            <a:custGeom>
              <a:avLst/>
              <a:gdLst>
                <a:gd name="connsiteX0" fmla="*/ 273843 w 382503"/>
                <a:gd name="connsiteY0" fmla="*/ 0 h 306358"/>
                <a:gd name="connsiteX1" fmla="*/ 382503 w 382503"/>
                <a:gd name="connsiteY1" fmla="*/ 108660 h 306358"/>
                <a:gd name="connsiteX2" fmla="*/ 379759 w 382503"/>
                <a:gd name="connsiteY2" fmla="*/ 136852 h 306358"/>
                <a:gd name="connsiteX3" fmla="*/ 178982 w 382503"/>
                <a:gd name="connsiteY3" fmla="*/ 306358 h 306358"/>
                <a:gd name="connsiteX4" fmla="*/ 174970 w 382503"/>
                <a:gd name="connsiteY4" fmla="*/ 305939 h 306358"/>
                <a:gd name="connsiteX5" fmla="*/ 0 w 382503"/>
                <a:gd name="connsiteY5" fmla="*/ 130969 h 306358"/>
                <a:gd name="connsiteX6" fmla="*/ 202406 w 382503"/>
                <a:gd name="connsiteY6" fmla="*/ 85725 h 306358"/>
                <a:gd name="connsiteX7" fmla="*/ 283368 w 382503"/>
                <a:gd name="connsiteY7" fmla="*/ 78581 h 306358"/>
                <a:gd name="connsiteX8" fmla="*/ 273843 w 382503"/>
                <a:gd name="connsiteY8" fmla="*/ 0 h 30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503" h="306358">
                  <a:moveTo>
                    <a:pt x="273843" y="0"/>
                  </a:moveTo>
                  <a:lnTo>
                    <a:pt x="382503" y="108660"/>
                  </a:lnTo>
                  <a:lnTo>
                    <a:pt x="379759" y="136852"/>
                  </a:lnTo>
                  <a:cubicBezTo>
                    <a:pt x="360650" y="233589"/>
                    <a:pt x="278020" y="306358"/>
                    <a:pt x="178982" y="306358"/>
                  </a:cubicBezTo>
                  <a:lnTo>
                    <a:pt x="174970" y="305939"/>
                  </a:lnTo>
                  <a:lnTo>
                    <a:pt x="0" y="130969"/>
                  </a:lnTo>
                  <a:lnTo>
                    <a:pt x="202406" y="85725"/>
                  </a:lnTo>
                  <a:lnTo>
                    <a:pt x="283368" y="78581"/>
                  </a:lnTo>
                  <a:cubicBezTo>
                    <a:pt x="282574" y="55562"/>
                    <a:pt x="281781" y="32544"/>
                    <a:pt x="273843" y="0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右箭头 73"/>
            <p:cNvSpPr/>
            <p:nvPr/>
          </p:nvSpPr>
          <p:spPr>
            <a:xfrm>
              <a:off x="2676526" y="5609837"/>
              <a:ext cx="369121" cy="203200"/>
            </a:xfrm>
            <a:prstGeom prst="rightArrow">
              <a:avLst>
                <a:gd name="adj1" fmla="val 38281"/>
                <a:gd name="adj2" fmla="val 453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052657" y="1170035"/>
            <a:ext cx="5979411" cy="2247583"/>
            <a:chOff x="7052657" y="-67056"/>
            <a:chExt cx="5979411" cy="2247583"/>
          </a:xfrm>
        </p:grpSpPr>
        <p:sp>
          <p:nvSpPr>
            <p:cNvPr id="40" name="矩形 39"/>
            <p:cNvSpPr/>
            <p:nvPr/>
          </p:nvSpPr>
          <p:spPr>
            <a:xfrm>
              <a:off x="7052657" y="1182014"/>
              <a:ext cx="5979411" cy="9869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8595306" y="1330145"/>
              <a:ext cx="1973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2000" b="1" dirty="0">
                  <a:solidFill>
                    <a:srgbClr val="DE5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 </a:t>
              </a:r>
              <a:r>
                <a:rPr lang="zh-CN" altLang="en-US" sz="2000" b="1" dirty="0">
                  <a:solidFill>
                    <a:srgbClr val="DE5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特质的诸葛亮</a:t>
              </a:r>
              <a:endParaRPr lang="zh-CN" altLang="en-US" sz="2000" b="1" dirty="0" smtClean="0">
                <a:solidFill>
                  <a:srgbClr val="DE5F3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7090293" y="1712236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“非学无以广才，非志无以成学”</a:t>
              </a:r>
            </a:p>
          </p:txBody>
        </p:sp>
        <p:pic>
          <p:nvPicPr>
            <p:cNvPr id="76" name="图片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49"/>
            <a:stretch>
              <a:fillRect/>
            </a:stretch>
          </p:blipFill>
          <p:spPr bwMode="auto">
            <a:xfrm flipH="1">
              <a:off x="10153712" y="-67056"/>
              <a:ext cx="2704759" cy="2247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" name="Freeform 204"/>
          <p:cNvSpPr>
            <a:spLocks noEditPoints="1" noChangeArrowheads="1"/>
          </p:cNvSpPr>
          <p:nvPr/>
        </p:nvSpPr>
        <p:spPr bwMode="auto">
          <a:xfrm>
            <a:off x="6260353" y="2666016"/>
            <a:ext cx="842486" cy="513568"/>
          </a:xfrm>
          <a:custGeom>
            <a:avLst/>
            <a:gdLst>
              <a:gd name="T0" fmla="*/ 1630707039 w 64"/>
              <a:gd name="T1" fmla="*/ 2147483647 h 36"/>
              <a:gd name="T2" fmla="*/ 2147483647 w 64"/>
              <a:gd name="T3" fmla="*/ 2147483647 h 36"/>
              <a:gd name="T4" fmla="*/ 2147483647 w 64"/>
              <a:gd name="T5" fmla="*/ 2147483647 h 36"/>
              <a:gd name="T6" fmla="*/ 2147483647 w 64"/>
              <a:gd name="T7" fmla="*/ 2147483647 h 36"/>
              <a:gd name="T8" fmla="*/ 2147483647 w 64"/>
              <a:gd name="T9" fmla="*/ 2147483647 h 36"/>
              <a:gd name="T10" fmla="*/ 2147483647 w 64"/>
              <a:gd name="T11" fmla="*/ 2147483647 h 36"/>
              <a:gd name="T12" fmla="*/ 1630707039 w 64"/>
              <a:gd name="T13" fmla="*/ 2147483647 h 36"/>
              <a:gd name="T14" fmla="*/ 2147483647 w 64"/>
              <a:gd name="T15" fmla="*/ 2147483647 h 36"/>
              <a:gd name="T16" fmla="*/ 2147483647 w 64"/>
              <a:gd name="T17" fmla="*/ 2147483647 h 36"/>
              <a:gd name="T18" fmla="*/ 2147483647 w 64"/>
              <a:gd name="T19" fmla="*/ 2147483647 h 36"/>
              <a:gd name="T20" fmla="*/ 2147483647 w 64"/>
              <a:gd name="T21" fmla="*/ 2147483647 h 36"/>
              <a:gd name="T22" fmla="*/ 2147483647 w 64"/>
              <a:gd name="T23" fmla="*/ 2147483647 h 36"/>
              <a:gd name="T24" fmla="*/ 2147483647 w 64"/>
              <a:gd name="T25" fmla="*/ 2147483647 h 36"/>
              <a:gd name="T26" fmla="*/ 2147483647 w 64"/>
              <a:gd name="T27" fmla="*/ 2147483647 h 36"/>
              <a:gd name="T28" fmla="*/ 1630707039 w 64"/>
              <a:gd name="T29" fmla="*/ 2147483647 h 36"/>
              <a:gd name="T30" fmla="*/ 2147483647 w 64"/>
              <a:gd name="T31" fmla="*/ 2147483647 h 36"/>
              <a:gd name="T32" fmla="*/ 2147483647 w 64"/>
              <a:gd name="T33" fmla="*/ 2147483647 h 36"/>
              <a:gd name="T34" fmla="*/ 2147483647 w 64"/>
              <a:gd name="T35" fmla="*/ 2147483647 h 36"/>
              <a:gd name="T36" fmla="*/ 2147483647 w 64"/>
              <a:gd name="T37" fmla="*/ 2147483647 h 36"/>
              <a:gd name="T38" fmla="*/ 2147483647 w 64"/>
              <a:gd name="T39" fmla="*/ 2147483647 h 36"/>
              <a:gd name="T40" fmla="*/ 2147483647 w 64"/>
              <a:gd name="T41" fmla="*/ 1610294227 h 36"/>
              <a:gd name="T42" fmla="*/ 2147483647 w 64"/>
              <a:gd name="T43" fmla="*/ 1610294227 h 36"/>
              <a:gd name="T44" fmla="*/ 2147483647 w 64"/>
              <a:gd name="T45" fmla="*/ 2147483647 h 36"/>
              <a:gd name="T46" fmla="*/ 2147483647 w 64"/>
              <a:gd name="T47" fmla="*/ 2147483647 h 36"/>
              <a:gd name="T48" fmla="*/ 2147483647 w 64"/>
              <a:gd name="T49" fmla="*/ 1610294227 h 36"/>
              <a:gd name="T50" fmla="*/ 2147483647 w 64"/>
              <a:gd name="T51" fmla="*/ 0 h 36"/>
              <a:gd name="T52" fmla="*/ 2147483647 w 64"/>
              <a:gd name="T53" fmla="*/ 0 h 36"/>
              <a:gd name="T54" fmla="*/ 2147483647 w 64"/>
              <a:gd name="T55" fmla="*/ 2147483647 h 36"/>
              <a:gd name="T56" fmla="*/ 2147483647 w 64"/>
              <a:gd name="T57" fmla="*/ 2147483647 h 36"/>
              <a:gd name="T58" fmla="*/ 2147483647 w 64"/>
              <a:gd name="T59" fmla="*/ 2147483647 h 36"/>
              <a:gd name="T60" fmla="*/ 2147483647 w 64"/>
              <a:gd name="T61" fmla="*/ 2147483647 h 36"/>
              <a:gd name="T62" fmla="*/ 2147483647 w 64"/>
              <a:gd name="T63" fmla="*/ 2147483647 h 36"/>
              <a:gd name="T64" fmla="*/ 2147483647 w 64"/>
              <a:gd name="T65" fmla="*/ 2147483647 h 36"/>
              <a:gd name="T66" fmla="*/ 2147483647 w 64"/>
              <a:gd name="T67" fmla="*/ 2147483647 h 36"/>
              <a:gd name="T68" fmla="*/ 2147483647 w 64"/>
              <a:gd name="T69" fmla="*/ 2147483647 h 36"/>
              <a:gd name="T70" fmla="*/ 2147483647 w 64"/>
              <a:gd name="T71" fmla="*/ 2147483647 h 36"/>
              <a:gd name="T72" fmla="*/ 2147483647 w 64"/>
              <a:gd name="T73" fmla="*/ 2147483647 h 36"/>
              <a:gd name="T74" fmla="*/ 2147483647 w 64"/>
              <a:gd name="T75" fmla="*/ 2147483647 h 36"/>
              <a:gd name="T76" fmla="*/ 2147483647 w 64"/>
              <a:gd name="T77" fmla="*/ 2147483647 h 36"/>
              <a:gd name="T78" fmla="*/ 0 w 64"/>
              <a:gd name="T79" fmla="*/ 2147483647 h 36"/>
              <a:gd name="T80" fmla="*/ 815353520 w 64"/>
              <a:gd name="T81" fmla="*/ 2147483647 h 36"/>
              <a:gd name="T82" fmla="*/ 0 w 64"/>
              <a:gd name="T83" fmla="*/ 2147483647 h 36"/>
              <a:gd name="T84" fmla="*/ 0 w 64"/>
              <a:gd name="T85" fmla="*/ 2147483647 h 36"/>
              <a:gd name="T86" fmla="*/ 2147483647 w 64"/>
              <a:gd name="T87" fmla="*/ 0 h 36"/>
              <a:gd name="T88" fmla="*/ 2147483647 w 64"/>
              <a:gd name="T89" fmla="*/ 0 h 36"/>
              <a:gd name="T90" fmla="*/ 2147483647 w 64"/>
              <a:gd name="T91" fmla="*/ 1610294227 h 36"/>
              <a:gd name="T92" fmla="*/ 2147483647 w 64"/>
              <a:gd name="T93" fmla="*/ 2147483647 h 36"/>
              <a:gd name="T94" fmla="*/ 2147483647 w 64"/>
              <a:gd name="T95" fmla="*/ 2147483647 h 36"/>
              <a:gd name="T96" fmla="*/ 2147483647 w 64"/>
              <a:gd name="T97" fmla="*/ 1610294227 h 36"/>
              <a:gd name="T98" fmla="*/ 2147483647 w 64"/>
              <a:gd name="T99" fmla="*/ 1610294227 h 36"/>
              <a:gd name="T100" fmla="*/ 1630707039 w 64"/>
              <a:gd name="T101" fmla="*/ 2147483647 h 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4"/>
              <a:gd name="T154" fmla="*/ 0 h 36"/>
              <a:gd name="T155" fmla="*/ 64 w 64"/>
              <a:gd name="T156" fmla="*/ 36 h 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4" h="36">
                <a:moveTo>
                  <a:pt x="4" y="26"/>
                </a:moveTo>
                <a:cubicBezTo>
                  <a:pt x="4" y="29"/>
                  <a:pt x="7" y="32"/>
                  <a:pt x="10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21" y="32"/>
                  <a:pt x="24" y="29"/>
                  <a:pt x="24" y="26"/>
                </a:cubicBezTo>
                <a:cubicBezTo>
                  <a:pt x="24" y="23"/>
                  <a:pt x="21" y="20"/>
                  <a:pt x="18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7" y="20"/>
                  <a:pt x="4" y="23"/>
                  <a:pt x="4" y="26"/>
                </a:cubicBezTo>
                <a:close/>
                <a:moveTo>
                  <a:pt x="40" y="26"/>
                </a:moveTo>
                <a:cubicBezTo>
                  <a:pt x="40" y="29"/>
                  <a:pt x="43" y="32"/>
                  <a:pt x="46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7" y="32"/>
                  <a:pt x="60" y="29"/>
                  <a:pt x="60" y="26"/>
                </a:cubicBezTo>
                <a:cubicBezTo>
                  <a:pt x="60" y="23"/>
                  <a:pt x="57" y="20"/>
                  <a:pt x="54" y="20"/>
                </a:cubicBezTo>
                <a:cubicBezTo>
                  <a:pt x="46" y="20"/>
                  <a:pt x="46" y="20"/>
                  <a:pt x="46" y="20"/>
                </a:cubicBezTo>
                <a:cubicBezTo>
                  <a:pt x="43" y="20"/>
                  <a:pt x="40" y="23"/>
                  <a:pt x="40" y="26"/>
                </a:cubicBezTo>
                <a:close/>
                <a:moveTo>
                  <a:pt x="4" y="16"/>
                </a:moveTo>
                <a:cubicBezTo>
                  <a:pt x="10" y="16"/>
                  <a:pt x="10" y="16"/>
                  <a:pt x="10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60" y="16"/>
                  <a:pt x="60" y="16"/>
                  <a:pt x="60" y="16"/>
                </a:cubicBezTo>
                <a:cubicBezTo>
                  <a:pt x="51" y="4"/>
                  <a:pt x="51" y="4"/>
                  <a:pt x="51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12"/>
                  <a:pt x="48" y="12"/>
                  <a:pt x="48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4"/>
                  <a:pt x="44" y="4"/>
                  <a:pt x="44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64" y="16"/>
                  <a:pt x="64" y="16"/>
                  <a:pt x="64" y="16"/>
                </a:cubicBezTo>
                <a:cubicBezTo>
                  <a:pt x="64" y="20"/>
                  <a:pt x="64" y="20"/>
                  <a:pt x="64" y="20"/>
                </a:cubicBezTo>
                <a:cubicBezTo>
                  <a:pt x="62" y="20"/>
                  <a:pt x="62" y="20"/>
                  <a:pt x="62" y="20"/>
                </a:cubicBezTo>
                <a:cubicBezTo>
                  <a:pt x="63" y="22"/>
                  <a:pt x="64" y="24"/>
                  <a:pt x="64" y="26"/>
                </a:cubicBezTo>
                <a:cubicBezTo>
                  <a:pt x="64" y="32"/>
                  <a:pt x="60" y="36"/>
                  <a:pt x="54" y="36"/>
                </a:cubicBezTo>
                <a:cubicBezTo>
                  <a:pt x="46" y="36"/>
                  <a:pt x="46" y="36"/>
                  <a:pt x="46" y="36"/>
                </a:cubicBezTo>
                <a:cubicBezTo>
                  <a:pt x="40" y="36"/>
                  <a:pt x="36" y="32"/>
                  <a:pt x="36" y="26"/>
                </a:cubicBezTo>
                <a:cubicBezTo>
                  <a:pt x="36" y="24"/>
                  <a:pt x="37" y="22"/>
                  <a:pt x="38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7" y="22"/>
                  <a:pt x="28" y="24"/>
                  <a:pt x="28" y="26"/>
                </a:cubicBezTo>
                <a:cubicBezTo>
                  <a:pt x="28" y="32"/>
                  <a:pt x="24" y="36"/>
                  <a:pt x="18" y="36"/>
                </a:cubicBezTo>
                <a:cubicBezTo>
                  <a:pt x="10" y="36"/>
                  <a:pt x="10" y="36"/>
                  <a:pt x="10" y="36"/>
                </a:cubicBezTo>
                <a:cubicBezTo>
                  <a:pt x="4" y="36"/>
                  <a:pt x="0" y="32"/>
                  <a:pt x="0" y="26"/>
                </a:cubicBezTo>
                <a:cubicBezTo>
                  <a:pt x="0" y="24"/>
                  <a:pt x="1" y="22"/>
                  <a:pt x="2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6"/>
                  <a:pt x="0" y="16"/>
                  <a:pt x="0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12"/>
                  <a:pt x="20" y="12"/>
                  <a:pt x="20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4"/>
                  <a:pt x="16" y="4"/>
                  <a:pt x="16" y="4"/>
                </a:cubicBezTo>
                <a:cubicBezTo>
                  <a:pt x="13" y="4"/>
                  <a:pt x="13" y="4"/>
                  <a:pt x="13" y="4"/>
                </a:cubicBezTo>
                <a:lnTo>
                  <a:pt x="4" y="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78" name="组合 77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79" name="矩形 78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B23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DF5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直角三角形 80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7A2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5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sp>
        <p:nvSpPr>
          <p:cNvPr id="83" name="文本框 82"/>
          <p:cNvSpPr txBox="1"/>
          <p:nvPr/>
        </p:nvSpPr>
        <p:spPr>
          <a:xfrm>
            <a:off x="1722895" y="591581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蜀国团队的成败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启示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024563" y="2427432"/>
            <a:ext cx="0" cy="968108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95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8" name="矩形 7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B23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DF5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直角三角形 9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7A2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5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1722895" y="591581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蜀国团队的成败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启示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180781" y="2224605"/>
            <a:ext cx="7966326" cy="1464395"/>
          </a:xfrm>
          <a:prstGeom prst="rect">
            <a:avLst/>
          </a:prstGeom>
          <a:solidFill>
            <a:srgbClr val="5C8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825557" y="2393571"/>
            <a:ext cx="553928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拥有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共同的目标，加强团队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</a:t>
            </a:r>
            <a:endParaRPr lang="en-US" altLang="zh-CN" sz="2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间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沟通，保持联系，经常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互动。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3978197" y="-665348"/>
            <a:ext cx="4764114" cy="1547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完善团队的治理结构，借助群体决策，避免个人独裁，规避风险。</a:t>
            </a:r>
          </a:p>
        </p:txBody>
      </p:sp>
      <p:sp>
        <p:nvSpPr>
          <p:cNvPr id="46" name="矩形 45"/>
          <p:cNvSpPr/>
          <p:nvPr/>
        </p:nvSpPr>
        <p:spPr>
          <a:xfrm>
            <a:off x="2755784" y="4202269"/>
            <a:ext cx="8391323" cy="1464395"/>
          </a:xfrm>
          <a:prstGeom prst="rect">
            <a:avLst/>
          </a:prstGeom>
          <a:solidFill>
            <a:srgbClr val="5C8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888646" y="2129609"/>
            <a:ext cx="3606089" cy="3606089"/>
          </a:xfrm>
          <a:prstGeom prst="ellipse">
            <a:avLst/>
          </a:prstGeom>
          <a:solidFill>
            <a:srgbClr val="5C879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1007125" y="3056082"/>
            <a:ext cx="34163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蜀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国悲剧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原因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缺乏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有效的互动</a:t>
            </a:r>
          </a:p>
        </p:txBody>
      </p:sp>
      <p:sp>
        <p:nvSpPr>
          <p:cNvPr id="51" name="矩形 50"/>
          <p:cNvSpPr/>
          <p:nvPr/>
        </p:nvSpPr>
        <p:spPr>
          <a:xfrm>
            <a:off x="5825557" y="4370023"/>
            <a:ext cx="524693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完善团队的治理结构，借助群体决策，避免个人独裁，规避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风险。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541925" y="2331127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</a:t>
            </a:r>
            <a:endParaRPr lang="en-US" altLang="zh-CN" sz="3600" b="1" dirty="0" smtClean="0">
              <a:solidFill>
                <a:schemeClr val="bg1">
                  <a:alpha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600" b="1" dirty="0" smtClean="0">
                <a:solidFill>
                  <a:schemeClr val="bg1"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endParaRPr lang="zh-CN" altLang="en-US" sz="3600" dirty="0">
              <a:solidFill>
                <a:schemeClr val="bg1">
                  <a:alpha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541925" y="4328549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</a:t>
            </a:r>
            <a:endParaRPr lang="en-US" altLang="zh-CN" sz="3600" b="1" dirty="0" smtClean="0">
              <a:solidFill>
                <a:schemeClr val="bg1">
                  <a:alpha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600" b="1" dirty="0" smtClean="0">
                <a:solidFill>
                  <a:schemeClr val="bg1"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endParaRPr lang="zh-CN" altLang="en-US" sz="3600" dirty="0">
              <a:solidFill>
                <a:schemeClr val="bg1">
                  <a:alpha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8" y="4272155"/>
            <a:ext cx="3374661" cy="139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5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组合 493"/>
          <p:cNvGrpSpPr/>
          <p:nvPr/>
        </p:nvGrpSpPr>
        <p:grpSpPr>
          <a:xfrm>
            <a:off x="-1601613" y="-19050"/>
            <a:ext cx="13832079" cy="6918533"/>
            <a:chOff x="-1601613" y="-19050"/>
            <a:chExt cx="13832079" cy="6918533"/>
          </a:xfrm>
        </p:grpSpPr>
        <p:grpSp>
          <p:nvGrpSpPr>
            <p:cNvPr id="495" name="组合 494"/>
            <p:cNvGrpSpPr/>
            <p:nvPr/>
          </p:nvGrpSpPr>
          <p:grpSpPr>
            <a:xfrm>
              <a:off x="-1601613" y="-19050"/>
              <a:ext cx="13832079" cy="6397454"/>
              <a:chOff x="-1601613" y="-19050"/>
              <a:chExt cx="13832079" cy="6397454"/>
            </a:xfrm>
            <a:solidFill>
              <a:schemeClr val="bg1">
                <a:alpha val="4000"/>
              </a:schemeClr>
            </a:solidFill>
          </p:grpSpPr>
          <p:grpSp>
            <p:nvGrpSpPr>
              <p:cNvPr id="508" name="组合 507"/>
              <p:cNvGrpSpPr/>
              <p:nvPr/>
            </p:nvGrpSpPr>
            <p:grpSpPr>
              <a:xfrm>
                <a:off x="-1601613" y="-19050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648" name="组合 647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663" name="矩形 66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4" name="矩形 66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5" name="矩形 66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6" name="矩形 66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7" name="矩形 66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8" name="矩形 66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9" name="矩形 66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0" name="矩形 66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1" name="矩形 67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2" name="矩形 67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3" name="矩形 67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4" name="矩形 673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49" name="组合 648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650" name="矩形 649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1" name="矩形 650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2" name="矩形 651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3" name="矩形 652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4" name="矩形 653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5" name="矩形 654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6" name="矩形 655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7" name="矩形 656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8" name="矩形 657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9" name="矩形 658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0" name="矩形 659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1" name="矩形 660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2" name="矩形 661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509" name="组合 508"/>
              <p:cNvGrpSpPr/>
              <p:nvPr/>
            </p:nvGrpSpPr>
            <p:grpSpPr>
              <a:xfrm>
                <a:off x="-1601613" y="1046719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622" name="组合 621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637" name="矩形 636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8" name="矩形 637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9" name="矩形 638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0" name="矩形 639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1" name="矩形 640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2" name="矩形 64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3" name="矩形 64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4" name="矩形 64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5" name="矩形 64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6" name="矩形 64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7" name="矩形 646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23" name="组合 622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624" name="矩形 623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5" name="矩形 624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6" name="矩形 625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7" name="矩形 626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8" name="矩形 627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9" name="矩形 628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0" name="矩形 629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1" name="矩形 630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2" name="矩形 631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3" name="矩形 632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4" name="矩形 633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5" name="矩形 634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6" name="矩形 635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510" name="组合 509"/>
              <p:cNvGrpSpPr/>
              <p:nvPr/>
            </p:nvGrpSpPr>
            <p:grpSpPr>
              <a:xfrm>
                <a:off x="-1601613" y="210334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595" name="组合 594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610" name="矩形 609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1" name="矩形 610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2" name="矩形 611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3" name="矩形 612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4" name="矩形 613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5" name="矩形 614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6" name="矩形 615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7" name="矩形 616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8" name="矩形 617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9" name="矩形 618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0" name="矩形 619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1" name="矩形 620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96" name="组合 595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597" name="矩形 596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8" name="矩形 597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9" name="矩形 598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00" name="矩形 599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01" name="矩形 600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02" name="矩形 601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03" name="矩形 602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04" name="矩形 603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05" name="矩形 604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06" name="矩形 605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07" name="矩形 606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08" name="矩形 607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09" name="矩形 608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511" name="组合 510"/>
              <p:cNvGrpSpPr/>
              <p:nvPr/>
            </p:nvGrpSpPr>
            <p:grpSpPr>
              <a:xfrm>
                <a:off x="-1601613" y="319022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568" name="组合 567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583" name="矩形 58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4" name="矩形 58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5" name="矩形 58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6" name="矩形 58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7" name="矩形 58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8" name="矩形 58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9" name="矩形 58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0" name="矩形 58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1" name="矩形 59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2" name="矩形 59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3" name="矩形 59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4" name="矩形 593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69" name="组合 568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570" name="矩形 569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1" name="矩形 570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2" name="矩形 571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3" name="矩形 572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4" name="矩形 573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5" name="矩形 574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6" name="矩形 575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7" name="矩形 576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8" name="矩形 577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9" name="矩形 578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0" name="矩形 579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1" name="矩形 580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2" name="矩形 581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512" name="组合 511"/>
              <p:cNvGrpSpPr/>
              <p:nvPr/>
            </p:nvGrpSpPr>
            <p:grpSpPr>
              <a:xfrm>
                <a:off x="-1601613" y="4258147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541" name="组合 540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556" name="矩形 55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7" name="矩形 55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8" name="矩形 55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9" name="矩形 55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0" name="矩形 55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1" name="矩形 56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2" name="矩形 56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3" name="矩形 56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4" name="矩形 56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5" name="矩形 56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6" name="矩形 56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7" name="矩形 566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42" name="组合 541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543" name="矩形 54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4" name="矩形 54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5" name="矩形 54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6" name="矩形 54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7" name="矩形 54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8" name="矩形 54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9" name="矩形 54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0" name="矩形 54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1" name="矩形 55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2" name="矩形 55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3" name="矩形 55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4" name="矩形 553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5" name="矩形 554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513" name="组合 512"/>
              <p:cNvGrpSpPr/>
              <p:nvPr/>
            </p:nvGrpSpPr>
            <p:grpSpPr>
              <a:xfrm>
                <a:off x="-1601613" y="5312115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514" name="组合 513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529" name="矩形 52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0" name="矩形 52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1" name="矩形 53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2" name="矩形 53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3" name="矩形 53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4" name="矩形 53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5" name="矩形 53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6" name="矩形 53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7" name="矩形 53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8" name="矩形 53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9" name="矩形 53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0" name="矩形 539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15" name="组合 514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516" name="矩形 51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7" name="矩形 51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8" name="矩形 51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9" name="矩形 51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0" name="矩形 51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1" name="矩形 52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2" name="矩形 52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3" name="矩形 52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4" name="矩形 52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5" name="矩形 52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6" name="矩形 52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7" name="矩形 526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8" name="矩形 527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496" name="矩形 495"/>
            <p:cNvSpPr/>
            <p:nvPr/>
          </p:nvSpPr>
          <p:spPr>
            <a:xfrm>
              <a:off x="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7" name="矩形 496"/>
            <p:cNvSpPr/>
            <p:nvPr/>
          </p:nvSpPr>
          <p:spPr>
            <a:xfrm>
              <a:off x="10668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8" name="矩形 497"/>
            <p:cNvSpPr/>
            <p:nvPr/>
          </p:nvSpPr>
          <p:spPr>
            <a:xfrm>
              <a:off x="21336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9" name="矩形 498"/>
            <p:cNvSpPr/>
            <p:nvPr/>
          </p:nvSpPr>
          <p:spPr>
            <a:xfrm>
              <a:off x="319227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0" name="矩形 499"/>
            <p:cNvSpPr/>
            <p:nvPr/>
          </p:nvSpPr>
          <p:spPr>
            <a:xfrm>
              <a:off x="42509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1" name="矩形 500"/>
            <p:cNvSpPr/>
            <p:nvPr/>
          </p:nvSpPr>
          <p:spPr>
            <a:xfrm>
              <a:off x="53177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2" name="矩形 501"/>
            <p:cNvSpPr/>
            <p:nvPr/>
          </p:nvSpPr>
          <p:spPr>
            <a:xfrm>
              <a:off x="63845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3" name="矩形 502"/>
            <p:cNvSpPr/>
            <p:nvPr/>
          </p:nvSpPr>
          <p:spPr>
            <a:xfrm>
              <a:off x="744322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4" name="矩形 503"/>
            <p:cNvSpPr/>
            <p:nvPr/>
          </p:nvSpPr>
          <p:spPr>
            <a:xfrm>
              <a:off x="85019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5" name="矩形 504"/>
            <p:cNvSpPr/>
            <p:nvPr/>
          </p:nvSpPr>
          <p:spPr>
            <a:xfrm>
              <a:off x="95687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6" name="矩形 505"/>
            <p:cNvSpPr/>
            <p:nvPr/>
          </p:nvSpPr>
          <p:spPr>
            <a:xfrm>
              <a:off x="10626812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7" name="矩形 506"/>
            <p:cNvSpPr/>
            <p:nvPr/>
          </p:nvSpPr>
          <p:spPr>
            <a:xfrm>
              <a:off x="11697066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1068213" y="2697153"/>
            <a:ext cx="14458269" cy="1544728"/>
            <a:chOff x="-1068213" y="2468553"/>
            <a:chExt cx="14458269" cy="1544728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2720755" y="3239011"/>
              <a:ext cx="10669301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2719726" y="3385957"/>
              <a:ext cx="1263111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矩形 223"/>
            <p:cNvSpPr/>
            <p:nvPr/>
          </p:nvSpPr>
          <p:spPr>
            <a:xfrm>
              <a:off x="1301891" y="2504754"/>
              <a:ext cx="836307" cy="1449738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0" b="1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  <a:cs typeface="Arial Unicode MS" panose="020B0604020202020204" pitchFamily="34" charset="-122"/>
                </a:rPr>
                <a:t>6</a:t>
              </a:r>
              <a:endParaRPr lang="zh-CN" altLang="en-US" sz="25000" b="1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  <a:cs typeface="Arial Unicode MS" panose="020B0604020202020204" pitchFamily="34" charset="-122"/>
              </a:endParaRPr>
            </a:p>
          </p:txBody>
        </p:sp>
        <p:cxnSp>
          <p:nvCxnSpPr>
            <p:cNvPr id="225" name="直接连接符 224"/>
            <p:cNvCxnSpPr/>
            <p:nvPr/>
          </p:nvCxnSpPr>
          <p:spPr>
            <a:xfrm>
              <a:off x="-1068213" y="3239011"/>
              <a:ext cx="1800000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>
              <a:off x="0" y="3385957"/>
              <a:ext cx="727582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文本框 226"/>
            <p:cNvSpPr txBox="1"/>
            <p:nvPr/>
          </p:nvSpPr>
          <p:spPr>
            <a:xfrm>
              <a:off x="2612787" y="2468553"/>
              <a:ext cx="53399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0">
                  <a:solidFill>
                    <a:schemeClr val="bg1"/>
                  </a:solidFill>
                  <a:latin typeface="方正粗宋简体" panose="03000509000000000000" pitchFamily="65" charset="-122"/>
                  <a:ea typeface="方正粗宋简体" panose="03000509000000000000" pitchFamily="65" charset="-122"/>
                </a:defRPr>
              </a:lvl1pPr>
            </a:lstStyle>
            <a:p>
              <a:r>
                <a:rPr lang="zh-CN" altLang="en-US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解读</a:t>
              </a:r>
              <a:r>
                <a:rPr lang="en-US" altLang="zh-CN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DISC</a:t>
              </a:r>
              <a:r>
                <a:rPr lang="zh-CN" altLang="en-US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性格分析报告</a:t>
              </a:r>
            </a:p>
          </p:txBody>
        </p:sp>
        <p:sp>
          <p:nvSpPr>
            <p:cNvPr id="228" name="文本框 227"/>
            <p:cNvSpPr txBox="1"/>
            <p:nvPr/>
          </p:nvSpPr>
          <p:spPr>
            <a:xfrm>
              <a:off x="2634521" y="3428506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b="0" dirty="0" smtClean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模块六</a:t>
              </a:r>
              <a:endParaRPr lang="zh-CN" altLang="en-US" sz="3200" b="0" dirty="0">
                <a:solidFill>
                  <a:prstClr val="white"/>
                </a:solidFill>
                <a:latin typeface="华康俪金黑W8" panose="020B0809000000000000" pitchFamily="49" charset="-122"/>
                <a:ea typeface="华康俪金黑W8" panose="020B0809000000000000" pitchFamily="49" charset="-122"/>
              </a:endParaRPr>
            </a:p>
          </p:txBody>
        </p:sp>
      </p:grpSp>
      <p:grpSp>
        <p:nvGrpSpPr>
          <p:cNvPr id="183" name="组合 182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218" name="矩形 217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9" name="矩形 218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0" name="矩形 219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矩形 220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2" name="矩形 221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7" name="矩形 196"/>
          <p:cNvSpPr/>
          <p:nvPr/>
        </p:nvSpPr>
        <p:spPr>
          <a:xfrm>
            <a:off x="5295811" y="1035733"/>
            <a:ext cx="533400" cy="533400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5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5162813" cy="38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763125" y="2060575"/>
            <a:ext cx="7428875" cy="3872110"/>
            <a:chOff x="3356580" y="2263578"/>
            <a:chExt cx="7949595" cy="3872110"/>
          </a:xfrm>
        </p:grpSpPr>
        <p:sp>
          <p:nvSpPr>
            <p:cNvPr id="46" name="矩形 45"/>
            <p:cNvSpPr/>
            <p:nvPr/>
          </p:nvSpPr>
          <p:spPr>
            <a:xfrm>
              <a:off x="3756270" y="2263578"/>
              <a:ext cx="7549905" cy="387211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等腰三角形 48"/>
            <p:cNvSpPr/>
            <p:nvPr/>
          </p:nvSpPr>
          <p:spPr>
            <a:xfrm rot="16200000" flipH="1">
              <a:off x="3324605" y="3991155"/>
              <a:ext cx="463640" cy="399690"/>
            </a:xfrm>
            <a:prstGeom prst="triangle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943519" y="2412939"/>
            <a:ext cx="5805568" cy="2686474"/>
            <a:chOff x="5943519" y="1915099"/>
            <a:chExt cx="5805568" cy="2686474"/>
          </a:xfrm>
        </p:grpSpPr>
        <p:sp>
          <p:nvSpPr>
            <p:cNvPr id="54" name="矩形 2"/>
            <p:cNvSpPr>
              <a:spLocks noChangeArrowheads="1"/>
            </p:cNvSpPr>
            <p:nvPr/>
          </p:nvSpPr>
          <p:spPr bwMode="auto">
            <a:xfrm>
              <a:off x="7011571" y="2313559"/>
              <a:ext cx="2954337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你为自己的</a:t>
              </a:r>
              <a:r>
                <a:rPr lang="zh-CN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行为风格</a:t>
              </a:r>
              <a:endParaRPr lang="zh-CN" dirty="0"/>
            </a:p>
          </p:txBody>
        </p:sp>
        <p:sp>
          <p:nvSpPr>
            <p:cNvPr id="55" name="矩形 6"/>
            <p:cNvSpPr>
              <a:spLocks noChangeArrowheads="1"/>
            </p:cNvSpPr>
            <p:nvPr/>
          </p:nvSpPr>
          <p:spPr bwMode="auto">
            <a:xfrm>
              <a:off x="6964627" y="2643761"/>
              <a:ext cx="2954338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zh-CN" sz="7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体检没</a:t>
              </a:r>
              <a:endParaRPr lang="zh-CN" dirty="0"/>
            </a:p>
          </p:txBody>
        </p:sp>
        <p:sp>
          <p:nvSpPr>
            <p:cNvPr id="56" name="矩形 7"/>
            <p:cNvSpPr>
              <a:spLocks noChangeArrowheads="1"/>
            </p:cNvSpPr>
            <p:nvPr/>
          </p:nvSpPr>
          <p:spPr bwMode="auto">
            <a:xfrm>
              <a:off x="9366515" y="1915099"/>
              <a:ext cx="1954212" cy="221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zh-CN" sz="13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？</a:t>
              </a:r>
              <a:endParaRPr lang="zh-CN" dirty="0"/>
            </a:p>
          </p:txBody>
        </p:sp>
        <p:sp>
          <p:nvSpPr>
            <p:cNvPr id="59" name="矩形 58"/>
            <p:cNvSpPr/>
            <p:nvPr/>
          </p:nvSpPr>
          <p:spPr>
            <a:xfrm>
              <a:off x="5943519" y="4201463"/>
              <a:ext cx="580556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让你比较全面、客观、快速地去了解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一个人！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7167048" y="3765368"/>
              <a:ext cx="325330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44656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为什么需要一份测试报告？</a:t>
              </a:r>
            </a:p>
          </p:txBody>
        </p:sp>
      </p:grpSp>
      <p:cxnSp>
        <p:nvCxnSpPr>
          <p:cNvPr id="5" name="直接连接符 4"/>
          <p:cNvCxnSpPr/>
          <p:nvPr/>
        </p:nvCxnSpPr>
        <p:spPr>
          <a:xfrm>
            <a:off x="6008916" y="5094514"/>
            <a:ext cx="5544457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组合 60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62" name="矩形 61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446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直角三角形 63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304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6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sp>
        <p:nvSpPr>
          <p:cNvPr id="66" name="文本框 65"/>
          <p:cNvSpPr txBox="1"/>
          <p:nvPr/>
        </p:nvSpPr>
        <p:spPr>
          <a:xfrm>
            <a:off x="1722895" y="59158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测试报告</a:t>
            </a:r>
          </a:p>
        </p:txBody>
      </p:sp>
    </p:spTree>
    <p:extLst>
      <p:ext uri="{BB962C8B-B14F-4D97-AF65-F5344CB8AC3E}">
        <p14:creationId xmlns:p14="http://schemas.microsoft.com/office/powerpoint/2010/main" val="421878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88646" y="2307257"/>
            <a:ext cx="2492990" cy="3237127"/>
            <a:chOff x="1608197" y="2546407"/>
            <a:chExt cx="2492990" cy="3237127"/>
          </a:xfrm>
        </p:grpSpPr>
        <p:sp>
          <p:nvSpPr>
            <p:cNvPr id="22" name="矩形 21"/>
            <p:cNvSpPr/>
            <p:nvPr/>
          </p:nvSpPr>
          <p:spPr>
            <a:xfrm>
              <a:off x="1608197" y="4398539"/>
              <a:ext cx="2492990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内在分析表</a:t>
              </a:r>
              <a:endParaRPr lang="en-US" altLang="zh-CN" sz="2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你真实的自己</a:t>
              </a:r>
              <a:endParaRPr lang="en-US" altLang="zh-CN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与你的动机和意愿相关</a:t>
              </a:r>
              <a:endParaRPr lang="en-US" altLang="zh-CN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885750" y="2546407"/>
              <a:ext cx="1796400" cy="1796400"/>
              <a:chOff x="2008188" y="1885951"/>
              <a:chExt cx="2201862" cy="2200274"/>
            </a:xfrm>
          </p:grpSpPr>
          <p:sp>
            <p:nvSpPr>
              <p:cNvPr id="4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008188" y="1893888"/>
                <a:ext cx="2192337" cy="219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5"/>
              <p:cNvSpPr>
                <a:spLocks noEditPoints="1"/>
              </p:cNvSpPr>
              <p:nvPr/>
            </p:nvSpPr>
            <p:spPr bwMode="auto">
              <a:xfrm>
                <a:off x="2455863" y="2676525"/>
                <a:ext cx="1306512" cy="893762"/>
              </a:xfrm>
              <a:custGeom>
                <a:avLst/>
                <a:gdLst>
                  <a:gd name="T0" fmla="*/ 0 w 152"/>
                  <a:gd name="T1" fmla="*/ 92 h 104"/>
                  <a:gd name="T2" fmla="*/ 12 w 152"/>
                  <a:gd name="T3" fmla="*/ 104 h 104"/>
                  <a:gd name="T4" fmla="*/ 140 w 152"/>
                  <a:gd name="T5" fmla="*/ 104 h 104"/>
                  <a:gd name="T6" fmla="*/ 152 w 152"/>
                  <a:gd name="T7" fmla="*/ 92 h 104"/>
                  <a:gd name="T8" fmla="*/ 152 w 152"/>
                  <a:gd name="T9" fmla="*/ 0 h 104"/>
                  <a:gd name="T10" fmla="*/ 0 w 152"/>
                  <a:gd name="T11" fmla="*/ 0 h 104"/>
                  <a:gd name="T12" fmla="*/ 0 w 152"/>
                  <a:gd name="T13" fmla="*/ 92 h 104"/>
                  <a:gd name="T14" fmla="*/ 76 w 152"/>
                  <a:gd name="T15" fmla="*/ 20 h 104"/>
                  <a:gd name="T16" fmla="*/ 140 w 152"/>
                  <a:gd name="T17" fmla="*/ 20 h 104"/>
                  <a:gd name="T18" fmla="*/ 140 w 152"/>
                  <a:gd name="T19" fmla="*/ 28 h 104"/>
                  <a:gd name="T20" fmla="*/ 76 w 152"/>
                  <a:gd name="T21" fmla="*/ 28 h 104"/>
                  <a:gd name="T22" fmla="*/ 76 w 152"/>
                  <a:gd name="T23" fmla="*/ 20 h 104"/>
                  <a:gd name="T24" fmla="*/ 76 w 152"/>
                  <a:gd name="T25" fmla="*/ 36 h 104"/>
                  <a:gd name="T26" fmla="*/ 140 w 152"/>
                  <a:gd name="T27" fmla="*/ 36 h 104"/>
                  <a:gd name="T28" fmla="*/ 140 w 152"/>
                  <a:gd name="T29" fmla="*/ 44 h 104"/>
                  <a:gd name="T30" fmla="*/ 76 w 152"/>
                  <a:gd name="T31" fmla="*/ 44 h 104"/>
                  <a:gd name="T32" fmla="*/ 76 w 152"/>
                  <a:gd name="T33" fmla="*/ 36 h 104"/>
                  <a:gd name="T34" fmla="*/ 76 w 152"/>
                  <a:gd name="T35" fmla="*/ 52 h 104"/>
                  <a:gd name="T36" fmla="*/ 140 w 152"/>
                  <a:gd name="T37" fmla="*/ 52 h 104"/>
                  <a:gd name="T38" fmla="*/ 140 w 152"/>
                  <a:gd name="T39" fmla="*/ 60 h 104"/>
                  <a:gd name="T40" fmla="*/ 76 w 152"/>
                  <a:gd name="T41" fmla="*/ 60 h 104"/>
                  <a:gd name="T42" fmla="*/ 76 w 152"/>
                  <a:gd name="T43" fmla="*/ 52 h 104"/>
                  <a:gd name="T44" fmla="*/ 76 w 152"/>
                  <a:gd name="T45" fmla="*/ 68 h 104"/>
                  <a:gd name="T46" fmla="*/ 140 w 152"/>
                  <a:gd name="T47" fmla="*/ 68 h 104"/>
                  <a:gd name="T48" fmla="*/ 140 w 152"/>
                  <a:gd name="T49" fmla="*/ 76 h 104"/>
                  <a:gd name="T50" fmla="*/ 76 w 152"/>
                  <a:gd name="T51" fmla="*/ 76 h 104"/>
                  <a:gd name="T52" fmla="*/ 76 w 152"/>
                  <a:gd name="T53" fmla="*/ 68 h 104"/>
                  <a:gd name="T54" fmla="*/ 76 w 152"/>
                  <a:gd name="T55" fmla="*/ 84 h 104"/>
                  <a:gd name="T56" fmla="*/ 140 w 152"/>
                  <a:gd name="T57" fmla="*/ 84 h 104"/>
                  <a:gd name="T58" fmla="*/ 140 w 152"/>
                  <a:gd name="T59" fmla="*/ 92 h 104"/>
                  <a:gd name="T60" fmla="*/ 76 w 152"/>
                  <a:gd name="T61" fmla="*/ 92 h 104"/>
                  <a:gd name="T62" fmla="*/ 76 w 152"/>
                  <a:gd name="T63" fmla="*/ 84 h 104"/>
                  <a:gd name="T64" fmla="*/ 12 w 152"/>
                  <a:gd name="T65" fmla="*/ 20 h 104"/>
                  <a:gd name="T66" fmla="*/ 60 w 152"/>
                  <a:gd name="T67" fmla="*/ 20 h 104"/>
                  <a:gd name="T68" fmla="*/ 60 w 152"/>
                  <a:gd name="T69" fmla="*/ 92 h 104"/>
                  <a:gd name="T70" fmla="*/ 12 w 152"/>
                  <a:gd name="T71" fmla="*/ 92 h 104"/>
                  <a:gd name="T72" fmla="*/ 12 w 152"/>
                  <a:gd name="T73" fmla="*/ 2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2" h="104">
                    <a:moveTo>
                      <a:pt x="0" y="92"/>
                    </a:moveTo>
                    <a:cubicBezTo>
                      <a:pt x="0" y="99"/>
                      <a:pt x="5" y="104"/>
                      <a:pt x="12" y="104"/>
                    </a:cubicBezTo>
                    <a:cubicBezTo>
                      <a:pt x="140" y="104"/>
                      <a:pt x="140" y="104"/>
                      <a:pt x="140" y="104"/>
                    </a:cubicBezTo>
                    <a:cubicBezTo>
                      <a:pt x="147" y="104"/>
                      <a:pt x="152" y="99"/>
                      <a:pt x="152" y="92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2"/>
                    </a:lnTo>
                    <a:close/>
                    <a:moveTo>
                      <a:pt x="76" y="20"/>
                    </a:moveTo>
                    <a:cubicBezTo>
                      <a:pt x="140" y="20"/>
                      <a:pt x="140" y="20"/>
                      <a:pt x="140" y="20"/>
                    </a:cubicBezTo>
                    <a:cubicBezTo>
                      <a:pt x="140" y="28"/>
                      <a:pt x="140" y="28"/>
                      <a:pt x="140" y="28"/>
                    </a:cubicBezTo>
                    <a:cubicBezTo>
                      <a:pt x="76" y="28"/>
                      <a:pt x="76" y="28"/>
                      <a:pt x="76" y="28"/>
                    </a:cubicBezTo>
                    <a:lnTo>
                      <a:pt x="76" y="20"/>
                    </a:lnTo>
                    <a:close/>
                    <a:moveTo>
                      <a:pt x="76" y="36"/>
                    </a:moveTo>
                    <a:cubicBezTo>
                      <a:pt x="140" y="36"/>
                      <a:pt x="140" y="36"/>
                      <a:pt x="140" y="36"/>
                    </a:cubicBezTo>
                    <a:cubicBezTo>
                      <a:pt x="140" y="44"/>
                      <a:pt x="140" y="44"/>
                      <a:pt x="140" y="44"/>
                    </a:cubicBezTo>
                    <a:cubicBezTo>
                      <a:pt x="76" y="44"/>
                      <a:pt x="76" y="44"/>
                      <a:pt x="76" y="44"/>
                    </a:cubicBezTo>
                    <a:lnTo>
                      <a:pt x="76" y="36"/>
                    </a:lnTo>
                    <a:close/>
                    <a:moveTo>
                      <a:pt x="76" y="52"/>
                    </a:moveTo>
                    <a:cubicBezTo>
                      <a:pt x="140" y="52"/>
                      <a:pt x="140" y="52"/>
                      <a:pt x="140" y="52"/>
                    </a:cubicBezTo>
                    <a:cubicBezTo>
                      <a:pt x="140" y="60"/>
                      <a:pt x="140" y="60"/>
                      <a:pt x="140" y="60"/>
                    </a:cubicBezTo>
                    <a:cubicBezTo>
                      <a:pt x="76" y="60"/>
                      <a:pt x="76" y="60"/>
                      <a:pt x="76" y="60"/>
                    </a:cubicBezTo>
                    <a:lnTo>
                      <a:pt x="76" y="52"/>
                    </a:lnTo>
                    <a:close/>
                    <a:moveTo>
                      <a:pt x="76" y="68"/>
                    </a:moveTo>
                    <a:cubicBezTo>
                      <a:pt x="140" y="68"/>
                      <a:pt x="140" y="68"/>
                      <a:pt x="140" y="68"/>
                    </a:cubicBezTo>
                    <a:cubicBezTo>
                      <a:pt x="140" y="76"/>
                      <a:pt x="140" y="76"/>
                      <a:pt x="140" y="76"/>
                    </a:cubicBezTo>
                    <a:cubicBezTo>
                      <a:pt x="76" y="76"/>
                      <a:pt x="76" y="76"/>
                      <a:pt x="76" y="76"/>
                    </a:cubicBezTo>
                    <a:lnTo>
                      <a:pt x="76" y="68"/>
                    </a:lnTo>
                    <a:close/>
                    <a:moveTo>
                      <a:pt x="76" y="84"/>
                    </a:moveTo>
                    <a:cubicBezTo>
                      <a:pt x="140" y="84"/>
                      <a:pt x="140" y="84"/>
                      <a:pt x="140" y="84"/>
                    </a:cubicBezTo>
                    <a:cubicBezTo>
                      <a:pt x="140" y="92"/>
                      <a:pt x="140" y="92"/>
                      <a:pt x="140" y="92"/>
                    </a:cubicBezTo>
                    <a:cubicBezTo>
                      <a:pt x="76" y="92"/>
                      <a:pt x="76" y="92"/>
                      <a:pt x="76" y="92"/>
                    </a:cubicBezTo>
                    <a:lnTo>
                      <a:pt x="76" y="84"/>
                    </a:lnTo>
                    <a:close/>
                    <a:moveTo>
                      <a:pt x="12" y="20"/>
                    </a:move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12" y="92"/>
                      <a:pt x="12" y="92"/>
                      <a:pt x="12" y="92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6"/>
              <p:cNvSpPr>
                <a:spLocks noEditPoints="1"/>
              </p:cNvSpPr>
              <p:nvPr/>
            </p:nvSpPr>
            <p:spPr bwMode="auto">
              <a:xfrm>
                <a:off x="2455863" y="2332038"/>
                <a:ext cx="1306512" cy="274637"/>
              </a:xfrm>
              <a:custGeom>
                <a:avLst/>
                <a:gdLst>
                  <a:gd name="T0" fmla="*/ 140 w 152"/>
                  <a:gd name="T1" fmla="*/ 0 h 32"/>
                  <a:gd name="T2" fmla="*/ 12 w 152"/>
                  <a:gd name="T3" fmla="*/ 0 h 32"/>
                  <a:gd name="T4" fmla="*/ 0 w 152"/>
                  <a:gd name="T5" fmla="*/ 12 h 32"/>
                  <a:gd name="T6" fmla="*/ 0 w 152"/>
                  <a:gd name="T7" fmla="*/ 32 h 32"/>
                  <a:gd name="T8" fmla="*/ 152 w 152"/>
                  <a:gd name="T9" fmla="*/ 32 h 32"/>
                  <a:gd name="T10" fmla="*/ 152 w 152"/>
                  <a:gd name="T11" fmla="*/ 12 h 32"/>
                  <a:gd name="T12" fmla="*/ 140 w 152"/>
                  <a:gd name="T13" fmla="*/ 0 h 32"/>
                  <a:gd name="T14" fmla="*/ 16 w 152"/>
                  <a:gd name="T15" fmla="*/ 24 h 32"/>
                  <a:gd name="T16" fmla="*/ 8 w 152"/>
                  <a:gd name="T17" fmla="*/ 16 h 32"/>
                  <a:gd name="T18" fmla="*/ 16 w 152"/>
                  <a:gd name="T19" fmla="*/ 8 h 32"/>
                  <a:gd name="T20" fmla="*/ 24 w 152"/>
                  <a:gd name="T21" fmla="*/ 16 h 32"/>
                  <a:gd name="T22" fmla="*/ 16 w 152"/>
                  <a:gd name="T23" fmla="*/ 24 h 32"/>
                  <a:gd name="T24" fmla="*/ 40 w 152"/>
                  <a:gd name="T25" fmla="*/ 24 h 32"/>
                  <a:gd name="T26" fmla="*/ 32 w 152"/>
                  <a:gd name="T27" fmla="*/ 16 h 32"/>
                  <a:gd name="T28" fmla="*/ 40 w 152"/>
                  <a:gd name="T29" fmla="*/ 8 h 32"/>
                  <a:gd name="T30" fmla="*/ 48 w 152"/>
                  <a:gd name="T31" fmla="*/ 16 h 32"/>
                  <a:gd name="T32" fmla="*/ 40 w 152"/>
                  <a:gd name="T33" fmla="*/ 24 h 32"/>
                  <a:gd name="T34" fmla="*/ 64 w 152"/>
                  <a:gd name="T35" fmla="*/ 24 h 32"/>
                  <a:gd name="T36" fmla="*/ 56 w 152"/>
                  <a:gd name="T37" fmla="*/ 16 h 32"/>
                  <a:gd name="T38" fmla="*/ 64 w 152"/>
                  <a:gd name="T39" fmla="*/ 8 h 32"/>
                  <a:gd name="T40" fmla="*/ 72 w 152"/>
                  <a:gd name="T41" fmla="*/ 16 h 32"/>
                  <a:gd name="T42" fmla="*/ 64 w 152"/>
                  <a:gd name="T43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2" h="32">
                    <a:moveTo>
                      <a:pt x="14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52" y="32"/>
                      <a:pt x="152" y="32"/>
                      <a:pt x="152" y="32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47" y="0"/>
                      <a:pt x="140" y="0"/>
                    </a:cubicBezTo>
                    <a:moveTo>
                      <a:pt x="16" y="24"/>
                    </a:moveTo>
                    <a:cubicBezTo>
                      <a:pt x="12" y="24"/>
                      <a:pt x="8" y="20"/>
                      <a:pt x="8" y="16"/>
                    </a:cubicBezTo>
                    <a:cubicBezTo>
                      <a:pt x="8" y="12"/>
                      <a:pt x="12" y="8"/>
                      <a:pt x="16" y="8"/>
                    </a:cubicBezTo>
                    <a:cubicBezTo>
                      <a:pt x="20" y="8"/>
                      <a:pt x="24" y="12"/>
                      <a:pt x="24" y="16"/>
                    </a:cubicBezTo>
                    <a:cubicBezTo>
                      <a:pt x="24" y="20"/>
                      <a:pt x="20" y="24"/>
                      <a:pt x="16" y="24"/>
                    </a:cubicBezTo>
                    <a:moveTo>
                      <a:pt x="40" y="24"/>
                    </a:moveTo>
                    <a:cubicBezTo>
                      <a:pt x="36" y="24"/>
                      <a:pt x="32" y="20"/>
                      <a:pt x="32" y="16"/>
                    </a:cubicBezTo>
                    <a:cubicBezTo>
                      <a:pt x="32" y="12"/>
                      <a:pt x="36" y="8"/>
                      <a:pt x="40" y="8"/>
                    </a:cubicBezTo>
                    <a:cubicBezTo>
                      <a:pt x="44" y="8"/>
                      <a:pt x="48" y="12"/>
                      <a:pt x="48" y="16"/>
                    </a:cubicBezTo>
                    <a:cubicBezTo>
                      <a:pt x="48" y="20"/>
                      <a:pt x="44" y="24"/>
                      <a:pt x="40" y="24"/>
                    </a:cubicBezTo>
                    <a:moveTo>
                      <a:pt x="64" y="24"/>
                    </a:moveTo>
                    <a:cubicBezTo>
                      <a:pt x="60" y="24"/>
                      <a:pt x="56" y="20"/>
                      <a:pt x="56" y="16"/>
                    </a:cubicBezTo>
                    <a:cubicBezTo>
                      <a:pt x="56" y="12"/>
                      <a:pt x="60" y="8"/>
                      <a:pt x="64" y="8"/>
                    </a:cubicBezTo>
                    <a:cubicBezTo>
                      <a:pt x="68" y="8"/>
                      <a:pt x="72" y="12"/>
                      <a:pt x="72" y="16"/>
                    </a:cubicBezTo>
                    <a:cubicBezTo>
                      <a:pt x="72" y="20"/>
                      <a:pt x="68" y="24"/>
                      <a:pt x="64" y="2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7"/>
              <p:cNvSpPr>
                <a:spLocks noEditPoints="1"/>
              </p:cNvSpPr>
              <p:nvPr/>
            </p:nvSpPr>
            <p:spPr bwMode="auto">
              <a:xfrm>
                <a:off x="2008188" y="1885951"/>
                <a:ext cx="2201862" cy="2200274"/>
              </a:xfrm>
              <a:custGeom>
                <a:avLst/>
                <a:gdLst>
                  <a:gd name="T0" fmla="*/ 128 w 256"/>
                  <a:gd name="T1" fmla="*/ 0 h 256"/>
                  <a:gd name="T2" fmla="*/ 0 w 256"/>
                  <a:gd name="T3" fmla="*/ 128 h 256"/>
                  <a:gd name="T4" fmla="*/ 128 w 256"/>
                  <a:gd name="T5" fmla="*/ 256 h 256"/>
                  <a:gd name="T6" fmla="*/ 256 w 256"/>
                  <a:gd name="T7" fmla="*/ 128 h 256"/>
                  <a:gd name="T8" fmla="*/ 128 w 256"/>
                  <a:gd name="T9" fmla="*/ 0 h 256"/>
                  <a:gd name="T10" fmla="*/ 204 w 256"/>
                  <a:gd name="T11" fmla="*/ 184 h 256"/>
                  <a:gd name="T12" fmla="*/ 192 w 256"/>
                  <a:gd name="T13" fmla="*/ 196 h 256"/>
                  <a:gd name="T14" fmla="*/ 64 w 256"/>
                  <a:gd name="T15" fmla="*/ 196 h 256"/>
                  <a:gd name="T16" fmla="*/ 52 w 256"/>
                  <a:gd name="T17" fmla="*/ 184 h 256"/>
                  <a:gd name="T18" fmla="*/ 52 w 256"/>
                  <a:gd name="T19" fmla="*/ 92 h 256"/>
                  <a:gd name="T20" fmla="*/ 204 w 256"/>
                  <a:gd name="T21" fmla="*/ 92 h 256"/>
                  <a:gd name="T22" fmla="*/ 204 w 256"/>
                  <a:gd name="T23" fmla="*/ 184 h 256"/>
                  <a:gd name="T24" fmla="*/ 204 w 256"/>
                  <a:gd name="T25" fmla="*/ 84 h 256"/>
                  <a:gd name="T26" fmla="*/ 52 w 256"/>
                  <a:gd name="T27" fmla="*/ 84 h 256"/>
                  <a:gd name="T28" fmla="*/ 52 w 256"/>
                  <a:gd name="T29" fmla="*/ 64 h 256"/>
                  <a:gd name="T30" fmla="*/ 64 w 256"/>
                  <a:gd name="T31" fmla="*/ 52 h 256"/>
                  <a:gd name="T32" fmla="*/ 192 w 256"/>
                  <a:gd name="T33" fmla="*/ 52 h 256"/>
                  <a:gd name="T34" fmla="*/ 204 w 256"/>
                  <a:gd name="T35" fmla="*/ 64 h 256"/>
                  <a:gd name="T36" fmla="*/ 204 w 256"/>
                  <a:gd name="T37" fmla="*/ 84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6" h="256">
                    <a:moveTo>
                      <a:pt x="128" y="0"/>
                    </a:moveTo>
                    <a:cubicBezTo>
                      <a:pt x="57" y="0"/>
                      <a:pt x="0" y="57"/>
                      <a:pt x="0" y="128"/>
                    </a:cubicBezTo>
                    <a:cubicBezTo>
                      <a:pt x="0" y="199"/>
                      <a:pt x="57" y="256"/>
                      <a:pt x="128" y="256"/>
                    </a:cubicBezTo>
                    <a:cubicBezTo>
                      <a:pt x="199" y="256"/>
                      <a:pt x="256" y="199"/>
                      <a:pt x="256" y="128"/>
                    </a:cubicBezTo>
                    <a:cubicBezTo>
                      <a:pt x="256" y="57"/>
                      <a:pt x="199" y="0"/>
                      <a:pt x="128" y="0"/>
                    </a:cubicBezTo>
                    <a:moveTo>
                      <a:pt x="204" y="184"/>
                    </a:moveTo>
                    <a:cubicBezTo>
                      <a:pt x="204" y="191"/>
                      <a:pt x="199" y="196"/>
                      <a:pt x="192" y="196"/>
                    </a:cubicBezTo>
                    <a:cubicBezTo>
                      <a:pt x="64" y="196"/>
                      <a:pt x="64" y="196"/>
                      <a:pt x="64" y="196"/>
                    </a:cubicBezTo>
                    <a:cubicBezTo>
                      <a:pt x="57" y="196"/>
                      <a:pt x="52" y="191"/>
                      <a:pt x="52" y="184"/>
                    </a:cubicBezTo>
                    <a:cubicBezTo>
                      <a:pt x="52" y="92"/>
                      <a:pt x="52" y="92"/>
                      <a:pt x="52" y="92"/>
                    </a:cubicBezTo>
                    <a:cubicBezTo>
                      <a:pt x="204" y="92"/>
                      <a:pt x="204" y="92"/>
                      <a:pt x="204" y="92"/>
                    </a:cubicBezTo>
                    <a:lnTo>
                      <a:pt x="204" y="184"/>
                    </a:lnTo>
                    <a:close/>
                    <a:moveTo>
                      <a:pt x="204" y="84"/>
                    </a:moveTo>
                    <a:cubicBezTo>
                      <a:pt x="52" y="84"/>
                      <a:pt x="52" y="84"/>
                      <a:pt x="52" y="8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7"/>
                      <a:pt x="57" y="52"/>
                      <a:pt x="64" y="52"/>
                    </a:cubicBezTo>
                    <a:cubicBezTo>
                      <a:pt x="192" y="52"/>
                      <a:pt x="192" y="52"/>
                      <a:pt x="192" y="52"/>
                    </a:cubicBezTo>
                    <a:cubicBezTo>
                      <a:pt x="199" y="52"/>
                      <a:pt x="204" y="57"/>
                      <a:pt x="204" y="64"/>
                    </a:cubicBezTo>
                    <a:lnTo>
                      <a:pt x="204" y="84"/>
                    </a:lnTo>
                    <a:close/>
                  </a:path>
                </a:pathLst>
              </a:custGeom>
              <a:solidFill>
                <a:srgbClr val="DE5F3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Oval 8"/>
              <p:cNvSpPr>
                <a:spLocks noChangeArrowheads="1"/>
              </p:cNvSpPr>
              <p:nvPr/>
            </p:nvSpPr>
            <p:spPr bwMode="auto">
              <a:xfrm>
                <a:off x="2730500" y="2400300"/>
                <a:ext cx="138112" cy="138112"/>
              </a:xfrm>
              <a:prstGeom prst="ellipse">
                <a:avLst/>
              </a:prstGeom>
              <a:solidFill>
                <a:srgbClr val="DE5F3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Oval 9"/>
              <p:cNvSpPr>
                <a:spLocks noChangeArrowheads="1"/>
              </p:cNvSpPr>
              <p:nvPr/>
            </p:nvSpPr>
            <p:spPr bwMode="auto">
              <a:xfrm>
                <a:off x="2936875" y="2400300"/>
                <a:ext cx="138112" cy="138112"/>
              </a:xfrm>
              <a:prstGeom prst="ellipse">
                <a:avLst/>
              </a:prstGeom>
              <a:solidFill>
                <a:srgbClr val="DE5F3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Oval 10"/>
              <p:cNvSpPr>
                <a:spLocks noChangeArrowheads="1"/>
              </p:cNvSpPr>
              <p:nvPr/>
            </p:nvSpPr>
            <p:spPr bwMode="auto">
              <a:xfrm>
                <a:off x="2524125" y="2400300"/>
                <a:ext cx="138112" cy="138112"/>
              </a:xfrm>
              <a:prstGeom prst="ellipse">
                <a:avLst/>
              </a:prstGeom>
              <a:solidFill>
                <a:srgbClr val="DE5F3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Rectangle 11"/>
              <p:cNvSpPr>
                <a:spLocks noChangeArrowheads="1"/>
              </p:cNvSpPr>
              <p:nvPr/>
            </p:nvSpPr>
            <p:spPr bwMode="auto">
              <a:xfrm>
                <a:off x="2559050" y="2847975"/>
                <a:ext cx="412750" cy="619125"/>
              </a:xfrm>
              <a:prstGeom prst="rect">
                <a:avLst/>
              </a:prstGeom>
              <a:solidFill>
                <a:srgbClr val="DE5F3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Rectangle 12"/>
              <p:cNvSpPr>
                <a:spLocks noChangeArrowheads="1"/>
              </p:cNvSpPr>
              <p:nvPr/>
            </p:nvSpPr>
            <p:spPr bwMode="auto">
              <a:xfrm>
                <a:off x="3108325" y="2847975"/>
                <a:ext cx="550862" cy="68262"/>
              </a:xfrm>
              <a:prstGeom prst="rect">
                <a:avLst/>
              </a:prstGeom>
              <a:solidFill>
                <a:srgbClr val="DE5F3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Rectangle 13"/>
              <p:cNvSpPr>
                <a:spLocks noChangeArrowheads="1"/>
              </p:cNvSpPr>
              <p:nvPr/>
            </p:nvSpPr>
            <p:spPr bwMode="auto">
              <a:xfrm>
                <a:off x="3108325" y="2986088"/>
                <a:ext cx="550862" cy="68262"/>
              </a:xfrm>
              <a:prstGeom prst="rect">
                <a:avLst/>
              </a:prstGeom>
              <a:solidFill>
                <a:srgbClr val="DE5F3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Rectangle 14"/>
              <p:cNvSpPr>
                <a:spLocks noChangeArrowheads="1"/>
              </p:cNvSpPr>
              <p:nvPr/>
            </p:nvSpPr>
            <p:spPr bwMode="auto">
              <a:xfrm>
                <a:off x="3108325" y="3122613"/>
                <a:ext cx="550862" cy="69850"/>
              </a:xfrm>
              <a:prstGeom prst="rect">
                <a:avLst/>
              </a:prstGeom>
              <a:solidFill>
                <a:srgbClr val="DE5F3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Rectangle 15"/>
              <p:cNvSpPr>
                <a:spLocks noChangeArrowheads="1"/>
              </p:cNvSpPr>
              <p:nvPr/>
            </p:nvSpPr>
            <p:spPr bwMode="auto">
              <a:xfrm>
                <a:off x="3108325" y="3260725"/>
                <a:ext cx="550862" cy="68262"/>
              </a:xfrm>
              <a:prstGeom prst="rect">
                <a:avLst/>
              </a:prstGeom>
              <a:solidFill>
                <a:srgbClr val="DE5F3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Rectangle 16"/>
              <p:cNvSpPr>
                <a:spLocks noChangeArrowheads="1"/>
              </p:cNvSpPr>
              <p:nvPr/>
            </p:nvSpPr>
            <p:spPr bwMode="auto">
              <a:xfrm>
                <a:off x="3108325" y="3398838"/>
                <a:ext cx="550862" cy="68262"/>
              </a:xfrm>
              <a:prstGeom prst="rect">
                <a:avLst/>
              </a:prstGeom>
              <a:solidFill>
                <a:srgbClr val="DE5F3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4200968" y="2307257"/>
            <a:ext cx="3185487" cy="3237127"/>
            <a:chOff x="4318022" y="2546407"/>
            <a:chExt cx="3185487" cy="3237127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5506" y="2546407"/>
              <a:ext cx="1796400" cy="1796400"/>
              <a:chOff x="5283200" y="2878138"/>
              <a:chExt cx="969963" cy="971550"/>
            </a:xfrm>
          </p:grpSpPr>
          <p:sp>
            <p:nvSpPr>
              <p:cNvPr id="35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5283200" y="2881313"/>
                <a:ext cx="966788" cy="968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5465763" y="3059113"/>
                <a:ext cx="606425" cy="638175"/>
              </a:xfrm>
              <a:custGeom>
                <a:avLst/>
                <a:gdLst>
                  <a:gd name="T0" fmla="*/ 80 w 160"/>
                  <a:gd name="T1" fmla="*/ 0 h 168"/>
                  <a:gd name="T2" fmla="*/ 0 w 160"/>
                  <a:gd name="T3" fmla="*/ 72 h 168"/>
                  <a:gd name="T4" fmla="*/ 75 w 160"/>
                  <a:gd name="T5" fmla="*/ 144 h 168"/>
                  <a:gd name="T6" fmla="*/ 80 w 160"/>
                  <a:gd name="T7" fmla="*/ 168 h 168"/>
                  <a:gd name="T8" fmla="*/ 119 w 160"/>
                  <a:gd name="T9" fmla="*/ 135 h 168"/>
                  <a:gd name="T10" fmla="*/ 160 w 160"/>
                  <a:gd name="T11" fmla="*/ 72 h 168"/>
                  <a:gd name="T12" fmla="*/ 80 w 160"/>
                  <a:gd name="T13" fmla="*/ 0 h 168"/>
                  <a:gd name="T14" fmla="*/ 48 w 160"/>
                  <a:gd name="T15" fmla="*/ 80 h 168"/>
                  <a:gd name="T16" fmla="*/ 40 w 160"/>
                  <a:gd name="T17" fmla="*/ 72 h 168"/>
                  <a:gd name="T18" fmla="*/ 48 w 160"/>
                  <a:gd name="T19" fmla="*/ 64 h 168"/>
                  <a:gd name="T20" fmla="*/ 56 w 160"/>
                  <a:gd name="T21" fmla="*/ 72 h 168"/>
                  <a:gd name="T22" fmla="*/ 48 w 160"/>
                  <a:gd name="T23" fmla="*/ 80 h 168"/>
                  <a:gd name="T24" fmla="*/ 80 w 160"/>
                  <a:gd name="T25" fmla="*/ 80 h 168"/>
                  <a:gd name="T26" fmla="*/ 72 w 160"/>
                  <a:gd name="T27" fmla="*/ 72 h 168"/>
                  <a:gd name="T28" fmla="*/ 80 w 160"/>
                  <a:gd name="T29" fmla="*/ 64 h 168"/>
                  <a:gd name="T30" fmla="*/ 88 w 160"/>
                  <a:gd name="T31" fmla="*/ 72 h 168"/>
                  <a:gd name="T32" fmla="*/ 80 w 160"/>
                  <a:gd name="T33" fmla="*/ 80 h 168"/>
                  <a:gd name="T34" fmla="*/ 112 w 160"/>
                  <a:gd name="T35" fmla="*/ 80 h 168"/>
                  <a:gd name="T36" fmla="*/ 104 w 160"/>
                  <a:gd name="T37" fmla="*/ 72 h 168"/>
                  <a:gd name="T38" fmla="*/ 112 w 160"/>
                  <a:gd name="T39" fmla="*/ 64 h 168"/>
                  <a:gd name="T40" fmla="*/ 120 w 160"/>
                  <a:gd name="T41" fmla="*/ 72 h 168"/>
                  <a:gd name="T42" fmla="*/ 112 w 160"/>
                  <a:gd name="T43" fmla="*/ 8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0" h="168">
                    <a:moveTo>
                      <a:pt x="80" y="0"/>
                    </a:moveTo>
                    <a:cubicBezTo>
                      <a:pt x="36" y="0"/>
                      <a:pt x="0" y="32"/>
                      <a:pt x="0" y="72"/>
                    </a:cubicBezTo>
                    <a:cubicBezTo>
                      <a:pt x="0" y="110"/>
                      <a:pt x="33" y="141"/>
                      <a:pt x="75" y="144"/>
                    </a:cubicBezTo>
                    <a:cubicBezTo>
                      <a:pt x="78" y="158"/>
                      <a:pt x="80" y="168"/>
                      <a:pt x="80" y="168"/>
                    </a:cubicBezTo>
                    <a:cubicBezTo>
                      <a:pt x="80" y="168"/>
                      <a:pt x="100" y="156"/>
                      <a:pt x="119" y="135"/>
                    </a:cubicBezTo>
                    <a:cubicBezTo>
                      <a:pt x="143" y="123"/>
                      <a:pt x="160" y="99"/>
                      <a:pt x="160" y="72"/>
                    </a:cubicBezTo>
                    <a:cubicBezTo>
                      <a:pt x="160" y="32"/>
                      <a:pt x="124" y="0"/>
                      <a:pt x="80" y="0"/>
                    </a:cubicBezTo>
                    <a:moveTo>
                      <a:pt x="48" y="80"/>
                    </a:moveTo>
                    <a:cubicBezTo>
                      <a:pt x="44" y="80"/>
                      <a:pt x="40" y="76"/>
                      <a:pt x="40" y="72"/>
                    </a:cubicBezTo>
                    <a:cubicBezTo>
                      <a:pt x="40" y="68"/>
                      <a:pt x="44" y="64"/>
                      <a:pt x="48" y="64"/>
                    </a:cubicBezTo>
                    <a:cubicBezTo>
                      <a:pt x="52" y="64"/>
                      <a:pt x="56" y="68"/>
                      <a:pt x="56" y="72"/>
                    </a:cubicBezTo>
                    <a:cubicBezTo>
                      <a:pt x="56" y="76"/>
                      <a:pt x="52" y="80"/>
                      <a:pt x="48" y="80"/>
                    </a:cubicBezTo>
                    <a:moveTo>
                      <a:pt x="80" y="80"/>
                    </a:moveTo>
                    <a:cubicBezTo>
                      <a:pt x="76" y="80"/>
                      <a:pt x="72" y="76"/>
                      <a:pt x="72" y="72"/>
                    </a:cubicBezTo>
                    <a:cubicBezTo>
                      <a:pt x="72" y="68"/>
                      <a:pt x="76" y="64"/>
                      <a:pt x="80" y="64"/>
                    </a:cubicBezTo>
                    <a:cubicBezTo>
                      <a:pt x="84" y="64"/>
                      <a:pt x="88" y="68"/>
                      <a:pt x="88" y="72"/>
                    </a:cubicBezTo>
                    <a:cubicBezTo>
                      <a:pt x="88" y="76"/>
                      <a:pt x="84" y="80"/>
                      <a:pt x="80" y="80"/>
                    </a:cubicBezTo>
                    <a:moveTo>
                      <a:pt x="112" y="80"/>
                    </a:moveTo>
                    <a:cubicBezTo>
                      <a:pt x="108" y="80"/>
                      <a:pt x="104" y="76"/>
                      <a:pt x="104" y="72"/>
                    </a:cubicBezTo>
                    <a:cubicBezTo>
                      <a:pt x="104" y="68"/>
                      <a:pt x="108" y="64"/>
                      <a:pt x="112" y="64"/>
                    </a:cubicBezTo>
                    <a:cubicBezTo>
                      <a:pt x="116" y="64"/>
                      <a:pt x="120" y="68"/>
                      <a:pt x="120" y="72"/>
                    </a:cubicBezTo>
                    <a:cubicBezTo>
                      <a:pt x="120" y="76"/>
                      <a:pt x="116" y="80"/>
                      <a:pt x="112" y="8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21"/>
              <p:cNvSpPr>
                <a:spLocks noEditPoints="1"/>
              </p:cNvSpPr>
              <p:nvPr/>
            </p:nvSpPr>
            <p:spPr bwMode="auto">
              <a:xfrm>
                <a:off x="5283200" y="2878138"/>
                <a:ext cx="969963" cy="971550"/>
              </a:xfrm>
              <a:custGeom>
                <a:avLst/>
                <a:gdLst>
                  <a:gd name="T0" fmla="*/ 128 w 256"/>
                  <a:gd name="T1" fmla="*/ 0 h 256"/>
                  <a:gd name="T2" fmla="*/ 0 w 256"/>
                  <a:gd name="T3" fmla="*/ 128 h 256"/>
                  <a:gd name="T4" fmla="*/ 128 w 256"/>
                  <a:gd name="T5" fmla="*/ 256 h 256"/>
                  <a:gd name="T6" fmla="*/ 256 w 256"/>
                  <a:gd name="T7" fmla="*/ 128 h 256"/>
                  <a:gd name="T8" fmla="*/ 128 w 256"/>
                  <a:gd name="T9" fmla="*/ 0 h 256"/>
                  <a:gd name="T10" fmla="*/ 167 w 256"/>
                  <a:gd name="T11" fmla="*/ 183 h 256"/>
                  <a:gd name="T12" fmla="*/ 128 w 256"/>
                  <a:gd name="T13" fmla="*/ 216 h 256"/>
                  <a:gd name="T14" fmla="*/ 123 w 256"/>
                  <a:gd name="T15" fmla="*/ 192 h 256"/>
                  <a:gd name="T16" fmla="*/ 48 w 256"/>
                  <a:gd name="T17" fmla="*/ 120 h 256"/>
                  <a:gd name="T18" fmla="*/ 128 w 256"/>
                  <a:gd name="T19" fmla="*/ 48 h 256"/>
                  <a:gd name="T20" fmla="*/ 208 w 256"/>
                  <a:gd name="T21" fmla="*/ 120 h 256"/>
                  <a:gd name="T22" fmla="*/ 167 w 256"/>
                  <a:gd name="T23" fmla="*/ 183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6" h="256">
                    <a:moveTo>
                      <a:pt x="128" y="0"/>
                    </a:moveTo>
                    <a:cubicBezTo>
                      <a:pt x="57" y="0"/>
                      <a:pt x="0" y="57"/>
                      <a:pt x="0" y="128"/>
                    </a:cubicBezTo>
                    <a:cubicBezTo>
                      <a:pt x="0" y="199"/>
                      <a:pt x="57" y="256"/>
                      <a:pt x="128" y="256"/>
                    </a:cubicBezTo>
                    <a:cubicBezTo>
                      <a:pt x="199" y="256"/>
                      <a:pt x="256" y="199"/>
                      <a:pt x="256" y="128"/>
                    </a:cubicBezTo>
                    <a:cubicBezTo>
                      <a:pt x="256" y="57"/>
                      <a:pt x="199" y="0"/>
                      <a:pt x="128" y="0"/>
                    </a:cubicBezTo>
                    <a:moveTo>
                      <a:pt x="167" y="183"/>
                    </a:moveTo>
                    <a:cubicBezTo>
                      <a:pt x="148" y="204"/>
                      <a:pt x="128" y="216"/>
                      <a:pt x="128" y="216"/>
                    </a:cubicBezTo>
                    <a:cubicBezTo>
                      <a:pt x="128" y="216"/>
                      <a:pt x="126" y="206"/>
                      <a:pt x="123" y="192"/>
                    </a:cubicBezTo>
                    <a:cubicBezTo>
                      <a:pt x="81" y="189"/>
                      <a:pt x="48" y="158"/>
                      <a:pt x="48" y="120"/>
                    </a:cubicBezTo>
                    <a:cubicBezTo>
                      <a:pt x="48" y="80"/>
                      <a:pt x="84" y="48"/>
                      <a:pt x="128" y="48"/>
                    </a:cubicBezTo>
                    <a:cubicBezTo>
                      <a:pt x="172" y="48"/>
                      <a:pt x="208" y="80"/>
                      <a:pt x="208" y="120"/>
                    </a:cubicBezTo>
                    <a:cubicBezTo>
                      <a:pt x="208" y="147"/>
                      <a:pt x="191" y="171"/>
                      <a:pt x="167" y="183"/>
                    </a:cubicBezTo>
                  </a:path>
                </a:pathLst>
              </a:custGeom>
              <a:solidFill>
                <a:srgbClr val="5C879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Oval 22"/>
              <p:cNvSpPr>
                <a:spLocks noChangeArrowheads="1"/>
              </p:cNvSpPr>
              <p:nvPr/>
            </p:nvSpPr>
            <p:spPr bwMode="auto">
              <a:xfrm>
                <a:off x="5738813" y="3303588"/>
                <a:ext cx="60325" cy="60325"/>
              </a:xfrm>
              <a:prstGeom prst="ellipse">
                <a:avLst/>
              </a:prstGeom>
              <a:solidFill>
                <a:srgbClr val="5C87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Oval 23"/>
              <p:cNvSpPr>
                <a:spLocks noChangeArrowheads="1"/>
              </p:cNvSpPr>
              <p:nvPr/>
            </p:nvSpPr>
            <p:spPr bwMode="auto">
              <a:xfrm>
                <a:off x="5859463" y="3303588"/>
                <a:ext cx="60325" cy="60325"/>
              </a:xfrm>
              <a:prstGeom prst="ellipse">
                <a:avLst/>
              </a:prstGeom>
              <a:solidFill>
                <a:srgbClr val="5C87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Oval 24"/>
              <p:cNvSpPr>
                <a:spLocks noChangeArrowheads="1"/>
              </p:cNvSpPr>
              <p:nvPr/>
            </p:nvSpPr>
            <p:spPr bwMode="auto">
              <a:xfrm>
                <a:off x="5616575" y="3303588"/>
                <a:ext cx="60325" cy="60325"/>
              </a:xfrm>
              <a:prstGeom prst="ellipse">
                <a:avLst/>
              </a:prstGeom>
              <a:solidFill>
                <a:srgbClr val="5C87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4318022" y="4398539"/>
              <a:ext cx="318548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外在分析</a:t>
              </a:r>
              <a:r>
                <a:rPr lang="zh-CN" altLang="en-US" sz="2000" b="1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表</a:t>
              </a:r>
              <a:endParaRPr lang="en-US" altLang="zh-CN" sz="2000" b="1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你期望的</a:t>
              </a:r>
              <a:r>
                <a:rPr lang="zh-CN" altLang="en-US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样子</a:t>
              </a:r>
              <a:endParaRPr lang="en-US" altLang="zh-CN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</a:t>
              </a:r>
              <a:r>
                <a:rPr lang="zh-CN" altLang="en-US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你的行为表现的可能性</a:t>
              </a:r>
              <a:r>
                <a:rPr lang="zh-CN" altLang="en-US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</a:t>
              </a:r>
              <a:endParaRPr lang="en-US" altLang="zh-CN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205787" y="2303757"/>
            <a:ext cx="2954655" cy="3240627"/>
            <a:chOff x="7571509" y="2542907"/>
            <a:chExt cx="2954655" cy="3240627"/>
          </a:xfrm>
        </p:grpSpPr>
        <p:grpSp>
          <p:nvGrpSpPr>
            <p:cNvPr id="25" name="组合 24"/>
            <p:cNvGrpSpPr/>
            <p:nvPr/>
          </p:nvGrpSpPr>
          <p:grpSpPr>
            <a:xfrm>
              <a:off x="8145262" y="2542907"/>
              <a:ext cx="1804988" cy="1803400"/>
              <a:chOff x="8267700" y="1938338"/>
              <a:chExt cx="1804988" cy="1803400"/>
            </a:xfrm>
          </p:grpSpPr>
          <p:sp>
            <p:nvSpPr>
              <p:cNvPr id="28" name="Freeform 28"/>
              <p:cNvSpPr>
                <a:spLocks noEditPoints="1"/>
              </p:cNvSpPr>
              <p:nvPr/>
            </p:nvSpPr>
            <p:spPr bwMode="auto">
              <a:xfrm>
                <a:off x="8605838" y="2219326"/>
                <a:ext cx="1127125" cy="1184275"/>
              </a:xfrm>
              <a:custGeom>
                <a:avLst/>
                <a:gdLst>
                  <a:gd name="T0" fmla="*/ 144 w 160"/>
                  <a:gd name="T1" fmla="*/ 8 h 168"/>
                  <a:gd name="T2" fmla="*/ 112 w 160"/>
                  <a:gd name="T3" fmla="*/ 8 h 168"/>
                  <a:gd name="T4" fmla="*/ 112 w 160"/>
                  <a:gd name="T5" fmla="*/ 0 h 168"/>
                  <a:gd name="T6" fmla="*/ 100 w 160"/>
                  <a:gd name="T7" fmla="*/ 0 h 168"/>
                  <a:gd name="T8" fmla="*/ 60 w 160"/>
                  <a:gd name="T9" fmla="*/ 0 h 168"/>
                  <a:gd name="T10" fmla="*/ 48 w 160"/>
                  <a:gd name="T11" fmla="*/ 0 h 168"/>
                  <a:gd name="T12" fmla="*/ 48 w 160"/>
                  <a:gd name="T13" fmla="*/ 8 h 168"/>
                  <a:gd name="T14" fmla="*/ 16 w 160"/>
                  <a:gd name="T15" fmla="*/ 8 h 168"/>
                  <a:gd name="T16" fmla="*/ 0 w 160"/>
                  <a:gd name="T17" fmla="*/ 24 h 168"/>
                  <a:gd name="T18" fmla="*/ 0 w 160"/>
                  <a:gd name="T19" fmla="*/ 46 h 168"/>
                  <a:gd name="T20" fmla="*/ 0 w 160"/>
                  <a:gd name="T21" fmla="*/ 152 h 168"/>
                  <a:gd name="T22" fmla="*/ 16 w 160"/>
                  <a:gd name="T23" fmla="*/ 168 h 168"/>
                  <a:gd name="T24" fmla="*/ 144 w 160"/>
                  <a:gd name="T25" fmla="*/ 168 h 168"/>
                  <a:gd name="T26" fmla="*/ 160 w 160"/>
                  <a:gd name="T27" fmla="*/ 152 h 168"/>
                  <a:gd name="T28" fmla="*/ 160 w 160"/>
                  <a:gd name="T29" fmla="*/ 46 h 168"/>
                  <a:gd name="T30" fmla="*/ 160 w 160"/>
                  <a:gd name="T31" fmla="*/ 24 h 168"/>
                  <a:gd name="T32" fmla="*/ 144 w 160"/>
                  <a:gd name="T33" fmla="*/ 8 h 168"/>
                  <a:gd name="T34" fmla="*/ 144 w 160"/>
                  <a:gd name="T35" fmla="*/ 152 h 168"/>
                  <a:gd name="T36" fmla="*/ 16 w 160"/>
                  <a:gd name="T37" fmla="*/ 152 h 168"/>
                  <a:gd name="T38" fmla="*/ 16 w 160"/>
                  <a:gd name="T39" fmla="*/ 24 h 168"/>
                  <a:gd name="T40" fmla="*/ 49 w 160"/>
                  <a:gd name="T41" fmla="*/ 24 h 168"/>
                  <a:gd name="T42" fmla="*/ 60 w 160"/>
                  <a:gd name="T43" fmla="*/ 32 h 168"/>
                  <a:gd name="T44" fmla="*/ 100 w 160"/>
                  <a:gd name="T45" fmla="*/ 32 h 168"/>
                  <a:gd name="T46" fmla="*/ 111 w 160"/>
                  <a:gd name="T47" fmla="*/ 24 h 168"/>
                  <a:gd name="T48" fmla="*/ 144 w 160"/>
                  <a:gd name="T49" fmla="*/ 24 h 168"/>
                  <a:gd name="T50" fmla="*/ 144 w 160"/>
                  <a:gd name="T51" fmla="*/ 15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0" h="168">
                    <a:moveTo>
                      <a:pt x="144" y="8"/>
                    </a:moveTo>
                    <a:cubicBezTo>
                      <a:pt x="112" y="8"/>
                      <a:pt x="112" y="8"/>
                      <a:pt x="112" y="8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7" y="8"/>
                      <a:pt x="0" y="15"/>
                      <a:pt x="0" y="2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61"/>
                      <a:pt x="7" y="168"/>
                      <a:pt x="16" y="168"/>
                    </a:cubicBezTo>
                    <a:cubicBezTo>
                      <a:pt x="144" y="168"/>
                      <a:pt x="144" y="168"/>
                      <a:pt x="144" y="168"/>
                    </a:cubicBezTo>
                    <a:cubicBezTo>
                      <a:pt x="153" y="168"/>
                      <a:pt x="160" y="161"/>
                      <a:pt x="160" y="152"/>
                    </a:cubicBezTo>
                    <a:cubicBezTo>
                      <a:pt x="160" y="46"/>
                      <a:pt x="160" y="46"/>
                      <a:pt x="160" y="46"/>
                    </a:cubicBezTo>
                    <a:cubicBezTo>
                      <a:pt x="160" y="24"/>
                      <a:pt x="160" y="24"/>
                      <a:pt x="160" y="24"/>
                    </a:cubicBezTo>
                    <a:cubicBezTo>
                      <a:pt x="160" y="15"/>
                      <a:pt x="153" y="8"/>
                      <a:pt x="144" y="8"/>
                    </a:cubicBezTo>
                    <a:moveTo>
                      <a:pt x="144" y="152"/>
                    </a:moveTo>
                    <a:cubicBezTo>
                      <a:pt x="16" y="152"/>
                      <a:pt x="16" y="152"/>
                      <a:pt x="16" y="152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50" y="29"/>
                      <a:pt x="55" y="32"/>
                      <a:pt x="60" y="32"/>
                    </a:cubicBezTo>
                    <a:cubicBezTo>
                      <a:pt x="100" y="32"/>
                      <a:pt x="100" y="32"/>
                      <a:pt x="100" y="32"/>
                    </a:cubicBezTo>
                    <a:cubicBezTo>
                      <a:pt x="105" y="32"/>
                      <a:pt x="110" y="29"/>
                      <a:pt x="111" y="24"/>
                    </a:cubicBezTo>
                    <a:cubicBezTo>
                      <a:pt x="144" y="24"/>
                      <a:pt x="144" y="24"/>
                      <a:pt x="144" y="24"/>
                    </a:cubicBezTo>
                    <a:lnTo>
                      <a:pt x="144" y="1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Rectangle 29"/>
              <p:cNvSpPr>
                <a:spLocks noChangeArrowheads="1"/>
              </p:cNvSpPr>
              <p:nvPr/>
            </p:nvSpPr>
            <p:spPr bwMode="auto">
              <a:xfrm>
                <a:off x="8888413" y="3065463"/>
                <a:ext cx="563563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Rectangle 30"/>
              <p:cNvSpPr>
                <a:spLocks noChangeArrowheads="1"/>
              </p:cNvSpPr>
              <p:nvPr/>
            </p:nvSpPr>
            <p:spPr bwMode="auto">
              <a:xfrm>
                <a:off x="8888413" y="2727326"/>
                <a:ext cx="563563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31"/>
              <p:cNvSpPr>
                <a:spLocks noChangeArrowheads="1"/>
              </p:cNvSpPr>
              <p:nvPr/>
            </p:nvSpPr>
            <p:spPr bwMode="auto">
              <a:xfrm>
                <a:off x="8888413" y="2952751"/>
                <a:ext cx="563563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Rectangle 32"/>
              <p:cNvSpPr>
                <a:spLocks noChangeArrowheads="1"/>
              </p:cNvSpPr>
              <p:nvPr/>
            </p:nvSpPr>
            <p:spPr bwMode="auto">
              <a:xfrm>
                <a:off x="8888413" y="2840038"/>
                <a:ext cx="563563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33"/>
              <p:cNvSpPr>
                <a:spLocks noEditPoints="1"/>
              </p:cNvSpPr>
              <p:nvPr/>
            </p:nvSpPr>
            <p:spPr bwMode="auto">
              <a:xfrm>
                <a:off x="8267700" y="1938338"/>
                <a:ext cx="1804988" cy="1803400"/>
              </a:xfrm>
              <a:custGeom>
                <a:avLst/>
                <a:gdLst>
                  <a:gd name="T0" fmla="*/ 128 w 256"/>
                  <a:gd name="T1" fmla="*/ 0 h 256"/>
                  <a:gd name="T2" fmla="*/ 0 w 256"/>
                  <a:gd name="T3" fmla="*/ 128 h 256"/>
                  <a:gd name="T4" fmla="*/ 128 w 256"/>
                  <a:gd name="T5" fmla="*/ 256 h 256"/>
                  <a:gd name="T6" fmla="*/ 256 w 256"/>
                  <a:gd name="T7" fmla="*/ 128 h 256"/>
                  <a:gd name="T8" fmla="*/ 128 w 256"/>
                  <a:gd name="T9" fmla="*/ 0 h 256"/>
                  <a:gd name="T10" fmla="*/ 208 w 256"/>
                  <a:gd name="T11" fmla="*/ 86 h 256"/>
                  <a:gd name="T12" fmla="*/ 208 w 256"/>
                  <a:gd name="T13" fmla="*/ 192 h 256"/>
                  <a:gd name="T14" fmla="*/ 192 w 256"/>
                  <a:gd name="T15" fmla="*/ 208 h 256"/>
                  <a:gd name="T16" fmla="*/ 64 w 256"/>
                  <a:gd name="T17" fmla="*/ 208 h 256"/>
                  <a:gd name="T18" fmla="*/ 48 w 256"/>
                  <a:gd name="T19" fmla="*/ 192 h 256"/>
                  <a:gd name="T20" fmla="*/ 48 w 256"/>
                  <a:gd name="T21" fmla="*/ 86 h 256"/>
                  <a:gd name="T22" fmla="*/ 48 w 256"/>
                  <a:gd name="T23" fmla="*/ 64 h 256"/>
                  <a:gd name="T24" fmla="*/ 64 w 256"/>
                  <a:gd name="T25" fmla="*/ 48 h 256"/>
                  <a:gd name="T26" fmla="*/ 96 w 256"/>
                  <a:gd name="T27" fmla="*/ 48 h 256"/>
                  <a:gd name="T28" fmla="*/ 96 w 256"/>
                  <a:gd name="T29" fmla="*/ 40 h 256"/>
                  <a:gd name="T30" fmla="*/ 108 w 256"/>
                  <a:gd name="T31" fmla="*/ 40 h 256"/>
                  <a:gd name="T32" fmla="*/ 148 w 256"/>
                  <a:gd name="T33" fmla="*/ 40 h 256"/>
                  <a:gd name="T34" fmla="*/ 160 w 256"/>
                  <a:gd name="T35" fmla="*/ 40 h 256"/>
                  <a:gd name="T36" fmla="*/ 160 w 256"/>
                  <a:gd name="T37" fmla="*/ 48 h 256"/>
                  <a:gd name="T38" fmla="*/ 192 w 256"/>
                  <a:gd name="T39" fmla="*/ 48 h 256"/>
                  <a:gd name="T40" fmla="*/ 208 w 256"/>
                  <a:gd name="T41" fmla="*/ 64 h 256"/>
                  <a:gd name="T42" fmla="*/ 208 w 256"/>
                  <a:gd name="T43" fmla="*/ 8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6" h="256">
                    <a:moveTo>
                      <a:pt x="128" y="0"/>
                    </a:moveTo>
                    <a:cubicBezTo>
                      <a:pt x="57" y="0"/>
                      <a:pt x="0" y="57"/>
                      <a:pt x="0" y="128"/>
                    </a:cubicBezTo>
                    <a:cubicBezTo>
                      <a:pt x="0" y="199"/>
                      <a:pt x="57" y="256"/>
                      <a:pt x="128" y="256"/>
                    </a:cubicBezTo>
                    <a:cubicBezTo>
                      <a:pt x="199" y="256"/>
                      <a:pt x="256" y="199"/>
                      <a:pt x="256" y="128"/>
                    </a:cubicBezTo>
                    <a:cubicBezTo>
                      <a:pt x="256" y="57"/>
                      <a:pt x="199" y="0"/>
                      <a:pt x="128" y="0"/>
                    </a:cubicBezTo>
                    <a:moveTo>
                      <a:pt x="208" y="86"/>
                    </a:moveTo>
                    <a:cubicBezTo>
                      <a:pt x="208" y="192"/>
                      <a:pt x="208" y="192"/>
                      <a:pt x="208" y="192"/>
                    </a:cubicBezTo>
                    <a:cubicBezTo>
                      <a:pt x="208" y="201"/>
                      <a:pt x="201" y="208"/>
                      <a:pt x="192" y="208"/>
                    </a:cubicBezTo>
                    <a:cubicBezTo>
                      <a:pt x="64" y="208"/>
                      <a:pt x="64" y="208"/>
                      <a:pt x="64" y="208"/>
                    </a:cubicBezTo>
                    <a:cubicBezTo>
                      <a:pt x="55" y="208"/>
                      <a:pt x="48" y="201"/>
                      <a:pt x="48" y="192"/>
                    </a:cubicBezTo>
                    <a:cubicBezTo>
                      <a:pt x="48" y="86"/>
                      <a:pt x="48" y="86"/>
                      <a:pt x="48" y="86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48" y="55"/>
                      <a:pt x="55" y="48"/>
                      <a:pt x="64" y="48"/>
                    </a:cubicBezTo>
                    <a:cubicBezTo>
                      <a:pt x="96" y="48"/>
                      <a:pt x="96" y="48"/>
                      <a:pt x="96" y="48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48" y="40"/>
                      <a:pt x="148" y="40"/>
                      <a:pt x="148" y="40"/>
                    </a:cubicBezTo>
                    <a:cubicBezTo>
                      <a:pt x="160" y="40"/>
                      <a:pt x="160" y="40"/>
                      <a:pt x="160" y="40"/>
                    </a:cubicBezTo>
                    <a:cubicBezTo>
                      <a:pt x="160" y="48"/>
                      <a:pt x="160" y="48"/>
                      <a:pt x="160" y="48"/>
                    </a:cubicBezTo>
                    <a:cubicBezTo>
                      <a:pt x="192" y="48"/>
                      <a:pt x="192" y="48"/>
                      <a:pt x="192" y="48"/>
                    </a:cubicBezTo>
                    <a:cubicBezTo>
                      <a:pt x="201" y="48"/>
                      <a:pt x="208" y="55"/>
                      <a:pt x="208" y="64"/>
                    </a:cubicBezTo>
                    <a:lnTo>
                      <a:pt x="208" y="86"/>
                    </a:lnTo>
                    <a:close/>
                  </a:path>
                </a:pathLst>
              </a:custGeom>
              <a:solidFill>
                <a:srgbClr val="77A48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34"/>
              <p:cNvSpPr>
                <a:spLocks noEditPoints="1"/>
              </p:cNvSpPr>
              <p:nvPr/>
            </p:nvSpPr>
            <p:spPr bwMode="auto">
              <a:xfrm>
                <a:off x="8718550" y="2389188"/>
                <a:ext cx="901700" cy="901700"/>
              </a:xfrm>
              <a:custGeom>
                <a:avLst/>
                <a:gdLst>
                  <a:gd name="T0" fmla="*/ 84 w 128"/>
                  <a:gd name="T1" fmla="*/ 8 h 128"/>
                  <a:gd name="T2" fmla="*/ 44 w 128"/>
                  <a:gd name="T3" fmla="*/ 8 h 128"/>
                  <a:gd name="T4" fmla="*/ 33 w 128"/>
                  <a:gd name="T5" fmla="*/ 0 h 128"/>
                  <a:gd name="T6" fmla="*/ 0 w 128"/>
                  <a:gd name="T7" fmla="*/ 0 h 128"/>
                  <a:gd name="T8" fmla="*/ 0 w 128"/>
                  <a:gd name="T9" fmla="*/ 128 h 128"/>
                  <a:gd name="T10" fmla="*/ 128 w 128"/>
                  <a:gd name="T11" fmla="*/ 128 h 128"/>
                  <a:gd name="T12" fmla="*/ 128 w 128"/>
                  <a:gd name="T13" fmla="*/ 0 h 128"/>
                  <a:gd name="T14" fmla="*/ 95 w 128"/>
                  <a:gd name="T15" fmla="*/ 0 h 128"/>
                  <a:gd name="T16" fmla="*/ 84 w 128"/>
                  <a:gd name="T17" fmla="*/ 8 h 128"/>
                  <a:gd name="T18" fmla="*/ 104 w 128"/>
                  <a:gd name="T19" fmla="*/ 104 h 128"/>
                  <a:gd name="T20" fmla="*/ 24 w 128"/>
                  <a:gd name="T21" fmla="*/ 104 h 128"/>
                  <a:gd name="T22" fmla="*/ 24 w 128"/>
                  <a:gd name="T23" fmla="*/ 96 h 128"/>
                  <a:gd name="T24" fmla="*/ 104 w 128"/>
                  <a:gd name="T25" fmla="*/ 96 h 128"/>
                  <a:gd name="T26" fmla="*/ 104 w 128"/>
                  <a:gd name="T27" fmla="*/ 104 h 128"/>
                  <a:gd name="T28" fmla="*/ 104 w 128"/>
                  <a:gd name="T29" fmla="*/ 88 h 128"/>
                  <a:gd name="T30" fmla="*/ 24 w 128"/>
                  <a:gd name="T31" fmla="*/ 88 h 128"/>
                  <a:gd name="T32" fmla="*/ 24 w 128"/>
                  <a:gd name="T33" fmla="*/ 80 h 128"/>
                  <a:gd name="T34" fmla="*/ 104 w 128"/>
                  <a:gd name="T35" fmla="*/ 80 h 128"/>
                  <a:gd name="T36" fmla="*/ 104 w 128"/>
                  <a:gd name="T37" fmla="*/ 88 h 128"/>
                  <a:gd name="T38" fmla="*/ 104 w 128"/>
                  <a:gd name="T39" fmla="*/ 72 h 128"/>
                  <a:gd name="T40" fmla="*/ 24 w 128"/>
                  <a:gd name="T41" fmla="*/ 72 h 128"/>
                  <a:gd name="T42" fmla="*/ 24 w 128"/>
                  <a:gd name="T43" fmla="*/ 64 h 128"/>
                  <a:gd name="T44" fmla="*/ 104 w 128"/>
                  <a:gd name="T45" fmla="*/ 64 h 128"/>
                  <a:gd name="T46" fmla="*/ 104 w 128"/>
                  <a:gd name="T47" fmla="*/ 72 h 128"/>
                  <a:gd name="T48" fmla="*/ 104 w 128"/>
                  <a:gd name="T49" fmla="*/ 56 h 128"/>
                  <a:gd name="T50" fmla="*/ 24 w 128"/>
                  <a:gd name="T51" fmla="*/ 56 h 128"/>
                  <a:gd name="T52" fmla="*/ 24 w 128"/>
                  <a:gd name="T53" fmla="*/ 48 h 128"/>
                  <a:gd name="T54" fmla="*/ 104 w 128"/>
                  <a:gd name="T55" fmla="*/ 48 h 128"/>
                  <a:gd name="T56" fmla="*/ 104 w 128"/>
                  <a:gd name="T57" fmla="*/ 56 h 128"/>
                  <a:gd name="T58" fmla="*/ 104 w 128"/>
                  <a:gd name="T59" fmla="*/ 40 h 128"/>
                  <a:gd name="T60" fmla="*/ 24 w 128"/>
                  <a:gd name="T61" fmla="*/ 40 h 128"/>
                  <a:gd name="T62" fmla="*/ 24 w 128"/>
                  <a:gd name="T63" fmla="*/ 32 h 128"/>
                  <a:gd name="T64" fmla="*/ 104 w 128"/>
                  <a:gd name="T65" fmla="*/ 32 h 128"/>
                  <a:gd name="T66" fmla="*/ 104 w 128"/>
                  <a:gd name="T67" fmla="*/ 4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8" h="128">
                    <a:moveTo>
                      <a:pt x="84" y="8"/>
                    </a:moveTo>
                    <a:cubicBezTo>
                      <a:pt x="44" y="8"/>
                      <a:pt x="44" y="8"/>
                      <a:pt x="44" y="8"/>
                    </a:cubicBezTo>
                    <a:cubicBezTo>
                      <a:pt x="39" y="8"/>
                      <a:pt x="34" y="5"/>
                      <a:pt x="3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4" y="5"/>
                      <a:pt x="89" y="8"/>
                      <a:pt x="84" y="8"/>
                    </a:cubicBezTo>
                    <a:moveTo>
                      <a:pt x="104" y="104"/>
                    </a:moveTo>
                    <a:cubicBezTo>
                      <a:pt x="24" y="104"/>
                      <a:pt x="24" y="104"/>
                      <a:pt x="24" y="104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104" y="96"/>
                      <a:pt x="104" y="96"/>
                      <a:pt x="104" y="96"/>
                    </a:cubicBezTo>
                    <a:lnTo>
                      <a:pt x="104" y="104"/>
                    </a:lnTo>
                    <a:close/>
                    <a:moveTo>
                      <a:pt x="104" y="88"/>
                    </a:moveTo>
                    <a:cubicBezTo>
                      <a:pt x="24" y="88"/>
                      <a:pt x="24" y="88"/>
                      <a:pt x="24" y="88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104" y="80"/>
                      <a:pt x="104" y="80"/>
                      <a:pt x="104" y="80"/>
                    </a:cubicBezTo>
                    <a:lnTo>
                      <a:pt x="104" y="88"/>
                    </a:lnTo>
                    <a:close/>
                    <a:moveTo>
                      <a:pt x="104" y="72"/>
                    </a:move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104" y="64"/>
                      <a:pt x="104" y="64"/>
                      <a:pt x="104" y="64"/>
                    </a:cubicBezTo>
                    <a:lnTo>
                      <a:pt x="104" y="72"/>
                    </a:lnTo>
                    <a:close/>
                    <a:moveTo>
                      <a:pt x="104" y="56"/>
                    </a:moveTo>
                    <a:cubicBezTo>
                      <a:pt x="24" y="56"/>
                      <a:pt x="24" y="56"/>
                      <a:pt x="24" y="56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104" y="48"/>
                      <a:pt x="104" y="48"/>
                      <a:pt x="104" y="48"/>
                    </a:cubicBezTo>
                    <a:lnTo>
                      <a:pt x="104" y="56"/>
                    </a:lnTo>
                    <a:close/>
                    <a:moveTo>
                      <a:pt x="104" y="40"/>
                    </a:moveTo>
                    <a:cubicBezTo>
                      <a:pt x="24" y="40"/>
                      <a:pt x="24" y="40"/>
                      <a:pt x="24" y="40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104" y="32"/>
                      <a:pt x="104" y="32"/>
                      <a:pt x="104" y="32"/>
                    </a:cubicBezTo>
                    <a:lnTo>
                      <a:pt x="104" y="40"/>
                    </a:lnTo>
                    <a:close/>
                  </a:path>
                </a:pathLst>
              </a:custGeom>
              <a:solidFill>
                <a:srgbClr val="77A48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5" name="矩形 54"/>
            <p:cNvSpPr/>
            <p:nvPr/>
          </p:nvSpPr>
          <p:spPr>
            <a:xfrm>
              <a:off x="7571509" y="4398539"/>
              <a:ext cx="2954655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总结分析</a:t>
              </a:r>
              <a:r>
                <a:rPr lang="zh-CN" altLang="en-US" sz="2000" b="1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表</a:t>
              </a:r>
              <a:endParaRPr lang="en-US" altLang="zh-CN" sz="2000" b="1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别人眼中的</a:t>
              </a:r>
              <a:r>
                <a:rPr lang="zh-CN" altLang="en-US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</a:t>
              </a:r>
              <a:endParaRPr lang="en-US" altLang="zh-CN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与你对他人产生的影响相关</a:t>
              </a:r>
              <a:endParaRPr lang="en-US" altLang="zh-CN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57" name="矩形 56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446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直角三角形 58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304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6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1722895" y="59158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三大分析表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472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组合 222"/>
          <p:cNvGrpSpPr/>
          <p:nvPr/>
        </p:nvGrpSpPr>
        <p:grpSpPr>
          <a:xfrm>
            <a:off x="-1601613" y="-19050"/>
            <a:ext cx="13832079" cy="6918533"/>
            <a:chOff x="-1601613" y="-19050"/>
            <a:chExt cx="13832079" cy="6918533"/>
          </a:xfrm>
        </p:grpSpPr>
        <p:grpSp>
          <p:nvGrpSpPr>
            <p:cNvPr id="229" name="组合 228"/>
            <p:cNvGrpSpPr/>
            <p:nvPr/>
          </p:nvGrpSpPr>
          <p:grpSpPr>
            <a:xfrm>
              <a:off x="-1601613" y="-19050"/>
              <a:ext cx="13832079" cy="6397454"/>
              <a:chOff x="-1601613" y="-19050"/>
              <a:chExt cx="13832079" cy="6397454"/>
            </a:xfrm>
            <a:solidFill>
              <a:schemeClr val="bg1">
                <a:alpha val="4000"/>
              </a:schemeClr>
            </a:solidFill>
          </p:grpSpPr>
          <p:grpSp>
            <p:nvGrpSpPr>
              <p:cNvPr id="242" name="组合 241"/>
              <p:cNvGrpSpPr/>
              <p:nvPr/>
            </p:nvGrpSpPr>
            <p:grpSpPr>
              <a:xfrm>
                <a:off x="-1601613" y="-19050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67" name="组合 466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82" name="矩形 48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3" name="矩形 48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4" name="矩形 48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5" name="矩形 48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6" name="矩形 48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7" name="矩形 48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8" name="矩形 48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9" name="矩形 48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0" name="矩形 48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1" name="矩形 49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2" name="矩形 49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3" name="矩形 492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68" name="组合 467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69" name="矩形 46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0" name="矩形 46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1" name="矩形 47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2" name="矩形 47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3" name="矩形 47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4" name="矩形 47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5" name="矩形 47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6" name="矩形 47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7" name="矩形 47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8" name="矩形 47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9" name="矩形 47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0" name="矩形 479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1" name="矩形 480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3" name="组合 242"/>
              <p:cNvGrpSpPr/>
              <p:nvPr/>
            </p:nvGrpSpPr>
            <p:grpSpPr>
              <a:xfrm>
                <a:off x="-1601613" y="1046719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41" name="组合 440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56" name="矩形 45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7" name="矩形 45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8" name="矩形 45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9" name="矩形 45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0" name="矩形 45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1" name="矩形 46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2" name="矩形 46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3" name="矩形 46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4" name="矩形 46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5" name="矩形 46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6" name="矩形 465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42" name="组合 441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43" name="矩形 44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4" name="矩形 44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5" name="矩形 44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6" name="矩形 44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7" name="矩形 44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8" name="矩形 44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9" name="矩形 44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0" name="矩形 44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1" name="矩形 45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2" name="矩形 45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3" name="矩形 45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4" name="矩形 453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5" name="矩形 454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4" name="组合 243"/>
              <p:cNvGrpSpPr/>
              <p:nvPr/>
            </p:nvGrpSpPr>
            <p:grpSpPr>
              <a:xfrm>
                <a:off x="-1601613" y="210334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14" name="组合 413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29" name="矩形 42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0" name="矩形 42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1" name="矩形 43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2" name="矩形 43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3" name="矩形 43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矩形 43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5" name="矩形 43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6" name="矩形 43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7" name="矩形 43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8" name="矩形 43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9" name="矩形 43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0" name="矩形 439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15" name="组合 414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16" name="矩形 41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7" name="矩形 41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8" name="矩形 41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9" name="矩形 41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0" name="矩形 41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1" name="矩形 42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2" name="矩形 42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3" name="矩形 42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4" name="矩形 42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5" name="矩形 42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6" name="矩形 42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7" name="矩形 426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8" name="矩形 427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5" name="组合 244"/>
              <p:cNvGrpSpPr/>
              <p:nvPr/>
            </p:nvGrpSpPr>
            <p:grpSpPr>
              <a:xfrm>
                <a:off x="-1601613" y="319022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87" name="组合 386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02" name="矩形 40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3" name="矩形 40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4" name="矩形 40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5" name="矩形 40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6" name="矩形 40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7" name="矩形 40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8" name="矩形 40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9" name="矩形 40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0" name="矩形 40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1" name="矩形 41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2" name="矩形 41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3" name="矩形 412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88" name="组合 387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89" name="矩形 38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0" name="矩形 38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1" name="矩形 39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2" name="矩形 39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3" name="矩形 39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4" name="矩形 39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5" name="矩形 39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6" name="矩形 39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7" name="矩形 39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8" name="矩形 39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9" name="矩形 39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0" name="矩形 399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1" name="矩形 400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6" name="组合 245"/>
              <p:cNvGrpSpPr/>
              <p:nvPr/>
            </p:nvGrpSpPr>
            <p:grpSpPr>
              <a:xfrm>
                <a:off x="-1601613" y="4258147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60" name="组合 359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75" name="矩形 374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6" name="矩形 375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7" name="矩形 376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8" name="矩形 377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9" name="矩形 378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0" name="矩形 379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1" name="矩形 38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2" name="矩形 38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3" name="矩形 38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4" name="矩形 38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5" name="矩形 38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6" name="矩形 385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61" name="组合 360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62" name="矩形 36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3" name="矩形 36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4" name="矩形 36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5" name="矩形 36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6" name="矩形 36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7" name="矩形 36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8" name="矩形 36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9" name="矩形 36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0" name="矩形 36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1" name="矩形 37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2" name="矩形 37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3" name="矩形 372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4" name="矩形 373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7" name="组合 246"/>
              <p:cNvGrpSpPr/>
              <p:nvPr/>
            </p:nvGrpSpPr>
            <p:grpSpPr>
              <a:xfrm>
                <a:off x="-1601613" y="5312115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276" name="组合 275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48" name="矩形 347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9" name="矩形 348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0" name="矩形 349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1" name="矩形 350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2" name="矩形 351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3" name="矩形 352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4" name="矩形 353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5" name="矩形 354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6" name="矩形 355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7" name="矩形 356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8" name="矩形 357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9" name="矩形 358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5" name="组合 304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35" name="矩形 334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6" name="矩形 335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7" name="矩形 336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8" name="矩形 337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9" name="矩形 338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0" name="矩形 339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1" name="矩形 34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2" name="矩形 34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3" name="矩形 34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4" name="矩形 34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5" name="矩形 34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6" name="矩形 345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7" name="矩形 346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230" name="矩形 229"/>
            <p:cNvSpPr/>
            <p:nvPr/>
          </p:nvSpPr>
          <p:spPr>
            <a:xfrm>
              <a:off x="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矩形 230"/>
            <p:cNvSpPr/>
            <p:nvPr/>
          </p:nvSpPr>
          <p:spPr>
            <a:xfrm>
              <a:off x="10668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2" name="矩形 231"/>
            <p:cNvSpPr/>
            <p:nvPr/>
          </p:nvSpPr>
          <p:spPr>
            <a:xfrm>
              <a:off x="21336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3" name="矩形 232"/>
            <p:cNvSpPr/>
            <p:nvPr/>
          </p:nvSpPr>
          <p:spPr>
            <a:xfrm>
              <a:off x="319227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4" name="矩形 233"/>
            <p:cNvSpPr/>
            <p:nvPr/>
          </p:nvSpPr>
          <p:spPr>
            <a:xfrm>
              <a:off x="42509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5" name="矩形 234"/>
            <p:cNvSpPr/>
            <p:nvPr/>
          </p:nvSpPr>
          <p:spPr>
            <a:xfrm>
              <a:off x="53177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6" name="矩形 235"/>
            <p:cNvSpPr/>
            <p:nvPr/>
          </p:nvSpPr>
          <p:spPr>
            <a:xfrm>
              <a:off x="63845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7" name="矩形 236"/>
            <p:cNvSpPr/>
            <p:nvPr/>
          </p:nvSpPr>
          <p:spPr>
            <a:xfrm>
              <a:off x="744322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8" name="矩形 237"/>
            <p:cNvSpPr/>
            <p:nvPr/>
          </p:nvSpPr>
          <p:spPr>
            <a:xfrm>
              <a:off x="85019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9" name="矩形 238"/>
            <p:cNvSpPr/>
            <p:nvPr/>
          </p:nvSpPr>
          <p:spPr>
            <a:xfrm>
              <a:off x="95687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0" name="矩形 239"/>
            <p:cNvSpPr/>
            <p:nvPr/>
          </p:nvSpPr>
          <p:spPr>
            <a:xfrm>
              <a:off x="10626812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1" name="矩形 240"/>
            <p:cNvSpPr/>
            <p:nvPr/>
          </p:nvSpPr>
          <p:spPr>
            <a:xfrm>
              <a:off x="11697066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1068213" y="2697153"/>
            <a:ext cx="14458269" cy="1544728"/>
            <a:chOff x="-1068213" y="2468553"/>
            <a:chExt cx="14458269" cy="1544728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2720755" y="3239011"/>
              <a:ext cx="10669301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2719726" y="3385957"/>
              <a:ext cx="1263111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矩形 223"/>
            <p:cNvSpPr/>
            <p:nvPr/>
          </p:nvSpPr>
          <p:spPr>
            <a:xfrm>
              <a:off x="1301891" y="2504754"/>
              <a:ext cx="836307" cy="1449738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0" b="1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  <a:cs typeface="Arial Unicode MS" panose="020B0604020202020204" pitchFamily="34" charset="-122"/>
                </a:rPr>
                <a:t>7</a:t>
              </a:r>
              <a:endParaRPr lang="zh-CN" altLang="en-US" sz="25000" b="1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  <a:cs typeface="Arial Unicode MS" panose="020B0604020202020204" pitchFamily="34" charset="-122"/>
              </a:endParaRPr>
            </a:p>
          </p:txBody>
        </p:sp>
        <p:cxnSp>
          <p:nvCxnSpPr>
            <p:cNvPr id="225" name="直接连接符 224"/>
            <p:cNvCxnSpPr/>
            <p:nvPr/>
          </p:nvCxnSpPr>
          <p:spPr>
            <a:xfrm>
              <a:off x="-1068213" y="3239011"/>
              <a:ext cx="1800000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>
              <a:off x="0" y="3385957"/>
              <a:ext cx="727582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文本框 226"/>
            <p:cNvSpPr txBox="1"/>
            <p:nvPr/>
          </p:nvSpPr>
          <p:spPr>
            <a:xfrm>
              <a:off x="2612787" y="2468553"/>
              <a:ext cx="27751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0">
                  <a:solidFill>
                    <a:schemeClr val="bg1"/>
                  </a:solidFill>
                  <a:latin typeface="方正粗宋简体" panose="03000509000000000000" pitchFamily="65" charset="-122"/>
                  <a:ea typeface="方正粗宋简体" panose="03000509000000000000" pitchFamily="65" charset="-122"/>
                </a:defRPr>
              </a:lvl1pPr>
            </a:lstStyle>
            <a:p>
              <a:r>
                <a:rPr lang="zh-CN" altLang="en-US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把</a:t>
              </a:r>
              <a:r>
                <a:rPr lang="en-US" altLang="zh-CN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DISC</a:t>
              </a:r>
              <a:r>
                <a:rPr lang="zh-CN" altLang="en-US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用活</a:t>
              </a:r>
            </a:p>
          </p:txBody>
        </p:sp>
        <p:sp>
          <p:nvSpPr>
            <p:cNvPr id="228" name="文本框 227"/>
            <p:cNvSpPr txBox="1"/>
            <p:nvPr/>
          </p:nvSpPr>
          <p:spPr>
            <a:xfrm>
              <a:off x="2634521" y="3428506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b="0" dirty="0" smtClean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模块七</a:t>
              </a:r>
              <a:endParaRPr lang="zh-CN" altLang="en-US" sz="3200" b="0" dirty="0">
                <a:solidFill>
                  <a:prstClr val="white"/>
                </a:solidFill>
                <a:latin typeface="华康俪金黑W8" panose="020B0809000000000000" pitchFamily="49" charset="-122"/>
                <a:ea typeface="华康俪金黑W8" panose="020B0809000000000000" pitchFamily="49" charset="-122"/>
              </a:endParaRPr>
            </a:p>
          </p:txBody>
        </p:sp>
      </p:grpSp>
      <p:grpSp>
        <p:nvGrpSpPr>
          <p:cNvPr id="183" name="组合 182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218" name="矩形 217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9" name="矩形 218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0" name="矩形 219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矩形 220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2" name="矩形 221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7" name="矩形 196"/>
          <p:cNvSpPr/>
          <p:nvPr/>
        </p:nvSpPr>
        <p:spPr>
          <a:xfrm>
            <a:off x="5295811" y="1035733"/>
            <a:ext cx="533400" cy="533400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8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0" y="-19050"/>
            <a:ext cx="12192000" cy="1107996"/>
            <a:chOff x="0" y="-19050"/>
            <a:chExt cx="12192000" cy="1107996"/>
          </a:xfrm>
        </p:grpSpPr>
        <p:sp>
          <p:nvSpPr>
            <p:cNvPr id="75" name="矩形 74"/>
            <p:cNvSpPr/>
            <p:nvPr/>
          </p:nvSpPr>
          <p:spPr>
            <a:xfrm>
              <a:off x="0" y="538576"/>
              <a:ext cx="12192000" cy="475343"/>
            </a:xfrm>
            <a:prstGeom prst="rect">
              <a:avLst/>
            </a:prstGeom>
            <a:solidFill>
              <a:srgbClr val="AF7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711200" y="55977"/>
              <a:ext cx="986971" cy="957942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直角三角形 76"/>
            <p:cNvSpPr/>
            <p:nvPr/>
          </p:nvSpPr>
          <p:spPr>
            <a:xfrm flipH="1">
              <a:off x="463324" y="70263"/>
              <a:ext cx="247876" cy="481241"/>
            </a:xfrm>
            <a:prstGeom prst="rtTriangle">
              <a:avLst/>
            </a:prstGeom>
            <a:solidFill>
              <a:srgbClr val="6847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888646" y="-19050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7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1722895" y="591581"/>
              <a:ext cx="2749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举例：大家一起等电梯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87284" y="1362211"/>
            <a:ext cx="10489785" cy="1446550"/>
            <a:chOff x="828228" y="1362211"/>
            <a:chExt cx="10489785" cy="1446550"/>
          </a:xfrm>
        </p:grpSpPr>
        <p:sp>
          <p:nvSpPr>
            <p:cNvPr id="53" name="任意多边形 52"/>
            <p:cNvSpPr/>
            <p:nvPr/>
          </p:nvSpPr>
          <p:spPr>
            <a:xfrm>
              <a:off x="1312304" y="1665523"/>
              <a:ext cx="10005709" cy="809707"/>
            </a:xfrm>
            <a:custGeom>
              <a:avLst/>
              <a:gdLst>
                <a:gd name="connsiteX0" fmla="*/ 52 w 10064219"/>
                <a:gd name="connsiteY0" fmla="*/ 0 h 750778"/>
                <a:gd name="connsiteX1" fmla="*/ 10064219 w 10064219"/>
                <a:gd name="connsiteY1" fmla="*/ 0 h 750778"/>
                <a:gd name="connsiteX2" fmla="*/ 10064219 w 10064219"/>
                <a:gd name="connsiteY2" fmla="*/ 750778 h 750778"/>
                <a:gd name="connsiteX3" fmla="*/ 0 w 10064219"/>
                <a:gd name="connsiteY3" fmla="*/ 750778 h 750778"/>
                <a:gd name="connsiteX4" fmla="*/ 0 w 10064219"/>
                <a:gd name="connsiteY4" fmla="*/ 264 h 750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4219" h="750778">
                  <a:moveTo>
                    <a:pt x="52" y="0"/>
                  </a:moveTo>
                  <a:lnTo>
                    <a:pt x="10064219" y="0"/>
                  </a:lnTo>
                  <a:lnTo>
                    <a:pt x="10064219" y="750778"/>
                  </a:lnTo>
                  <a:lnTo>
                    <a:pt x="0" y="75077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28228" y="1362211"/>
              <a:ext cx="76174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800" dirty="0" smtClean="0">
                  <a:solidFill>
                    <a:srgbClr val="DE5F3F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1</a:t>
              </a:r>
              <a:endParaRPr lang="zh-CN" altLang="en-US" sz="8800" dirty="0">
                <a:solidFill>
                  <a:srgbClr val="DE5F3F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2238184" y="1864244"/>
              <a:ext cx="86234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 特质</a:t>
              </a:r>
              <a:r>
                <a:rPr lang="zh-CN" altLang="en-US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的人：</a:t>
              </a:r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耐心等电梯和排队，不愿去挤，如果人满，那就等下一趟；</a:t>
              </a:r>
            </a:p>
          </p:txBody>
        </p:sp>
        <p:sp>
          <p:nvSpPr>
            <p:cNvPr id="73" name="任意多边形 4"/>
            <p:cNvSpPr>
              <a:spLocks noChangeArrowheads="1"/>
            </p:cNvSpPr>
            <p:nvPr/>
          </p:nvSpPr>
          <p:spPr bwMode="auto">
            <a:xfrm>
              <a:off x="1453686" y="1864244"/>
              <a:ext cx="626363" cy="451473"/>
            </a:xfrm>
            <a:custGeom>
              <a:avLst/>
              <a:gdLst>
                <a:gd name="T0" fmla="*/ 861006 w 1377116"/>
                <a:gd name="T1" fmla="*/ 737760 h 911020"/>
                <a:gd name="T2" fmla="*/ 805070 w 1377116"/>
                <a:gd name="T3" fmla="*/ 749206 h 911020"/>
                <a:gd name="T4" fmla="*/ 714770 w 1377116"/>
                <a:gd name="T5" fmla="*/ 758131 h 911020"/>
                <a:gd name="T6" fmla="*/ 618808 w 1377116"/>
                <a:gd name="T7" fmla="*/ 761151 h 911020"/>
                <a:gd name="T8" fmla="*/ 703995 w 1377116"/>
                <a:gd name="T9" fmla="*/ 760067 h 911020"/>
                <a:gd name="T10" fmla="*/ 799000 w 1377116"/>
                <a:gd name="T11" fmla="*/ 751450 h 911020"/>
                <a:gd name="T12" fmla="*/ 179800 w 1377116"/>
                <a:gd name="T13" fmla="*/ 643343 h 911020"/>
                <a:gd name="T14" fmla="*/ 607169 w 1377116"/>
                <a:gd name="T15" fmla="*/ 722126 h 911020"/>
                <a:gd name="T16" fmla="*/ 1034538 w 1377116"/>
                <a:gd name="T17" fmla="*/ 643343 h 911020"/>
                <a:gd name="T18" fmla="*/ 1034538 w 1377116"/>
                <a:gd name="T19" fmla="*/ 682516 h 911020"/>
                <a:gd name="T20" fmla="*/ 1034538 w 1377116"/>
                <a:gd name="T21" fmla="*/ 682733 h 911020"/>
                <a:gd name="T22" fmla="*/ 1034538 w 1377116"/>
                <a:gd name="T23" fmla="*/ 721906 h 911020"/>
                <a:gd name="T24" fmla="*/ 607169 w 1377116"/>
                <a:gd name="T25" fmla="*/ 800689 h 911020"/>
                <a:gd name="T26" fmla="*/ 179800 w 1377116"/>
                <a:gd name="T27" fmla="*/ 721906 h 911020"/>
                <a:gd name="T28" fmla="*/ 179800 w 1377116"/>
                <a:gd name="T29" fmla="*/ 682733 h 911020"/>
                <a:gd name="T30" fmla="*/ 179800 w 1377116"/>
                <a:gd name="T31" fmla="*/ 682516 h 911020"/>
                <a:gd name="T32" fmla="*/ 607558 w 1377116"/>
                <a:gd name="T33" fmla="*/ 0 h 911020"/>
                <a:gd name="T34" fmla="*/ 684429 w 1377116"/>
                <a:gd name="T35" fmla="*/ 76730 h 911020"/>
                <a:gd name="T36" fmla="*/ 637480 w 1377116"/>
                <a:gd name="T37" fmla="*/ 147430 h 911020"/>
                <a:gd name="T38" fmla="*/ 615676 w 1377116"/>
                <a:gd name="T39" fmla="*/ 151824 h 911020"/>
                <a:gd name="T40" fmla="*/ 704687 w 1377116"/>
                <a:gd name="T41" fmla="*/ 257483 h 911020"/>
                <a:gd name="T42" fmla="*/ 801816 w 1377116"/>
                <a:gd name="T43" fmla="*/ 372776 h 911020"/>
                <a:gd name="T44" fmla="*/ 1036747 w 1377116"/>
                <a:gd name="T45" fmla="*/ 259284 h 911020"/>
                <a:gd name="T46" fmla="*/ 1102028 w 1377116"/>
                <a:gd name="T47" fmla="*/ 224672 h 911020"/>
                <a:gd name="T48" fmla="*/ 1081340 w 1377116"/>
                <a:gd name="T49" fmla="*/ 210750 h 911020"/>
                <a:gd name="T50" fmla="*/ 1058824 w 1377116"/>
                <a:gd name="T51" fmla="*/ 156494 h 911020"/>
                <a:gd name="T52" fmla="*/ 1135696 w 1377116"/>
                <a:gd name="T53" fmla="*/ 79764 h 911020"/>
                <a:gd name="T54" fmla="*/ 1212567 w 1377116"/>
                <a:gd name="T55" fmla="*/ 156494 h 911020"/>
                <a:gd name="T56" fmla="*/ 1135696 w 1377116"/>
                <a:gd name="T57" fmla="*/ 233224 h 911020"/>
                <a:gd name="T58" fmla="*/ 1110828 w 1377116"/>
                <a:gd name="T59" fmla="*/ 228213 h 911020"/>
                <a:gd name="T60" fmla="*/ 1095025 w 1377116"/>
                <a:gd name="T61" fmla="*/ 308524 h 911020"/>
                <a:gd name="T62" fmla="*/ 1034927 w 1377116"/>
                <a:gd name="T63" fmla="*/ 584149 h 911020"/>
                <a:gd name="T64" fmla="*/ 607558 w 1377116"/>
                <a:gd name="T65" fmla="*/ 661012 h 911020"/>
                <a:gd name="T66" fmla="*/ 180190 w 1377116"/>
                <a:gd name="T67" fmla="*/ 584149 h 911020"/>
                <a:gd name="T68" fmla="*/ 120092 w 1377116"/>
                <a:gd name="T69" fmla="*/ 308524 h 911020"/>
                <a:gd name="T70" fmla="*/ 104192 w 1377116"/>
                <a:gd name="T71" fmla="*/ 227719 h 911020"/>
                <a:gd name="T72" fmla="*/ 76871 w 1377116"/>
                <a:gd name="T73" fmla="*/ 233224 h 911020"/>
                <a:gd name="T74" fmla="*/ 0 w 1377116"/>
                <a:gd name="T75" fmla="*/ 156494 h 911020"/>
                <a:gd name="T76" fmla="*/ 76871 w 1377116"/>
                <a:gd name="T77" fmla="*/ 79764 h 911020"/>
                <a:gd name="T78" fmla="*/ 153743 w 1377116"/>
                <a:gd name="T79" fmla="*/ 156494 h 911020"/>
                <a:gd name="T80" fmla="*/ 131228 w 1377116"/>
                <a:gd name="T81" fmla="*/ 210750 h 911020"/>
                <a:gd name="T82" fmla="*/ 111663 w 1377116"/>
                <a:gd name="T83" fmla="*/ 223916 h 911020"/>
                <a:gd name="T84" fmla="*/ 178369 w 1377116"/>
                <a:gd name="T85" fmla="*/ 259284 h 911020"/>
                <a:gd name="T86" fmla="*/ 413300 w 1377116"/>
                <a:gd name="T87" fmla="*/ 372776 h 911020"/>
                <a:gd name="T88" fmla="*/ 510429 w 1377116"/>
                <a:gd name="T89" fmla="*/ 257483 h 911020"/>
                <a:gd name="T90" fmla="*/ 599441 w 1377116"/>
                <a:gd name="T91" fmla="*/ 151824 h 911020"/>
                <a:gd name="T92" fmla="*/ 577637 w 1377116"/>
                <a:gd name="T93" fmla="*/ 147430 h 911020"/>
                <a:gd name="T94" fmla="*/ 530687 w 1377116"/>
                <a:gd name="T95" fmla="*/ 76730 h 911020"/>
                <a:gd name="T96" fmla="*/ 607558 w 1377116"/>
                <a:gd name="T97" fmla="*/ 0 h 9110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77116"/>
                <a:gd name="T148" fmla="*/ 0 h 911020"/>
                <a:gd name="T149" fmla="*/ 1377116 w 1377116"/>
                <a:gd name="T150" fmla="*/ 911020 h 91102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77116" h="911020">
                  <a:moveTo>
                    <a:pt x="977848" y="839419"/>
                  </a:moveTo>
                  <a:lnTo>
                    <a:pt x="914321" y="852443"/>
                  </a:lnTo>
                  <a:cubicBezTo>
                    <a:pt x="883296" y="856645"/>
                    <a:pt x="849169" y="860146"/>
                    <a:pt x="811767" y="862597"/>
                  </a:cubicBezTo>
                  <a:lnTo>
                    <a:pt x="702782" y="866033"/>
                  </a:lnTo>
                  <a:lnTo>
                    <a:pt x="799529" y="864800"/>
                  </a:lnTo>
                  <a:cubicBezTo>
                    <a:pt x="835035" y="863400"/>
                    <a:pt x="870197" y="860598"/>
                    <a:pt x="907426" y="854996"/>
                  </a:cubicBezTo>
                  <a:close/>
                  <a:moveTo>
                    <a:pt x="204200" y="731991"/>
                  </a:moveTo>
                  <a:cubicBezTo>
                    <a:pt x="358634" y="799220"/>
                    <a:pt x="535130" y="821630"/>
                    <a:pt x="689564" y="821630"/>
                  </a:cubicBezTo>
                  <a:cubicBezTo>
                    <a:pt x="843998" y="821630"/>
                    <a:pt x="954308" y="821630"/>
                    <a:pt x="1174928" y="731991"/>
                  </a:cubicBezTo>
                  <a:lnTo>
                    <a:pt x="1174928" y="776562"/>
                  </a:lnTo>
                  <a:lnTo>
                    <a:pt x="1174928" y="776810"/>
                  </a:lnTo>
                  <a:lnTo>
                    <a:pt x="1174928" y="821381"/>
                  </a:lnTo>
                  <a:cubicBezTo>
                    <a:pt x="1174928" y="821381"/>
                    <a:pt x="1042556" y="911020"/>
                    <a:pt x="689564" y="911020"/>
                  </a:cubicBezTo>
                  <a:cubicBezTo>
                    <a:pt x="336572" y="911020"/>
                    <a:pt x="204200" y="821381"/>
                    <a:pt x="204200" y="821381"/>
                  </a:cubicBezTo>
                  <a:lnTo>
                    <a:pt x="204200" y="776810"/>
                  </a:lnTo>
                  <a:lnTo>
                    <a:pt x="204200" y="776562"/>
                  </a:lnTo>
                  <a:close/>
                  <a:moveTo>
                    <a:pt x="690006" y="0"/>
                  </a:moveTo>
                  <a:cubicBezTo>
                    <a:pt x="738222" y="0"/>
                    <a:pt x="777309" y="39087"/>
                    <a:pt x="777309" y="87303"/>
                  </a:cubicBezTo>
                  <a:cubicBezTo>
                    <a:pt x="777309" y="123465"/>
                    <a:pt x="755323" y="154492"/>
                    <a:pt x="723988" y="167745"/>
                  </a:cubicBezTo>
                  <a:lnTo>
                    <a:pt x="699225" y="172745"/>
                  </a:lnTo>
                  <a:lnTo>
                    <a:pt x="800316" y="292962"/>
                  </a:lnTo>
                  <a:cubicBezTo>
                    <a:pt x="838924" y="336689"/>
                    <a:pt x="877532" y="380416"/>
                    <a:pt x="910625" y="424143"/>
                  </a:cubicBezTo>
                  <a:cubicBezTo>
                    <a:pt x="993358" y="374950"/>
                    <a:pt x="1088500" y="338056"/>
                    <a:pt x="1177437" y="295012"/>
                  </a:cubicBezTo>
                  <a:lnTo>
                    <a:pt x="1251576" y="255631"/>
                  </a:lnTo>
                  <a:lnTo>
                    <a:pt x="1228081" y="239791"/>
                  </a:lnTo>
                  <a:cubicBezTo>
                    <a:pt x="1212282" y="223992"/>
                    <a:pt x="1202510" y="202166"/>
                    <a:pt x="1202510" y="178058"/>
                  </a:cubicBezTo>
                  <a:cubicBezTo>
                    <a:pt x="1202510" y="129842"/>
                    <a:pt x="1241597" y="90755"/>
                    <a:pt x="1289813" y="90755"/>
                  </a:cubicBezTo>
                  <a:cubicBezTo>
                    <a:pt x="1338029" y="90755"/>
                    <a:pt x="1377116" y="129842"/>
                    <a:pt x="1377116" y="178058"/>
                  </a:cubicBezTo>
                  <a:cubicBezTo>
                    <a:pt x="1377116" y="226274"/>
                    <a:pt x="1338029" y="265361"/>
                    <a:pt x="1289813" y="265361"/>
                  </a:cubicBezTo>
                  <a:lnTo>
                    <a:pt x="1261570" y="259659"/>
                  </a:lnTo>
                  <a:lnTo>
                    <a:pt x="1243623" y="351037"/>
                  </a:lnTo>
                  <a:cubicBezTo>
                    <a:pt x="1220872" y="455572"/>
                    <a:pt x="1191916" y="566256"/>
                    <a:pt x="1175369" y="664642"/>
                  </a:cubicBezTo>
                  <a:cubicBezTo>
                    <a:pt x="1175369" y="664642"/>
                    <a:pt x="998873" y="752096"/>
                    <a:pt x="690006" y="752096"/>
                  </a:cubicBezTo>
                  <a:cubicBezTo>
                    <a:pt x="381138" y="752096"/>
                    <a:pt x="204642" y="664642"/>
                    <a:pt x="204642" y="664642"/>
                  </a:cubicBezTo>
                  <a:cubicBezTo>
                    <a:pt x="188096" y="566256"/>
                    <a:pt x="159139" y="455572"/>
                    <a:pt x="136388" y="351037"/>
                  </a:cubicBezTo>
                  <a:lnTo>
                    <a:pt x="118331" y="259097"/>
                  </a:lnTo>
                  <a:lnTo>
                    <a:pt x="87303" y="265361"/>
                  </a:lnTo>
                  <a:cubicBezTo>
                    <a:pt x="39087" y="265361"/>
                    <a:pt x="0" y="226274"/>
                    <a:pt x="0" y="178058"/>
                  </a:cubicBezTo>
                  <a:cubicBezTo>
                    <a:pt x="0" y="129842"/>
                    <a:pt x="39087" y="90755"/>
                    <a:pt x="87303" y="90755"/>
                  </a:cubicBezTo>
                  <a:cubicBezTo>
                    <a:pt x="135519" y="90755"/>
                    <a:pt x="174606" y="129842"/>
                    <a:pt x="174606" y="178058"/>
                  </a:cubicBezTo>
                  <a:cubicBezTo>
                    <a:pt x="174606" y="202166"/>
                    <a:pt x="164834" y="223992"/>
                    <a:pt x="149036" y="239791"/>
                  </a:cubicBezTo>
                  <a:lnTo>
                    <a:pt x="126816" y="254771"/>
                  </a:lnTo>
                  <a:lnTo>
                    <a:pt x="202574" y="295012"/>
                  </a:lnTo>
                  <a:cubicBezTo>
                    <a:pt x="291511" y="338056"/>
                    <a:pt x="386653" y="374950"/>
                    <a:pt x="469386" y="424143"/>
                  </a:cubicBezTo>
                  <a:cubicBezTo>
                    <a:pt x="502479" y="380416"/>
                    <a:pt x="541087" y="336689"/>
                    <a:pt x="579696" y="292962"/>
                  </a:cubicBezTo>
                  <a:lnTo>
                    <a:pt x="680786" y="172745"/>
                  </a:lnTo>
                  <a:lnTo>
                    <a:pt x="656024" y="167745"/>
                  </a:lnTo>
                  <a:cubicBezTo>
                    <a:pt x="624690" y="154492"/>
                    <a:pt x="602703" y="123465"/>
                    <a:pt x="602703" y="87303"/>
                  </a:cubicBezTo>
                  <a:cubicBezTo>
                    <a:pt x="602703" y="39087"/>
                    <a:pt x="641790" y="0"/>
                    <a:pt x="690006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82412" y="3768195"/>
            <a:ext cx="10494657" cy="1446550"/>
            <a:chOff x="782412" y="3553875"/>
            <a:chExt cx="10494657" cy="1446550"/>
          </a:xfrm>
        </p:grpSpPr>
        <p:sp>
          <p:nvSpPr>
            <p:cNvPr id="61" name="文本框 60"/>
            <p:cNvSpPr txBox="1"/>
            <p:nvPr/>
          </p:nvSpPr>
          <p:spPr>
            <a:xfrm>
              <a:off x="782412" y="3553875"/>
              <a:ext cx="76174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800" dirty="0" smtClean="0">
                  <a:solidFill>
                    <a:srgbClr val="5C8790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3</a:t>
              </a:r>
              <a:endParaRPr lang="zh-CN" altLang="en-US" sz="8800" dirty="0">
                <a:solidFill>
                  <a:srgbClr val="5C8790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106206" y="3893775"/>
              <a:ext cx="10170863" cy="765406"/>
              <a:chOff x="1106206" y="3893775"/>
              <a:chExt cx="10170863" cy="765406"/>
            </a:xfrm>
          </p:grpSpPr>
          <p:sp>
            <p:nvSpPr>
              <p:cNvPr id="62" name="任意多边形 61"/>
              <p:cNvSpPr/>
              <p:nvPr/>
            </p:nvSpPr>
            <p:spPr>
              <a:xfrm>
                <a:off x="1106206" y="3893775"/>
                <a:ext cx="1513718" cy="765406"/>
              </a:xfrm>
              <a:custGeom>
                <a:avLst/>
                <a:gdLst>
                  <a:gd name="connsiteX0" fmla="*/ 74582 w 1513718"/>
                  <a:gd name="connsiteY0" fmla="*/ 0 h 757025"/>
                  <a:gd name="connsiteX1" fmla="*/ 1513718 w 1513718"/>
                  <a:gd name="connsiteY1" fmla="*/ 0 h 757025"/>
                  <a:gd name="connsiteX2" fmla="*/ 1513718 w 1513718"/>
                  <a:gd name="connsiteY2" fmla="*/ 757025 h 757025"/>
                  <a:gd name="connsiteX3" fmla="*/ 52786 w 1513718"/>
                  <a:gd name="connsiteY3" fmla="*/ 757025 h 757025"/>
                  <a:gd name="connsiteX4" fmla="*/ 67731 w 1513718"/>
                  <a:gd name="connsiteY4" fmla="*/ 689772 h 757025"/>
                  <a:gd name="connsiteX5" fmla="*/ 0 w 1513718"/>
                  <a:gd name="connsiteY5" fmla="*/ 660324 h 757025"/>
                  <a:gd name="connsiteX6" fmla="*/ 0 w 1513718"/>
                  <a:gd name="connsiteY6" fmla="*/ 631134 h 757025"/>
                  <a:gd name="connsiteX7" fmla="*/ 65349 w 1513718"/>
                  <a:gd name="connsiteY7" fmla="*/ 651672 h 757025"/>
                  <a:gd name="connsiteX8" fmla="*/ 132024 w 1513718"/>
                  <a:gd name="connsiteY8" fmla="*/ 646909 h 757025"/>
                  <a:gd name="connsiteX9" fmla="*/ 160599 w 1513718"/>
                  <a:gd name="connsiteY9" fmla="*/ 615953 h 757025"/>
                  <a:gd name="connsiteX10" fmla="*/ 186793 w 1513718"/>
                  <a:gd name="connsiteY10" fmla="*/ 544515 h 757025"/>
                  <a:gd name="connsiteX11" fmla="*/ 179649 w 1513718"/>
                  <a:gd name="connsiteY11" fmla="*/ 449265 h 757025"/>
                  <a:gd name="connsiteX12" fmla="*/ 112974 w 1513718"/>
                  <a:gd name="connsiteY12" fmla="*/ 392115 h 757025"/>
                  <a:gd name="connsiteX13" fmla="*/ 165362 w 1513718"/>
                  <a:gd name="connsiteY13" fmla="*/ 354015 h 757025"/>
                  <a:gd name="connsiteX14" fmla="*/ 248706 w 1513718"/>
                  <a:gd name="connsiteY14" fmla="*/ 220665 h 757025"/>
                  <a:gd name="connsiteX15" fmla="*/ 232037 w 1513718"/>
                  <a:gd name="connsiteY15" fmla="*/ 58740 h 757025"/>
                  <a:gd name="connsiteX16" fmla="*/ 153456 w 1513718"/>
                  <a:gd name="connsiteY16" fmla="*/ 27784 h 757025"/>
                  <a:gd name="connsiteX17" fmla="*/ 89162 w 1513718"/>
                  <a:gd name="connsiteY17" fmla="*/ 23022 h 75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3718" h="757025">
                    <a:moveTo>
                      <a:pt x="74582" y="0"/>
                    </a:moveTo>
                    <a:lnTo>
                      <a:pt x="1513718" y="0"/>
                    </a:lnTo>
                    <a:lnTo>
                      <a:pt x="1513718" y="757025"/>
                    </a:lnTo>
                    <a:lnTo>
                      <a:pt x="52786" y="757025"/>
                    </a:lnTo>
                    <a:lnTo>
                      <a:pt x="67731" y="689772"/>
                    </a:lnTo>
                    <a:lnTo>
                      <a:pt x="0" y="660324"/>
                    </a:lnTo>
                    <a:lnTo>
                      <a:pt x="0" y="631134"/>
                    </a:lnTo>
                    <a:lnTo>
                      <a:pt x="65349" y="651672"/>
                    </a:lnTo>
                    <a:lnTo>
                      <a:pt x="132024" y="646909"/>
                    </a:lnTo>
                    <a:lnTo>
                      <a:pt x="160599" y="615953"/>
                    </a:lnTo>
                    <a:lnTo>
                      <a:pt x="186793" y="544515"/>
                    </a:lnTo>
                    <a:lnTo>
                      <a:pt x="179649" y="449265"/>
                    </a:lnTo>
                    <a:lnTo>
                      <a:pt x="112974" y="392115"/>
                    </a:lnTo>
                    <a:lnTo>
                      <a:pt x="165362" y="354015"/>
                    </a:lnTo>
                    <a:lnTo>
                      <a:pt x="248706" y="220665"/>
                    </a:lnTo>
                    <a:lnTo>
                      <a:pt x="232037" y="58740"/>
                    </a:lnTo>
                    <a:lnTo>
                      <a:pt x="153456" y="27784"/>
                    </a:lnTo>
                    <a:lnTo>
                      <a:pt x="89162" y="23022"/>
                    </a:lnTo>
                    <a:close/>
                  </a:path>
                </a:pathLst>
              </a:custGeom>
              <a:solidFill>
                <a:srgbClr val="5C87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270760" y="3895273"/>
                <a:ext cx="9006309" cy="756783"/>
              </a:xfrm>
              <a:prstGeom prst="rect">
                <a:avLst/>
              </a:prstGeom>
              <a:solidFill>
                <a:srgbClr val="5C8790"/>
              </a:solidFill>
              <a:ln>
                <a:solidFill>
                  <a:srgbClr val="5C87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2238184" y="4070242"/>
                <a:ext cx="890878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 </a:t>
                </a:r>
                <a:r>
                  <a:rPr lang="zh-CN" altLang="en-US" sz="2400" b="1" dirty="0" smtClean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特质</a:t>
                </a:r>
                <a:r>
                  <a: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的人：</a:t>
                </a:r>
                <a:r>
                  <a:rPr lang="zh-CN" altLang="en-US" sz="20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如果人多，会开始数人数，发现人数超标，叫人或自己出去；</a:t>
                </a:r>
              </a:p>
            </p:txBody>
          </p:sp>
          <p:grpSp>
            <p:nvGrpSpPr>
              <p:cNvPr id="80" name="Group 8"/>
              <p:cNvGrpSpPr>
                <a:grpSpLocks/>
              </p:cNvGrpSpPr>
              <p:nvPr/>
            </p:nvGrpSpPr>
            <p:grpSpPr bwMode="auto">
              <a:xfrm>
                <a:off x="1535301" y="4035959"/>
                <a:ext cx="483987" cy="507717"/>
                <a:chOff x="0" y="0"/>
                <a:chExt cx="328613" cy="315913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81" name="Freeform 121"/>
                <p:cNvSpPr>
                  <a:spLocks noChangeArrowheads="1"/>
                </p:cNvSpPr>
                <p:nvPr/>
              </p:nvSpPr>
              <p:spPr bwMode="auto">
                <a:xfrm>
                  <a:off x="0" y="38100"/>
                  <a:ext cx="227013" cy="277813"/>
                </a:xfrm>
                <a:custGeom>
                  <a:avLst/>
                  <a:gdLst>
                    <a:gd name="T0" fmla="*/ 477175015 w 72"/>
                    <a:gd name="T1" fmla="*/ 548153469 h 88"/>
                    <a:gd name="T2" fmla="*/ 457292468 w 72"/>
                    <a:gd name="T3" fmla="*/ 448488090 h 88"/>
                    <a:gd name="T4" fmla="*/ 457292468 w 72"/>
                    <a:gd name="T5" fmla="*/ 448488090 h 88"/>
                    <a:gd name="T6" fmla="*/ 556705202 w 72"/>
                    <a:gd name="T7" fmla="*/ 209294238 h 88"/>
                    <a:gd name="T8" fmla="*/ 357882788 w 72"/>
                    <a:gd name="T9" fmla="*/ 0 h 88"/>
                    <a:gd name="T10" fmla="*/ 168998544 w 72"/>
                    <a:gd name="T11" fmla="*/ 209294238 h 88"/>
                    <a:gd name="T12" fmla="*/ 258470054 w 72"/>
                    <a:gd name="T13" fmla="*/ 448488090 h 88"/>
                    <a:gd name="T14" fmla="*/ 238587507 w 72"/>
                    <a:gd name="T15" fmla="*/ 548153469 h 88"/>
                    <a:gd name="T16" fmla="*/ 0 w 72"/>
                    <a:gd name="T17" fmla="*/ 727551151 h 88"/>
                    <a:gd name="T18" fmla="*/ 0 w 72"/>
                    <a:gd name="T19" fmla="*/ 757447608 h 88"/>
                    <a:gd name="T20" fmla="*/ 357882788 w 72"/>
                    <a:gd name="T21" fmla="*/ 877046261 h 88"/>
                    <a:gd name="T22" fmla="*/ 715762424 w 72"/>
                    <a:gd name="T23" fmla="*/ 757447608 h 88"/>
                    <a:gd name="T24" fmla="*/ 715762424 w 72"/>
                    <a:gd name="T25" fmla="*/ 727551151 h 88"/>
                    <a:gd name="T26" fmla="*/ 477175015 w 72"/>
                    <a:gd name="T27" fmla="*/ 548153469 h 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2"/>
                    <a:gd name="T43" fmla="*/ 0 h 88"/>
                    <a:gd name="T44" fmla="*/ 72 w 72"/>
                    <a:gd name="T45" fmla="*/ 88 h 8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2" h="88">
                      <a:moveTo>
                        <a:pt x="48" y="55"/>
                      </a:moveTo>
                      <a:cubicBezTo>
                        <a:pt x="47" y="54"/>
                        <a:pt x="44" y="51"/>
                        <a:pt x="46" y="45"/>
                      </a:cubicBezTo>
                      <a:cubicBezTo>
                        <a:pt x="46" y="45"/>
                        <a:pt x="46" y="45"/>
                        <a:pt x="46" y="45"/>
                      </a:cubicBezTo>
                      <a:cubicBezTo>
                        <a:pt x="51" y="39"/>
                        <a:pt x="56" y="30"/>
                        <a:pt x="56" y="21"/>
                      </a:cubicBezTo>
                      <a:cubicBezTo>
                        <a:pt x="56" y="8"/>
                        <a:pt x="46" y="0"/>
                        <a:pt x="36" y="0"/>
                      </a:cubicBezTo>
                      <a:cubicBezTo>
                        <a:pt x="26" y="0"/>
                        <a:pt x="17" y="8"/>
                        <a:pt x="17" y="21"/>
                      </a:cubicBezTo>
                      <a:cubicBezTo>
                        <a:pt x="17" y="30"/>
                        <a:pt x="21" y="39"/>
                        <a:pt x="26" y="45"/>
                      </a:cubicBezTo>
                      <a:cubicBezTo>
                        <a:pt x="28" y="50"/>
                        <a:pt x="24" y="54"/>
                        <a:pt x="24" y="55"/>
                      </a:cubicBezTo>
                      <a:cubicBezTo>
                        <a:pt x="13" y="59"/>
                        <a:pt x="0" y="66"/>
                        <a:pt x="0" y="73"/>
                      </a:cubicBezTo>
                      <a:cubicBezTo>
                        <a:pt x="0" y="75"/>
                        <a:pt x="0" y="74"/>
                        <a:pt x="0" y="76"/>
                      </a:cubicBezTo>
                      <a:cubicBezTo>
                        <a:pt x="0" y="86"/>
                        <a:pt x="19" y="88"/>
                        <a:pt x="36" y="88"/>
                      </a:cubicBezTo>
                      <a:cubicBezTo>
                        <a:pt x="53" y="88"/>
                        <a:pt x="72" y="86"/>
                        <a:pt x="72" y="76"/>
                      </a:cubicBezTo>
                      <a:cubicBezTo>
                        <a:pt x="72" y="74"/>
                        <a:pt x="72" y="75"/>
                        <a:pt x="72" y="73"/>
                      </a:cubicBezTo>
                      <a:cubicBezTo>
                        <a:pt x="72" y="66"/>
                        <a:pt x="59" y="58"/>
                        <a:pt x="48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22"/>
                <p:cNvSpPr>
                  <a:spLocks noChangeArrowheads="1"/>
                </p:cNvSpPr>
                <p:nvPr/>
              </p:nvSpPr>
              <p:spPr bwMode="auto">
                <a:xfrm>
                  <a:off x="168275" y="0"/>
                  <a:ext cx="160338" cy="252413"/>
                </a:xfrm>
                <a:custGeom>
                  <a:avLst/>
                  <a:gdLst>
                    <a:gd name="T0" fmla="*/ 276752835 w 51"/>
                    <a:gd name="T1" fmla="*/ 487797599 h 80"/>
                    <a:gd name="T2" fmla="*/ 256984109 w 51"/>
                    <a:gd name="T3" fmla="*/ 418112707 h 80"/>
                    <a:gd name="T4" fmla="*/ 256984109 w 51"/>
                    <a:gd name="T5" fmla="*/ 418112707 h 80"/>
                    <a:gd name="T6" fmla="*/ 345940233 w 51"/>
                    <a:gd name="T7" fmla="*/ 199100193 h 80"/>
                    <a:gd name="T8" fmla="*/ 168027935 w 51"/>
                    <a:gd name="T9" fmla="*/ 0 h 80"/>
                    <a:gd name="T10" fmla="*/ 9884366 w 51"/>
                    <a:gd name="T11" fmla="*/ 109506232 h 80"/>
                    <a:gd name="T12" fmla="*/ 108724900 w 51"/>
                    <a:gd name="T13" fmla="*/ 328515493 h 80"/>
                    <a:gd name="T14" fmla="*/ 0 w 51"/>
                    <a:gd name="T15" fmla="*/ 597303782 h 80"/>
                    <a:gd name="T16" fmla="*/ 256984109 w 51"/>
                    <a:gd name="T17" fmla="*/ 796403926 h 80"/>
                    <a:gd name="T18" fmla="*/ 504083854 w 51"/>
                    <a:gd name="T19" fmla="*/ 676943209 h 80"/>
                    <a:gd name="T20" fmla="*/ 504083854 w 51"/>
                    <a:gd name="T21" fmla="*/ 657034141 h 80"/>
                    <a:gd name="T22" fmla="*/ 276752835 w 51"/>
                    <a:gd name="T23" fmla="*/ 487797599 h 8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1"/>
                    <a:gd name="T37" fmla="*/ 0 h 80"/>
                    <a:gd name="T38" fmla="*/ 51 w 51"/>
                    <a:gd name="T39" fmla="*/ 80 h 8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1" h="80">
                      <a:moveTo>
                        <a:pt x="28" y="49"/>
                      </a:moveTo>
                      <a:cubicBezTo>
                        <a:pt x="28" y="48"/>
                        <a:pt x="24" y="48"/>
                        <a:pt x="26" y="42"/>
                      </a:cubicBezTo>
                      <a:cubicBezTo>
                        <a:pt x="26" y="42"/>
                        <a:pt x="26" y="42"/>
                        <a:pt x="26" y="42"/>
                      </a:cubicBezTo>
                      <a:cubicBezTo>
                        <a:pt x="31" y="36"/>
                        <a:pt x="35" y="28"/>
                        <a:pt x="35" y="20"/>
                      </a:cubicBezTo>
                      <a:cubicBezTo>
                        <a:pt x="35" y="7"/>
                        <a:pt x="27" y="0"/>
                        <a:pt x="17" y="0"/>
                      </a:cubicBezTo>
                      <a:cubicBezTo>
                        <a:pt x="10" y="0"/>
                        <a:pt x="4" y="4"/>
                        <a:pt x="1" y="11"/>
                      </a:cubicBezTo>
                      <a:cubicBezTo>
                        <a:pt x="7" y="16"/>
                        <a:pt x="11" y="23"/>
                        <a:pt x="11" y="33"/>
                      </a:cubicBezTo>
                      <a:cubicBezTo>
                        <a:pt x="11" y="44"/>
                        <a:pt x="6" y="54"/>
                        <a:pt x="0" y="60"/>
                      </a:cubicBezTo>
                      <a:cubicBezTo>
                        <a:pt x="9" y="63"/>
                        <a:pt x="22" y="70"/>
                        <a:pt x="26" y="80"/>
                      </a:cubicBezTo>
                      <a:cubicBezTo>
                        <a:pt x="39" y="79"/>
                        <a:pt x="51" y="76"/>
                        <a:pt x="51" y="68"/>
                      </a:cubicBezTo>
                      <a:cubicBezTo>
                        <a:pt x="51" y="67"/>
                        <a:pt x="51" y="68"/>
                        <a:pt x="51" y="66"/>
                      </a:cubicBezTo>
                      <a:cubicBezTo>
                        <a:pt x="51" y="59"/>
                        <a:pt x="39" y="52"/>
                        <a:pt x="28" y="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3" name="组合 22"/>
          <p:cNvGrpSpPr/>
          <p:nvPr/>
        </p:nvGrpSpPr>
        <p:grpSpPr>
          <a:xfrm>
            <a:off x="828228" y="4971186"/>
            <a:ext cx="10448841" cy="1446550"/>
            <a:chOff x="828228" y="4599225"/>
            <a:chExt cx="10448841" cy="1446550"/>
          </a:xfrm>
        </p:grpSpPr>
        <p:sp>
          <p:nvSpPr>
            <p:cNvPr id="31" name="矩形 30"/>
            <p:cNvSpPr/>
            <p:nvPr/>
          </p:nvSpPr>
          <p:spPr>
            <a:xfrm>
              <a:off x="1328738" y="4903101"/>
              <a:ext cx="4601708" cy="811897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828228" y="4599225"/>
              <a:ext cx="76174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800" dirty="0" smtClean="0">
                  <a:solidFill>
                    <a:srgbClr val="77A483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4</a:t>
              </a:r>
              <a:endParaRPr lang="zh-CN" altLang="en-US" sz="8800" dirty="0">
                <a:solidFill>
                  <a:srgbClr val="77A483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2270760" y="4903102"/>
              <a:ext cx="9006309" cy="811896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/>
            <p:cNvSpPr/>
            <p:nvPr/>
          </p:nvSpPr>
          <p:spPr>
            <a:xfrm>
              <a:off x="2238184" y="5122136"/>
              <a:ext cx="86234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 </a:t>
              </a:r>
              <a:r>
                <a:rPr lang="zh-CN" altLang="en-US" sz="2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特质</a:t>
              </a:r>
              <a:r>
                <a:rPr lang="zh-CN" altLang="en-US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的人：</a:t>
              </a:r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直接进入电梯，并迅速按按钮关上门，请别跟他</a:t>
              </a:r>
              <a:r>
                <a:rPr lang="zh-CN" altLang="en-US" sz="20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后面</a:t>
              </a:r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3" name="Group 132"/>
            <p:cNvGrpSpPr>
              <a:grpSpLocks/>
            </p:cNvGrpSpPr>
            <p:nvPr/>
          </p:nvGrpSpPr>
          <p:grpSpPr bwMode="auto">
            <a:xfrm rot="1134030">
              <a:off x="1536045" y="5041519"/>
              <a:ext cx="546987" cy="599156"/>
              <a:chOff x="-6980" y="-18680"/>
              <a:chExt cx="431800" cy="433388"/>
            </a:xfrm>
            <a:solidFill>
              <a:schemeClr val="bg1">
                <a:lumMod val="95000"/>
              </a:schemeClr>
            </a:solidFill>
          </p:grpSpPr>
          <p:sp>
            <p:nvSpPr>
              <p:cNvPr id="84" name="Freeform 133"/>
              <p:cNvSpPr>
                <a:spLocks noChangeArrowheads="1"/>
              </p:cNvSpPr>
              <p:nvPr/>
            </p:nvSpPr>
            <p:spPr bwMode="auto">
              <a:xfrm>
                <a:off x="160338" y="15875"/>
                <a:ext cx="74613" cy="66675"/>
              </a:xfrm>
              <a:custGeom>
                <a:avLst/>
                <a:gdLst>
                  <a:gd name="T0" fmla="*/ 85912720 w 18"/>
                  <a:gd name="T1" fmla="*/ 191019682 h 16"/>
                  <a:gd name="T2" fmla="*/ 103094429 w 18"/>
                  <a:gd name="T3" fmla="*/ 191019682 h 16"/>
                  <a:gd name="T4" fmla="*/ 171825441 w 18"/>
                  <a:gd name="T5" fmla="*/ 208384344 h 16"/>
                  <a:gd name="T6" fmla="*/ 257733983 w 18"/>
                  <a:gd name="T7" fmla="*/ 277847224 h 16"/>
                  <a:gd name="T8" fmla="*/ 309283319 w 18"/>
                  <a:gd name="T9" fmla="*/ 243117835 h 16"/>
                  <a:gd name="T10" fmla="*/ 137457878 w 18"/>
                  <a:gd name="T11" fmla="*/ 34729340 h 16"/>
                  <a:gd name="T12" fmla="*/ 34363433 w 18"/>
                  <a:gd name="T13" fmla="*/ 34729340 h 16"/>
                  <a:gd name="T14" fmla="*/ 34363433 w 18"/>
                  <a:gd name="T15" fmla="*/ 138925696 h 16"/>
                  <a:gd name="T16" fmla="*/ 85912720 w 18"/>
                  <a:gd name="T17" fmla="*/ 191019682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6"/>
                  <a:gd name="T29" fmla="*/ 18 w 18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6">
                    <a:moveTo>
                      <a:pt x="5" y="11"/>
                    </a:moveTo>
                    <a:cubicBezTo>
                      <a:pt x="5" y="11"/>
                      <a:pt x="5" y="11"/>
                      <a:pt x="6" y="11"/>
                    </a:cubicBezTo>
                    <a:cubicBezTo>
                      <a:pt x="7" y="11"/>
                      <a:pt x="9" y="11"/>
                      <a:pt x="10" y="12"/>
                    </a:cubicBezTo>
                    <a:cubicBezTo>
                      <a:pt x="12" y="13"/>
                      <a:pt x="14" y="14"/>
                      <a:pt x="15" y="16"/>
                    </a:cubicBezTo>
                    <a:cubicBezTo>
                      <a:pt x="16" y="15"/>
                      <a:pt x="17" y="15"/>
                      <a:pt x="18" y="1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4" y="0"/>
                      <a:pt x="2" y="2"/>
                    </a:cubicBezTo>
                    <a:cubicBezTo>
                      <a:pt x="1" y="3"/>
                      <a:pt x="0" y="6"/>
                      <a:pt x="2" y="8"/>
                    </a:cubicBezTo>
                    <a:lnTo>
                      <a:pt x="5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134"/>
              <p:cNvSpPr>
                <a:spLocks noChangeArrowheads="1"/>
              </p:cNvSpPr>
              <p:nvPr/>
            </p:nvSpPr>
            <p:spPr bwMode="auto">
              <a:xfrm>
                <a:off x="215270" y="-18680"/>
                <a:ext cx="209550" cy="350838"/>
              </a:xfrm>
              <a:custGeom>
                <a:avLst/>
                <a:gdLst>
                  <a:gd name="T0" fmla="*/ 844120819 w 51"/>
                  <a:gd name="T1" fmla="*/ 834779768 h 85"/>
                  <a:gd name="T2" fmla="*/ 793475475 w 51"/>
                  <a:gd name="T3" fmla="*/ 391836504 h 85"/>
                  <a:gd name="T4" fmla="*/ 675297528 w 51"/>
                  <a:gd name="T5" fmla="*/ 306653068 h 85"/>
                  <a:gd name="T6" fmla="*/ 574002732 w 51"/>
                  <a:gd name="T7" fmla="*/ 425909053 h 85"/>
                  <a:gd name="T8" fmla="*/ 607769034 w 51"/>
                  <a:gd name="T9" fmla="*/ 596271926 h 85"/>
                  <a:gd name="T10" fmla="*/ 574002732 w 51"/>
                  <a:gd name="T11" fmla="*/ 562199377 h 85"/>
                  <a:gd name="T12" fmla="*/ 135061162 w 51"/>
                  <a:gd name="T13" fmla="*/ 34072565 h 85"/>
                  <a:gd name="T14" fmla="*/ 33766318 w 51"/>
                  <a:gd name="T15" fmla="*/ 17038346 h 85"/>
                  <a:gd name="T16" fmla="*/ 16883159 w 51"/>
                  <a:gd name="T17" fmla="*/ 119256017 h 85"/>
                  <a:gd name="T18" fmla="*/ 320767668 w 51"/>
                  <a:gd name="T19" fmla="*/ 494054151 h 85"/>
                  <a:gd name="T20" fmla="*/ 287001366 w 51"/>
                  <a:gd name="T21" fmla="*/ 494054151 h 85"/>
                  <a:gd name="T22" fmla="*/ 337646710 w 51"/>
                  <a:gd name="T23" fmla="*/ 511088361 h 85"/>
                  <a:gd name="T24" fmla="*/ 405179313 w 51"/>
                  <a:gd name="T25" fmla="*/ 732562121 h 85"/>
                  <a:gd name="T26" fmla="*/ 219472807 w 51"/>
                  <a:gd name="T27" fmla="*/ 1158467176 h 85"/>
                  <a:gd name="T28" fmla="*/ 219472807 w 51"/>
                  <a:gd name="T29" fmla="*/ 1158467176 h 85"/>
                  <a:gd name="T30" fmla="*/ 388296162 w 51"/>
                  <a:gd name="T31" fmla="*/ 1243650612 h 85"/>
                  <a:gd name="T32" fmla="*/ 388296162 w 51"/>
                  <a:gd name="T33" fmla="*/ 1448085905 h 85"/>
                  <a:gd name="T34" fmla="*/ 624648076 w 51"/>
                  <a:gd name="T35" fmla="*/ 1311795709 h 85"/>
                  <a:gd name="T36" fmla="*/ 844120819 w 51"/>
                  <a:gd name="T37" fmla="*/ 834779768 h 8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1"/>
                  <a:gd name="T58" fmla="*/ 0 h 85"/>
                  <a:gd name="T59" fmla="*/ 51 w 51"/>
                  <a:gd name="T60" fmla="*/ 85 h 8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1" h="85">
                    <a:moveTo>
                      <a:pt x="50" y="49"/>
                    </a:moveTo>
                    <a:cubicBezTo>
                      <a:pt x="47" y="23"/>
                      <a:pt x="47" y="23"/>
                      <a:pt x="47" y="23"/>
                    </a:cubicBezTo>
                    <a:cubicBezTo>
                      <a:pt x="46" y="20"/>
                      <a:pt x="43" y="17"/>
                      <a:pt x="40" y="18"/>
                    </a:cubicBezTo>
                    <a:cubicBezTo>
                      <a:pt x="36" y="18"/>
                      <a:pt x="34" y="21"/>
                      <a:pt x="34" y="2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0"/>
                      <a:pt x="4" y="0"/>
                      <a:pt x="2" y="1"/>
                    </a:cubicBezTo>
                    <a:cubicBezTo>
                      <a:pt x="0" y="3"/>
                      <a:pt x="0" y="5"/>
                      <a:pt x="1" y="7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8" y="29"/>
                      <a:pt x="18" y="29"/>
                      <a:pt x="17" y="29"/>
                    </a:cubicBezTo>
                    <a:cubicBezTo>
                      <a:pt x="18" y="30"/>
                      <a:pt x="19" y="30"/>
                      <a:pt x="20" y="30"/>
                    </a:cubicBezTo>
                    <a:cubicBezTo>
                      <a:pt x="25" y="33"/>
                      <a:pt x="27" y="38"/>
                      <a:pt x="24" y="43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7" y="68"/>
                      <a:pt x="21" y="70"/>
                      <a:pt x="23" y="73"/>
                    </a:cubicBezTo>
                    <a:cubicBezTo>
                      <a:pt x="26" y="77"/>
                      <a:pt x="26" y="82"/>
                      <a:pt x="23" y="85"/>
                    </a:cubicBezTo>
                    <a:cubicBezTo>
                      <a:pt x="27" y="84"/>
                      <a:pt x="32" y="81"/>
                      <a:pt x="37" y="77"/>
                    </a:cubicBezTo>
                    <a:cubicBezTo>
                      <a:pt x="48" y="68"/>
                      <a:pt x="51" y="61"/>
                      <a:pt x="50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135"/>
              <p:cNvSpPr>
                <a:spLocks noChangeArrowheads="1"/>
              </p:cNvSpPr>
              <p:nvPr/>
            </p:nvSpPr>
            <p:spPr bwMode="auto">
              <a:xfrm>
                <a:off x="131763" y="61913"/>
                <a:ext cx="23813" cy="20638"/>
              </a:xfrm>
              <a:custGeom>
                <a:avLst/>
                <a:gdLst>
                  <a:gd name="T0" fmla="*/ 15752298 w 6"/>
                  <a:gd name="T1" fmla="*/ 34073341 h 5"/>
                  <a:gd name="T2" fmla="*/ 63005225 w 6"/>
                  <a:gd name="T3" fmla="*/ 85185409 h 5"/>
                  <a:gd name="T4" fmla="*/ 94509829 w 6"/>
                  <a:gd name="T5" fmla="*/ 34073341 h 5"/>
                  <a:gd name="T6" fmla="*/ 94509829 w 6"/>
                  <a:gd name="T7" fmla="*/ 34073341 h 5"/>
                  <a:gd name="T8" fmla="*/ 0 w 6"/>
                  <a:gd name="T9" fmla="*/ 34073341 h 5"/>
                  <a:gd name="T10" fmla="*/ 0 w 6"/>
                  <a:gd name="T11" fmla="*/ 34073341 h 5"/>
                  <a:gd name="T12" fmla="*/ 15752298 w 6"/>
                  <a:gd name="T13" fmla="*/ 34073341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5"/>
                  <a:gd name="T23" fmla="*/ 6 w 6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5">
                    <a:moveTo>
                      <a:pt x="1" y="2"/>
                    </a:moveTo>
                    <a:cubicBezTo>
                      <a:pt x="2" y="3"/>
                      <a:pt x="3" y="4"/>
                      <a:pt x="4" y="5"/>
                    </a:cubicBezTo>
                    <a:cubicBezTo>
                      <a:pt x="5" y="4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2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136"/>
              <p:cNvSpPr>
                <a:spLocks noChangeArrowheads="1"/>
              </p:cNvSpPr>
              <p:nvPr/>
            </p:nvSpPr>
            <p:spPr bwMode="auto">
              <a:xfrm>
                <a:off x="-6980" y="63870"/>
                <a:ext cx="304800" cy="350838"/>
              </a:xfrm>
              <a:custGeom>
                <a:avLst/>
                <a:gdLst>
                  <a:gd name="T0" fmla="*/ 1221514844 w 74"/>
                  <a:gd name="T1" fmla="*/ 954031625 h 85"/>
                  <a:gd name="T2" fmla="*/ 1085792402 w 74"/>
                  <a:gd name="T3" fmla="*/ 919959076 h 85"/>
                  <a:gd name="T4" fmla="*/ 933103883 w 74"/>
                  <a:gd name="T5" fmla="*/ 1022176723 h 85"/>
                  <a:gd name="T6" fmla="*/ 950065585 w 74"/>
                  <a:gd name="T7" fmla="*/ 971069963 h 85"/>
                  <a:gd name="T8" fmla="*/ 1238480664 w 74"/>
                  <a:gd name="T9" fmla="*/ 357763955 h 85"/>
                  <a:gd name="T10" fmla="*/ 1204549024 w 74"/>
                  <a:gd name="T11" fmla="*/ 255546244 h 85"/>
                  <a:gd name="T12" fmla="*/ 1119724042 w 74"/>
                  <a:gd name="T13" fmla="*/ 289618858 h 85"/>
                  <a:gd name="T14" fmla="*/ 916138063 w 74"/>
                  <a:gd name="T15" fmla="*/ 715523783 h 85"/>
                  <a:gd name="T16" fmla="*/ 831308963 w 74"/>
                  <a:gd name="T17" fmla="*/ 664417024 h 85"/>
                  <a:gd name="T18" fmla="*/ 1068826325 w 74"/>
                  <a:gd name="T19" fmla="*/ 170362809 h 85"/>
                  <a:gd name="T20" fmla="*/ 1034894685 w 74"/>
                  <a:gd name="T21" fmla="*/ 68145130 h 85"/>
                  <a:gd name="T22" fmla="*/ 933103883 w 74"/>
                  <a:gd name="T23" fmla="*/ 102217679 h 85"/>
                  <a:gd name="T24" fmla="*/ 695586522 w 74"/>
                  <a:gd name="T25" fmla="*/ 596271926 h 85"/>
                  <a:gd name="T26" fmla="*/ 610757422 w 74"/>
                  <a:gd name="T27" fmla="*/ 562199377 h 85"/>
                  <a:gd name="T28" fmla="*/ 831308963 w 74"/>
                  <a:gd name="T29" fmla="*/ 102217679 h 85"/>
                  <a:gd name="T30" fmla="*/ 797377323 w 74"/>
                  <a:gd name="T31" fmla="*/ 17038346 h 85"/>
                  <a:gd name="T32" fmla="*/ 695586522 w 74"/>
                  <a:gd name="T33" fmla="*/ 51110903 h 85"/>
                  <a:gd name="T34" fmla="*/ 475034852 w 74"/>
                  <a:gd name="T35" fmla="*/ 494054151 h 85"/>
                  <a:gd name="T36" fmla="*/ 390205752 w 74"/>
                  <a:gd name="T37" fmla="*/ 477015813 h 85"/>
                  <a:gd name="T38" fmla="*/ 542894142 w 74"/>
                  <a:gd name="T39" fmla="*/ 136290260 h 85"/>
                  <a:gd name="T40" fmla="*/ 508966492 w 74"/>
                  <a:gd name="T41" fmla="*/ 34072565 h 85"/>
                  <a:gd name="T42" fmla="*/ 424137392 w 74"/>
                  <a:gd name="T43" fmla="*/ 68145130 h 85"/>
                  <a:gd name="T44" fmla="*/ 169654146 w 74"/>
                  <a:gd name="T45" fmla="*/ 613306137 h 85"/>
                  <a:gd name="T46" fmla="*/ 101794952 w 74"/>
                  <a:gd name="T47" fmla="*/ 749596332 h 85"/>
                  <a:gd name="T48" fmla="*/ 84829132 w 74"/>
                  <a:gd name="T49" fmla="*/ 783668881 h 85"/>
                  <a:gd name="T50" fmla="*/ 288414950 w 74"/>
                  <a:gd name="T51" fmla="*/ 1345868258 h 85"/>
                  <a:gd name="T52" fmla="*/ 780411503 w 74"/>
                  <a:gd name="T53" fmla="*/ 1345868258 h 85"/>
                  <a:gd name="T54" fmla="*/ 1187583203 w 74"/>
                  <a:gd name="T55" fmla="*/ 1107360417 h 85"/>
                  <a:gd name="T56" fmla="*/ 1221514844 w 74"/>
                  <a:gd name="T57" fmla="*/ 954031625 h 8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4"/>
                  <a:gd name="T88" fmla="*/ 0 h 85"/>
                  <a:gd name="T89" fmla="*/ 74 w 74"/>
                  <a:gd name="T90" fmla="*/ 85 h 8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4" h="85">
                    <a:moveTo>
                      <a:pt x="72" y="56"/>
                    </a:moveTo>
                    <a:cubicBezTo>
                      <a:pt x="71" y="53"/>
                      <a:pt x="67" y="52"/>
                      <a:pt x="64" y="54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74" y="19"/>
                      <a:pt x="73" y="16"/>
                      <a:pt x="71" y="15"/>
                    </a:cubicBezTo>
                    <a:cubicBezTo>
                      <a:pt x="69" y="14"/>
                      <a:pt x="67" y="15"/>
                      <a:pt x="66" y="17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52" y="41"/>
                      <a:pt x="51" y="40"/>
                      <a:pt x="49" y="39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4" y="8"/>
                      <a:pt x="63" y="5"/>
                      <a:pt x="61" y="4"/>
                    </a:cubicBezTo>
                    <a:cubicBezTo>
                      <a:pt x="59" y="3"/>
                      <a:pt x="56" y="4"/>
                      <a:pt x="55" y="6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50" y="4"/>
                      <a:pt x="49" y="2"/>
                      <a:pt x="47" y="1"/>
                    </a:cubicBezTo>
                    <a:cubicBezTo>
                      <a:pt x="45" y="0"/>
                      <a:pt x="42" y="1"/>
                      <a:pt x="41" y="3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7" y="29"/>
                      <a:pt x="25" y="28"/>
                      <a:pt x="23" y="2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3" y="6"/>
                      <a:pt x="32" y="3"/>
                      <a:pt x="30" y="2"/>
                    </a:cubicBezTo>
                    <a:cubicBezTo>
                      <a:pt x="28" y="1"/>
                      <a:pt x="26" y="2"/>
                      <a:pt x="25" y="4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0" y="58"/>
                      <a:pt x="0" y="72"/>
                      <a:pt x="17" y="79"/>
                    </a:cubicBezTo>
                    <a:cubicBezTo>
                      <a:pt x="30" y="85"/>
                      <a:pt x="40" y="84"/>
                      <a:pt x="46" y="79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73" y="63"/>
                      <a:pt x="74" y="59"/>
                      <a:pt x="72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828228" y="2565203"/>
            <a:ext cx="10448841" cy="1446550"/>
            <a:chOff x="828228" y="2513489"/>
            <a:chExt cx="10499109" cy="1446550"/>
          </a:xfrm>
        </p:grpSpPr>
        <p:sp>
          <p:nvSpPr>
            <p:cNvPr id="58" name="任意多边形 57"/>
            <p:cNvSpPr/>
            <p:nvPr/>
          </p:nvSpPr>
          <p:spPr>
            <a:xfrm>
              <a:off x="1107543" y="2872045"/>
              <a:ext cx="10219794" cy="757794"/>
            </a:xfrm>
            <a:custGeom>
              <a:avLst/>
              <a:gdLst>
                <a:gd name="connsiteX0" fmla="*/ 138113 w 10535388"/>
                <a:gd name="connsiteY0" fmla="*/ 0 h 757794"/>
                <a:gd name="connsiteX1" fmla="*/ 10535388 w 10535388"/>
                <a:gd name="connsiteY1" fmla="*/ 0 h 757794"/>
                <a:gd name="connsiteX2" fmla="*/ 10535388 w 10535388"/>
                <a:gd name="connsiteY2" fmla="*/ 757794 h 757794"/>
                <a:gd name="connsiteX3" fmla="*/ 359859 w 10535388"/>
                <a:gd name="connsiteY3" fmla="*/ 757794 h 757794"/>
                <a:gd name="connsiteX4" fmla="*/ 371475 w 10535388"/>
                <a:gd name="connsiteY4" fmla="*/ 647443 h 757794"/>
                <a:gd name="connsiteX5" fmla="*/ 9525 w 10535388"/>
                <a:gd name="connsiteY5" fmla="*/ 666493 h 757794"/>
                <a:gd name="connsiteX6" fmla="*/ 0 w 10535388"/>
                <a:gd name="connsiteY6" fmla="*/ 590293 h 757794"/>
                <a:gd name="connsiteX7" fmla="*/ 114300 w 10535388"/>
                <a:gd name="connsiteY7" fmla="*/ 485518 h 757794"/>
                <a:gd name="connsiteX8" fmla="*/ 300038 w 10535388"/>
                <a:gd name="connsiteY8" fmla="*/ 299780 h 757794"/>
                <a:gd name="connsiteX9" fmla="*/ 295275 w 10535388"/>
                <a:gd name="connsiteY9" fmla="*/ 147380 h 757794"/>
                <a:gd name="connsiteX10" fmla="*/ 138113 w 10535388"/>
                <a:gd name="connsiteY10" fmla="*/ 85468 h 757794"/>
                <a:gd name="connsiteX0" fmla="*/ 138113 w 10535388"/>
                <a:gd name="connsiteY0" fmla="*/ 0 h 757794"/>
                <a:gd name="connsiteX1" fmla="*/ 10535388 w 10535388"/>
                <a:gd name="connsiteY1" fmla="*/ 0 h 757794"/>
                <a:gd name="connsiteX2" fmla="*/ 10535388 w 10535388"/>
                <a:gd name="connsiteY2" fmla="*/ 757794 h 757794"/>
                <a:gd name="connsiteX3" fmla="*/ 359859 w 10535388"/>
                <a:gd name="connsiteY3" fmla="*/ 757794 h 757794"/>
                <a:gd name="connsiteX4" fmla="*/ 371475 w 10535388"/>
                <a:gd name="connsiteY4" fmla="*/ 647443 h 757794"/>
                <a:gd name="connsiteX5" fmla="*/ 9525 w 10535388"/>
                <a:gd name="connsiteY5" fmla="*/ 666493 h 757794"/>
                <a:gd name="connsiteX6" fmla="*/ 0 w 10535388"/>
                <a:gd name="connsiteY6" fmla="*/ 590293 h 757794"/>
                <a:gd name="connsiteX7" fmla="*/ 114300 w 10535388"/>
                <a:gd name="connsiteY7" fmla="*/ 485518 h 757794"/>
                <a:gd name="connsiteX8" fmla="*/ 300038 w 10535388"/>
                <a:gd name="connsiteY8" fmla="*/ 299780 h 757794"/>
                <a:gd name="connsiteX9" fmla="*/ 295275 w 10535388"/>
                <a:gd name="connsiteY9" fmla="*/ 147380 h 757794"/>
                <a:gd name="connsiteX10" fmla="*/ 160206 w 10535388"/>
                <a:gd name="connsiteY10" fmla="*/ 64037 h 757794"/>
                <a:gd name="connsiteX11" fmla="*/ 138113 w 10535388"/>
                <a:gd name="connsiteY11" fmla="*/ 0 h 75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35388" h="757794">
                  <a:moveTo>
                    <a:pt x="138113" y="0"/>
                  </a:moveTo>
                  <a:lnTo>
                    <a:pt x="10535388" y="0"/>
                  </a:lnTo>
                  <a:lnTo>
                    <a:pt x="10535388" y="757794"/>
                  </a:lnTo>
                  <a:lnTo>
                    <a:pt x="359859" y="757794"/>
                  </a:lnTo>
                  <a:lnTo>
                    <a:pt x="371475" y="647443"/>
                  </a:lnTo>
                  <a:lnTo>
                    <a:pt x="9525" y="666493"/>
                  </a:lnTo>
                  <a:lnTo>
                    <a:pt x="0" y="590293"/>
                  </a:lnTo>
                  <a:lnTo>
                    <a:pt x="114300" y="485518"/>
                  </a:lnTo>
                  <a:lnTo>
                    <a:pt x="300038" y="299780"/>
                  </a:lnTo>
                  <a:lnTo>
                    <a:pt x="295275" y="147380"/>
                  </a:lnTo>
                  <a:lnTo>
                    <a:pt x="160206" y="64037"/>
                  </a:lnTo>
                  <a:cubicBezTo>
                    <a:pt x="160206" y="35548"/>
                    <a:pt x="138113" y="28489"/>
                    <a:pt x="138113" y="0"/>
                  </a:cubicBezTo>
                  <a:close/>
                </a:path>
              </a:pathLst>
            </a:cu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828228" y="2513489"/>
              <a:ext cx="76174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800" dirty="0" smtClean="0">
                  <a:solidFill>
                    <a:srgbClr val="E0A74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2</a:t>
              </a:r>
              <a:endParaRPr lang="zh-CN" altLang="en-US" sz="8800" dirty="0">
                <a:solidFill>
                  <a:srgbClr val="E0A74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2238184" y="3033367"/>
              <a:ext cx="86234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 </a:t>
              </a:r>
              <a:r>
                <a:rPr lang="zh-CN" altLang="en-US" sz="2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特质</a:t>
              </a:r>
              <a:r>
                <a:rPr lang="zh-CN" altLang="en-US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的人：</a:t>
              </a:r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热情的招呼大家：“挤一挤更热闹，快进来，还有地方</a:t>
              </a:r>
              <a:r>
                <a:rPr lang="zh-CN" altLang="en-US" sz="20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en-US" altLang="zh-CN" sz="20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;</a:t>
              </a:r>
              <a:endPara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Freeform 204"/>
            <p:cNvSpPr>
              <a:spLocks noEditPoints="1" noChangeArrowheads="1"/>
            </p:cNvSpPr>
            <p:nvPr/>
          </p:nvSpPr>
          <p:spPr bwMode="auto">
            <a:xfrm>
              <a:off x="1446267" y="3041706"/>
              <a:ext cx="652259" cy="397608"/>
            </a:xfrm>
            <a:custGeom>
              <a:avLst/>
              <a:gdLst>
                <a:gd name="T0" fmla="*/ 1630707039 w 64"/>
                <a:gd name="T1" fmla="*/ 2147483647 h 36"/>
                <a:gd name="T2" fmla="*/ 2147483647 w 64"/>
                <a:gd name="T3" fmla="*/ 2147483647 h 36"/>
                <a:gd name="T4" fmla="*/ 2147483647 w 64"/>
                <a:gd name="T5" fmla="*/ 2147483647 h 36"/>
                <a:gd name="T6" fmla="*/ 2147483647 w 64"/>
                <a:gd name="T7" fmla="*/ 2147483647 h 36"/>
                <a:gd name="T8" fmla="*/ 2147483647 w 64"/>
                <a:gd name="T9" fmla="*/ 2147483647 h 36"/>
                <a:gd name="T10" fmla="*/ 2147483647 w 64"/>
                <a:gd name="T11" fmla="*/ 2147483647 h 36"/>
                <a:gd name="T12" fmla="*/ 1630707039 w 64"/>
                <a:gd name="T13" fmla="*/ 2147483647 h 36"/>
                <a:gd name="T14" fmla="*/ 2147483647 w 64"/>
                <a:gd name="T15" fmla="*/ 2147483647 h 36"/>
                <a:gd name="T16" fmla="*/ 2147483647 w 64"/>
                <a:gd name="T17" fmla="*/ 2147483647 h 36"/>
                <a:gd name="T18" fmla="*/ 2147483647 w 64"/>
                <a:gd name="T19" fmla="*/ 2147483647 h 36"/>
                <a:gd name="T20" fmla="*/ 2147483647 w 64"/>
                <a:gd name="T21" fmla="*/ 2147483647 h 36"/>
                <a:gd name="T22" fmla="*/ 2147483647 w 64"/>
                <a:gd name="T23" fmla="*/ 2147483647 h 36"/>
                <a:gd name="T24" fmla="*/ 2147483647 w 64"/>
                <a:gd name="T25" fmla="*/ 2147483647 h 36"/>
                <a:gd name="T26" fmla="*/ 2147483647 w 64"/>
                <a:gd name="T27" fmla="*/ 2147483647 h 36"/>
                <a:gd name="T28" fmla="*/ 1630707039 w 64"/>
                <a:gd name="T29" fmla="*/ 2147483647 h 36"/>
                <a:gd name="T30" fmla="*/ 2147483647 w 64"/>
                <a:gd name="T31" fmla="*/ 2147483647 h 36"/>
                <a:gd name="T32" fmla="*/ 2147483647 w 64"/>
                <a:gd name="T33" fmla="*/ 2147483647 h 36"/>
                <a:gd name="T34" fmla="*/ 2147483647 w 64"/>
                <a:gd name="T35" fmla="*/ 2147483647 h 36"/>
                <a:gd name="T36" fmla="*/ 2147483647 w 64"/>
                <a:gd name="T37" fmla="*/ 2147483647 h 36"/>
                <a:gd name="T38" fmla="*/ 2147483647 w 64"/>
                <a:gd name="T39" fmla="*/ 2147483647 h 36"/>
                <a:gd name="T40" fmla="*/ 2147483647 w 64"/>
                <a:gd name="T41" fmla="*/ 1610294227 h 36"/>
                <a:gd name="T42" fmla="*/ 2147483647 w 64"/>
                <a:gd name="T43" fmla="*/ 1610294227 h 36"/>
                <a:gd name="T44" fmla="*/ 2147483647 w 64"/>
                <a:gd name="T45" fmla="*/ 2147483647 h 36"/>
                <a:gd name="T46" fmla="*/ 2147483647 w 64"/>
                <a:gd name="T47" fmla="*/ 2147483647 h 36"/>
                <a:gd name="T48" fmla="*/ 2147483647 w 64"/>
                <a:gd name="T49" fmla="*/ 1610294227 h 36"/>
                <a:gd name="T50" fmla="*/ 2147483647 w 64"/>
                <a:gd name="T51" fmla="*/ 0 h 36"/>
                <a:gd name="T52" fmla="*/ 2147483647 w 64"/>
                <a:gd name="T53" fmla="*/ 0 h 36"/>
                <a:gd name="T54" fmla="*/ 2147483647 w 64"/>
                <a:gd name="T55" fmla="*/ 2147483647 h 36"/>
                <a:gd name="T56" fmla="*/ 2147483647 w 64"/>
                <a:gd name="T57" fmla="*/ 2147483647 h 36"/>
                <a:gd name="T58" fmla="*/ 2147483647 w 64"/>
                <a:gd name="T59" fmla="*/ 2147483647 h 36"/>
                <a:gd name="T60" fmla="*/ 2147483647 w 64"/>
                <a:gd name="T61" fmla="*/ 2147483647 h 36"/>
                <a:gd name="T62" fmla="*/ 2147483647 w 64"/>
                <a:gd name="T63" fmla="*/ 2147483647 h 36"/>
                <a:gd name="T64" fmla="*/ 2147483647 w 64"/>
                <a:gd name="T65" fmla="*/ 2147483647 h 36"/>
                <a:gd name="T66" fmla="*/ 2147483647 w 64"/>
                <a:gd name="T67" fmla="*/ 2147483647 h 36"/>
                <a:gd name="T68" fmla="*/ 2147483647 w 64"/>
                <a:gd name="T69" fmla="*/ 2147483647 h 36"/>
                <a:gd name="T70" fmla="*/ 2147483647 w 64"/>
                <a:gd name="T71" fmla="*/ 2147483647 h 36"/>
                <a:gd name="T72" fmla="*/ 2147483647 w 64"/>
                <a:gd name="T73" fmla="*/ 2147483647 h 36"/>
                <a:gd name="T74" fmla="*/ 2147483647 w 64"/>
                <a:gd name="T75" fmla="*/ 2147483647 h 36"/>
                <a:gd name="T76" fmla="*/ 2147483647 w 64"/>
                <a:gd name="T77" fmla="*/ 2147483647 h 36"/>
                <a:gd name="T78" fmla="*/ 0 w 64"/>
                <a:gd name="T79" fmla="*/ 2147483647 h 36"/>
                <a:gd name="T80" fmla="*/ 815353520 w 64"/>
                <a:gd name="T81" fmla="*/ 2147483647 h 36"/>
                <a:gd name="T82" fmla="*/ 0 w 64"/>
                <a:gd name="T83" fmla="*/ 2147483647 h 36"/>
                <a:gd name="T84" fmla="*/ 0 w 64"/>
                <a:gd name="T85" fmla="*/ 2147483647 h 36"/>
                <a:gd name="T86" fmla="*/ 2147483647 w 64"/>
                <a:gd name="T87" fmla="*/ 0 h 36"/>
                <a:gd name="T88" fmla="*/ 2147483647 w 64"/>
                <a:gd name="T89" fmla="*/ 0 h 36"/>
                <a:gd name="T90" fmla="*/ 2147483647 w 64"/>
                <a:gd name="T91" fmla="*/ 1610294227 h 36"/>
                <a:gd name="T92" fmla="*/ 2147483647 w 64"/>
                <a:gd name="T93" fmla="*/ 2147483647 h 36"/>
                <a:gd name="T94" fmla="*/ 2147483647 w 64"/>
                <a:gd name="T95" fmla="*/ 2147483647 h 36"/>
                <a:gd name="T96" fmla="*/ 2147483647 w 64"/>
                <a:gd name="T97" fmla="*/ 1610294227 h 36"/>
                <a:gd name="T98" fmla="*/ 2147483647 w 64"/>
                <a:gd name="T99" fmla="*/ 1610294227 h 36"/>
                <a:gd name="T100" fmla="*/ 1630707039 w 64"/>
                <a:gd name="T101" fmla="*/ 2147483647 h 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4"/>
                <a:gd name="T154" fmla="*/ 0 h 36"/>
                <a:gd name="T155" fmla="*/ 64 w 64"/>
                <a:gd name="T156" fmla="*/ 36 h 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4" h="36">
                  <a:moveTo>
                    <a:pt x="4" y="26"/>
                  </a:moveTo>
                  <a:cubicBezTo>
                    <a:pt x="4" y="29"/>
                    <a:pt x="7" y="32"/>
                    <a:pt x="10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1" y="32"/>
                    <a:pt x="24" y="29"/>
                    <a:pt x="24" y="26"/>
                  </a:cubicBezTo>
                  <a:cubicBezTo>
                    <a:pt x="24" y="23"/>
                    <a:pt x="21" y="20"/>
                    <a:pt x="18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7" y="20"/>
                    <a:pt x="4" y="23"/>
                    <a:pt x="4" y="26"/>
                  </a:cubicBezTo>
                  <a:close/>
                  <a:moveTo>
                    <a:pt x="40" y="26"/>
                  </a:moveTo>
                  <a:cubicBezTo>
                    <a:pt x="40" y="29"/>
                    <a:pt x="43" y="32"/>
                    <a:pt x="46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32"/>
                    <a:pt x="60" y="29"/>
                    <a:pt x="60" y="26"/>
                  </a:cubicBezTo>
                  <a:cubicBezTo>
                    <a:pt x="60" y="23"/>
                    <a:pt x="57" y="20"/>
                    <a:pt x="54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3" y="20"/>
                    <a:pt x="40" y="23"/>
                    <a:pt x="40" y="26"/>
                  </a:cubicBezTo>
                  <a:close/>
                  <a:moveTo>
                    <a:pt x="4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3" y="22"/>
                    <a:pt x="64" y="24"/>
                    <a:pt x="64" y="26"/>
                  </a:cubicBezTo>
                  <a:cubicBezTo>
                    <a:pt x="64" y="32"/>
                    <a:pt x="60" y="36"/>
                    <a:pt x="54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0" y="36"/>
                    <a:pt x="36" y="32"/>
                    <a:pt x="36" y="26"/>
                  </a:cubicBezTo>
                  <a:cubicBezTo>
                    <a:pt x="36" y="24"/>
                    <a:pt x="37" y="22"/>
                    <a:pt x="38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7" y="22"/>
                    <a:pt x="28" y="24"/>
                    <a:pt x="28" y="26"/>
                  </a:cubicBezTo>
                  <a:cubicBezTo>
                    <a:pt x="28" y="32"/>
                    <a:pt x="24" y="36"/>
                    <a:pt x="18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4" y="36"/>
                    <a:pt x="0" y="32"/>
                    <a:pt x="0" y="26"/>
                  </a:cubicBezTo>
                  <a:cubicBezTo>
                    <a:pt x="0" y="24"/>
                    <a:pt x="1" y="22"/>
                    <a:pt x="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4" y="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51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4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组合 222"/>
          <p:cNvGrpSpPr/>
          <p:nvPr/>
        </p:nvGrpSpPr>
        <p:grpSpPr>
          <a:xfrm>
            <a:off x="-1601613" y="-19050"/>
            <a:ext cx="13832079" cy="6918533"/>
            <a:chOff x="-1601613" y="-19050"/>
            <a:chExt cx="13832079" cy="6918533"/>
          </a:xfrm>
        </p:grpSpPr>
        <p:grpSp>
          <p:nvGrpSpPr>
            <p:cNvPr id="229" name="组合 228"/>
            <p:cNvGrpSpPr/>
            <p:nvPr/>
          </p:nvGrpSpPr>
          <p:grpSpPr>
            <a:xfrm>
              <a:off x="-1601613" y="-19050"/>
              <a:ext cx="13832079" cy="6397454"/>
              <a:chOff x="-1601613" y="-19050"/>
              <a:chExt cx="13832079" cy="6397454"/>
            </a:xfrm>
            <a:solidFill>
              <a:schemeClr val="bg1">
                <a:alpha val="4000"/>
              </a:schemeClr>
            </a:solidFill>
          </p:grpSpPr>
          <p:grpSp>
            <p:nvGrpSpPr>
              <p:cNvPr id="242" name="组合 241"/>
              <p:cNvGrpSpPr/>
              <p:nvPr/>
            </p:nvGrpSpPr>
            <p:grpSpPr>
              <a:xfrm>
                <a:off x="-1601613" y="-19050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67" name="组合 466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82" name="矩形 48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3" name="矩形 48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4" name="矩形 48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5" name="矩形 48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6" name="矩形 48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7" name="矩形 48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8" name="矩形 48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9" name="矩形 48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0" name="矩形 48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1" name="矩形 49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2" name="矩形 49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3" name="矩形 492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68" name="组合 467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69" name="矩形 46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0" name="矩形 46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1" name="矩形 47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2" name="矩形 47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3" name="矩形 47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4" name="矩形 47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5" name="矩形 47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6" name="矩形 47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7" name="矩形 47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8" name="矩形 47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9" name="矩形 47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0" name="矩形 479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1" name="矩形 480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3" name="组合 242"/>
              <p:cNvGrpSpPr/>
              <p:nvPr/>
            </p:nvGrpSpPr>
            <p:grpSpPr>
              <a:xfrm>
                <a:off x="-1601613" y="1046719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41" name="组合 440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56" name="矩形 45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7" name="矩形 45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8" name="矩形 45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9" name="矩形 45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0" name="矩形 45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1" name="矩形 46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2" name="矩形 46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3" name="矩形 46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4" name="矩形 46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5" name="矩形 46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6" name="矩形 465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42" name="组合 441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43" name="矩形 44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4" name="矩形 44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5" name="矩形 44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6" name="矩形 44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7" name="矩形 44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8" name="矩形 44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9" name="矩形 44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0" name="矩形 44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1" name="矩形 45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2" name="矩形 45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3" name="矩形 45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4" name="矩形 453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5" name="矩形 454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4" name="组合 243"/>
              <p:cNvGrpSpPr/>
              <p:nvPr/>
            </p:nvGrpSpPr>
            <p:grpSpPr>
              <a:xfrm>
                <a:off x="-1601613" y="210334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14" name="组合 413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29" name="矩形 42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0" name="矩形 42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1" name="矩形 43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2" name="矩形 43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3" name="矩形 43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矩形 43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5" name="矩形 43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6" name="矩形 43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7" name="矩形 43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8" name="矩形 43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9" name="矩形 43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0" name="矩形 439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15" name="组合 414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16" name="矩形 41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7" name="矩形 41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8" name="矩形 41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9" name="矩形 41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0" name="矩形 41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1" name="矩形 42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2" name="矩形 42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3" name="矩形 42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4" name="矩形 42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5" name="矩形 42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6" name="矩形 42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7" name="矩形 426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8" name="矩形 427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5" name="组合 244"/>
              <p:cNvGrpSpPr/>
              <p:nvPr/>
            </p:nvGrpSpPr>
            <p:grpSpPr>
              <a:xfrm>
                <a:off x="-1601613" y="319022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87" name="组合 386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02" name="矩形 40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3" name="矩形 40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4" name="矩形 40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5" name="矩形 40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6" name="矩形 40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7" name="矩形 40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8" name="矩形 40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9" name="矩形 40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0" name="矩形 40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1" name="矩形 41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2" name="矩形 41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3" name="矩形 412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88" name="组合 387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89" name="矩形 38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0" name="矩形 38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1" name="矩形 39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2" name="矩形 39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3" name="矩形 39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4" name="矩形 39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5" name="矩形 39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6" name="矩形 39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7" name="矩形 39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8" name="矩形 39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9" name="矩形 39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0" name="矩形 399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1" name="矩形 400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6" name="组合 245"/>
              <p:cNvGrpSpPr/>
              <p:nvPr/>
            </p:nvGrpSpPr>
            <p:grpSpPr>
              <a:xfrm>
                <a:off x="-1601613" y="4258147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60" name="组合 359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75" name="矩形 374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6" name="矩形 375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7" name="矩形 376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8" name="矩形 377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9" name="矩形 378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0" name="矩形 379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1" name="矩形 38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2" name="矩形 38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3" name="矩形 38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4" name="矩形 38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5" name="矩形 38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6" name="矩形 385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61" name="组合 360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62" name="矩形 36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3" name="矩形 36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4" name="矩形 36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5" name="矩形 36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6" name="矩形 36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7" name="矩形 36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8" name="矩形 36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9" name="矩形 36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0" name="矩形 36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1" name="矩形 37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2" name="矩形 37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3" name="矩形 372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4" name="矩形 373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7" name="组合 246"/>
              <p:cNvGrpSpPr/>
              <p:nvPr/>
            </p:nvGrpSpPr>
            <p:grpSpPr>
              <a:xfrm>
                <a:off x="-1601613" y="5312115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276" name="组合 275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48" name="矩形 347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9" name="矩形 348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0" name="矩形 349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1" name="矩形 350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2" name="矩形 351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3" name="矩形 352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4" name="矩形 353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5" name="矩形 354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6" name="矩形 355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7" name="矩形 356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8" name="矩形 357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9" name="矩形 358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5" name="组合 304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35" name="矩形 334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6" name="矩形 335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7" name="矩形 336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8" name="矩形 337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9" name="矩形 338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0" name="矩形 339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1" name="矩形 34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2" name="矩形 34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3" name="矩形 34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4" name="矩形 34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5" name="矩形 34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6" name="矩形 345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7" name="矩形 346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230" name="矩形 229"/>
            <p:cNvSpPr/>
            <p:nvPr/>
          </p:nvSpPr>
          <p:spPr>
            <a:xfrm>
              <a:off x="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矩形 230"/>
            <p:cNvSpPr/>
            <p:nvPr/>
          </p:nvSpPr>
          <p:spPr>
            <a:xfrm>
              <a:off x="10668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2" name="矩形 231"/>
            <p:cNvSpPr/>
            <p:nvPr/>
          </p:nvSpPr>
          <p:spPr>
            <a:xfrm>
              <a:off x="21336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3" name="矩形 232"/>
            <p:cNvSpPr/>
            <p:nvPr/>
          </p:nvSpPr>
          <p:spPr>
            <a:xfrm>
              <a:off x="319227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4" name="矩形 233"/>
            <p:cNvSpPr/>
            <p:nvPr/>
          </p:nvSpPr>
          <p:spPr>
            <a:xfrm>
              <a:off x="42509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5" name="矩形 234"/>
            <p:cNvSpPr/>
            <p:nvPr/>
          </p:nvSpPr>
          <p:spPr>
            <a:xfrm>
              <a:off x="53177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6" name="矩形 235"/>
            <p:cNvSpPr/>
            <p:nvPr/>
          </p:nvSpPr>
          <p:spPr>
            <a:xfrm>
              <a:off x="63845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7" name="矩形 236"/>
            <p:cNvSpPr/>
            <p:nvPr/>
          </p:nvSpPr>
          <p:spPr>
            <a:xfrm>
              <a:off x="744322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8" name="矩形 237"/>
            <p:cNvSpPr/>
            <p:nvPr/>
          </p:nvSpPr>
          <p:spPr>
            <a:xfrm>
              <a:off x="85019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9" name="矩形 238"/>
            <p:cNvSpPr/>
            <p:nvPr/>
          </p:nvSpPr>
          <p:spPr>
            <a:xfrm>
              <a:off x="95687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0" name="矩形 239"/>
            <p:cNvSpPr/>
            <p:nvPr/>
          </p:nvSpPr>
          <p:spPr>
            <a:xfrm>
              <a:off x="10626812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1" name="矩形 240"/>
            <p:cNvSpPr/>
            <p:nvPr/>
          </p:nvSpPr>
          <p:spPr>
            <a:xfrm>
              <a:off x="11697066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1068213" y="2697153"/>
            <a:ext cx="14458269" cy="1544728"/>
            <a:chOff x="-1068213" y="2468553"/>
            <a:chExt cx="14458269" cy="1544728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2720755" y="3239011"/>
              <a:ext cx="10669301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2719726" y="3385957"/>
              <a:ext cx="1263111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矩形 223"/>
            <p:cNvSpPr/>
            <p:nvPr/>
          </p:nvSpPr>
          <p:spPr>
            <a:xfrm>
              <a:off x="1301891" y="2504754"/>
              <a:ext cx="836307" cy="1449738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0" b="1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  <a:cs typeface="Arial Unicode MS" panose="020B0604020202020204" pitchFamily="34" charset="-122"/>
                </a:rPr>
                <a:t>8</a:t>
              </a:r>
              <a:endParaRPr lang="zh-CN" altLang="en-US" sz="25000" b="1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  <a:cs typeface="Arial Unicode MS" panose="020B0604020202020204" pitchFamily="34" charset="-122"/>
              </a:endParaRPr>
            </a:p>
          </p:txBody>
        </p:sp>
        <p:cxnSp>
          <p:nvCxnSpPr>
            <p:cNvPr id="225" name="直接连接符 224"/>
            <p:cNvCxnSpPr/>
            <p:nvPr/>
          </p:nvCxnSpPr>
          <p:spPr>
            <a:xfrm>
              <a:off x="-1068213" y="3239011"/>
              <a:ext cx="1800000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>
              <a:off x="0" y="3385957"/>
              <a:ext cx="727582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文本框 226"/>
            <p:cNvSpPr txBox="1"/>
            <p:nvPr/>
          </p:nvSpPr>
          <p:spPr>
            <a:xfrm>
              <a:off x="2612787" y="2468553"/>
              <a:ext cx="48013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0">
                  <a:solidFill>
                    <a:schemeClr val="bg1"/>
                  </a:solidFill>
                  <a:latin typeface="方正粗宋简体" panose="03000509000000000000" pitchFamily="65" charset="-122"/>
                  <a:ea typeface="方正粗宋简体" panose="03000509000000000000" pitchFamily="65" charset="-122"/>
                </a:defRPr>
              </a:lvl1pPr>
            </a:lstStyle>
            <a:p>
              <a:r>
                <a:rPr lang="zh-CN" altLang="en-US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调整自己的性格特质</a:t>
              </a:r>
            </a:p>
          </p:txBody>
        </p:sp>
        <p:sp>
          <p:nvSpPr>
            <p:cNvPr id="228" name="文本框 227"/>
            <p:cNvSpPr txBox="1"/>
            <p:nvPr/>
          </p:nvSpPr>
          <p:spPr>
            <a:xfrm>
              <a:off x="2634521" y="3428506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b="0" dirty="0" smtClean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模块八</a:t>
              </a:r>
              <a:endParaRPr lang="zh-CN" altLang="en-US" sz="3200" b="0" dirty="0">
                <a:solidFill>
                  <a:prstClr val="white"/>
                </a:solidFill>
                <a:latin typeface="华康俪金黑W8" panose="020B0809000000000000" pitchFamily="49" charset="-122"/>
                <a:ea typeface="华康俪金黑W8" panose="020B0809000000000000" pitchFamily="49" charset="-122"/>
              </a:endParaRPr>
            </a:p>
          </p:txBody>
        </p:sp>
      </p:grpSp>
      <p:grpSp>
        <p:nvGrpSpPr>
          <p:cNvPr id="183" name="组合 182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218" name="矩形 217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9" name="矩形 218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0" name="矩形 219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矩形 220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2" name="矩形 221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7" name="矩形 196"/>
          <p:cNvSpPr/>
          <p:nvPr/>
        </p:nvSpPr>
        <p:spPr>
          <a:xfrm>
            <a:off x="5295811" y="1035733"/>
            <a:ext cx="533400" cy="533400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5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8" name="矩形 7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B23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DF5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直角三角形 9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7A2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1</a:t>
              </a:r>
              <a:endParaRPr lang="zh-CN" altLang="en-US" sz="6600" dirty="0">
                <a:solidFill>
                  <a:schemeClr val="bg1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722895" y="591581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对概念（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行为风格理论）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287713" y="2415653"/>
            <a:ext cx="1705970" cy="1705971"/>
            <a:chOff x="2552131" y="2306471"/>
            <a:chExt cx="1705970" cy="1705971"/>
          </a:xfrm>
        </p:grpSpPr>
        <p:sp>
          <p:nvSpPr>
            <p:cNvPr id="2" name="矩形 1"/>
            <p:cNvSpPr/>
            <p:nvPr/>
          </p:nvSpPr>
          <p:spPr>
            <a:xfrm>
              <a:off x="2552131" y="2306472"/>
              <a:ext cx="1705970" cy="17059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700000">
              <a:off x="2552131" y="2306471"/>
              <a:ext cx="1705970" cy="170597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229393" y="2415653"/>
            <a:ext cx="1705970" cy="1705971"/>
            <a:chOff x="5318056" y="2306471"/>
            <a:chExt cx="1705970" cy="1705971"/>
          </a:xfrm>
        </p:grpSpPr>
        <p:sp>
          <p:nvSpPr>
            <p:cNvPr id="24" name="矩形 23"/>
            <p:cNvSpPr/>
            <p:nvPr/>
          </p:nvSpPr>
          <p:spPr>
            <a:xfrm>
              <a:off x="5318056" y="2306472"/>
              <a:ext cx="1705970" cy="17059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700000">
              <a:off x="5318056" y="2306471"/>
              <a:ext cx="1705970" cy="170597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171074" y="2415653"/>
            <a:ext cx="1705970" cy="1705971"/>
            <a:chOff x="8210432" y="2306471"/>
            <a:chExt cx="1705970" cy="1705971"/>
          </a:xfrm>
        </p:grpSpPr>
        <p:sp>
          <p:nvSpPr>
            <p:cNvPr id="26" name="矩形 25"/>
            <p:cNvSpPr/>
            <p:nvPr/>
          </p:nvSpPr>
          <p:spPr>
            <a:xfrm>
              <a:off x="8210432" y="2306472"/>
              <a:ext cx="1705970" cy="17059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700000">
              <a:off x="8210432" y="2306471"/>
              <a:ext cx="1705970" cy="170597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302071" y="4723385"/>
            <a:ext cx="3597165" cy="450166"/>
          </a:xfrm>
          <a:prstGeom prst="rect">
            <a:avLst/>
          </a:prstGeom>
          <a:solidFill>
            <a:srgbClr val="DE5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4247353" y="4723385"/>
            <a:ext cx="3597165" cy="450166"/>
          </a:xfrm>
          <a:prstGeom prst="rect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185432" y="4723385"/>
            <a:ext cx="3597165" cy="450166"/>
          </a:xfrm>
          <a:prstGeom prst="rect">
            <a:avLst/>
          </a:prstGeom>
          <a:solidFill>
            <a:srgbClr val="5C8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02071" y="4765501"/>
            <a:ext cx="359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行为→情绪：行为影响情绪</a:t>
            </a:r>
          </a:p>
        </p:txBody>
      </p:sp>
      <p:sp>
        <p:nvSpPr>
          <p:cNvPr id="13" name="矩形 12"/>
          <p:cNvSpPr/>
          <p:nvPr/>
        </p:nvSpPr>
        <p:spPr>
          <a:xfrm>
            <a:off x="4240151" y="4779569"/>
            <a:ext cx="360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认识≠了解：认识不等于了解</a:t>
            </a:r>
          </a:p>
        </p:txBody>
      </p:sp>
      <p:sp>
        <p:nvSpPr>
          <p:cNvPr id="30" name="矩形 29"/>
          <p:cNvSpPr/>
          <p:nvPr/>
        </p:nvSpPr>
        <p:spPr>
          <a:xfrm>
            <a:off x="8007986" y="4765501"/>
            <a:ext cx="393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-1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付出＜投入：管理付出不如激发投入</a:t>
            </a:r>
          </a:p>
        </p:txBody>
      </p:sp>
      <p:sp>
        <p:nvSpPr>
          <p:cNvPr id="31" name="矩形 30"/>
          <p:cNvSpPr/>
          <p:nvPr/>
        </p:nvSpPr>
        <p:spPr>
          <a:xfrm>
            <a:off x="302071" y="5184400"/>
            <a:ext cx="3597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的行为会影响自己的情绪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的行为会影响他人的情绪</a:t>
            </a:r>
          </a:p>
        </p:txBody>
      </p:sp>
      <p:sp>
        <p:nvSpPr>
          <p:cNvPr id="32" name="矩形 31"/>
          <p:cNvSpPr/>
          <p:nvPr/>
        </p:nvSpPr>
        <p:spPr>
          <a:xfrm>
            <a:off x="4240151" y="5184400"/>
            <a:ext cx="3597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员工，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知道他主要做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哪些事情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，知道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他什么时候会离开</a:t>
            </a:r>
          </a:p>
        </p:txBody>
      </p:sp>
      <p:sp>
        <p:nvSpPr>
          <p:cNvPr id="33" name="矩形 32"/>
          <p:cNvSpPr/>
          <p:nvPr/>
        </p:nvSpPr>
        <p:spPr>
          <a:xfrm>
            <a:off x="8178231" y="5184400"/>
            <a:ext cx="3597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一个人，只能管理他被动付出；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一个人，就能激励他主动投入；</a:t>
            </a:r>
          </a:p>
        </p:txBody>
      </p:sp>
      <p:grpSp>
        <p:nvGrpSpPr>
          <p:cNvPr id="34" name="Group 15"/>
          <p:cNvGrpSpPr>
            <a:grpSpLocks/>
          </p:cNvGrpSpPr>
          <p:nvPr/>
        </p:nvGrpSpPr>
        <p:grpSpPr bwMode="auto">
          <a:xfrm>
            <a:off x="1617782" y="2812584"/>
            <a:ext cx="884451" cy="948687"/>
            <a:chOff x="0" y="0"/>
            <a:chExt cx="312737" cy="334963"/>
          </a:xfrm>
        </p:grpSpPr>
        <p:sp>
          <p:nvSpPr>
            <p:cNvPr id="35" name="Freeform 136"/>
            <p:cNvSpPr>
              <a:spLocks noChangeArrowheads="1"/>
            </p:cNvSpPr>
            <p:nvPr/>
          </p:nvSpPr>
          <p:spPr bwMode="auto">
            <a:xfrm>
              <a:off x="114300" y="58737"/>
              <a:ext cx="117475" cy="149225"/>
            </a:xfrm>
            <a:custGeom>
              <a:avLst/>
              <a:gdLst>
                <a:gd name="T0" fmla="*/ 212969083 w 36"/>
                <a:gd name="T1" fmla="*/ 31570822 h 46"/>
                <a:gd name="T2" fmla="*/ 266211392 w 36"/>
                <a:gd name="T3" fmla="*/ 0 h 46"/>
                <a:gd name="T4" fmla="*/ 372695908 w 36"/>
                <a:gd name="T5" fmla="*/ 73665247 h 46"/>
                <a:gd name="T6" fmla="*/ 372695908 w 36"/>
                <a:gd name="T7" fmla="*/ 126283287 h 46"/>
                <a:gd name="T8" fmla="*/ 149079026 w 36"/>
                <a:gd name="T9" fmla="*/ 473565583 h 46"/>
                <a:gd name="T10" fmla="*/ 117132366 w 36"/>
                <a:gd name="T11" fmla="*/ 473565583 h 46"/>
                <a:gd name="T12" fmla="*/ 53242271 w 36"/>
                <a:gd name="T13" fmla="*/ 441994774 h 46"/>
                <a:gd name="T14" fmla="*/ 42594472 w 36"/>
                <a:gd name="T15" fmla="*/ 294664230 h 46"/>
                <a:gd name="T16" fmla="*/ 212969083 w 36"/>
                <a:gd name="T17" fmla="*/ 31570822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46"/>
                <a:gd name="T29" fmla="*/ 36 w 36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46">
                  <a:moveTo>
                    <a:pt x="20" y="3"/>
                  </a:moveTo>
                  <a:cubicBezTo>
                    <a:pt x="22" y="0"/>
                    <a:pt x="24" y="0"/>
                    <a:pt x="25" y="0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6" y="8"/>
                    <a:pt x="35" y="11"/>
                    <a:pt x="35" y="12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6"/>
                    <a:pt x="12" y="46"/>
                    <a:pt x="11" y="45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37"/>
                    <a:pt x="1" y="33"/>
                    <a:pt x="4" y="28"/>
                  </a:cubicBezTo>
                  <a:lnTo>
                    <a:pt x="20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Oval 137"/>
            <p:cNvSpPr>
              <a:spLocks noChangeArrowheads="1"/>
            </p:cNvSpPr>
            <p:nvPr/>
          </p:nvSpPr>
          <p:spPr bwMode="auto">
            <a:xfrm>
              <a:off x="212725" y="0"/>
              <a:ext cx="57150" cy="587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Times New Roman" panose="02020603050405020304" pitchFamily="18" charset="0"/>
              </a:endParaRPr>
            </a:p>
          </p:txBody>
        </p:sp>
        <p:sp>
          <p:nvSpPr>
            <p:cNvPr id="37" name="Freeform 141"/>
            <p:cNvSpPr>
              <a:spLocks noChangeArrowheads="1"/>
            </p:cNvSpPr>
            <p:nvPr/>
          </p:nvSpPr>
          <p:spPr bwMode="auto">
            <a:xfrm>
              <a:off x="65087" y="44450"/>
              <a:ext cx="139700" cy="65088"/>
            </a:xfrm>
            <a:custGeom>
              <a:avLst/>
              <a:gdLst>
                <a:gd name="T0" fmla="*/ 411643874 w 43"/>
                <a:gd name="T1" fmla="*/ 42365776 h 20"/>
                <a:gd name="T2" fmla="*/ 232207410 w 43"/>
                <a:gd name="T3" fmla="*/ 0 h 20"/>
                <a:gd name="T4" fmla="*/ 189988735 w 43"/>
                <a:gd name="T5" fmla="*/ 10589817 h 20"/>
                <a:gd name="T6" fmla="*/ 42218637 w 43"/>
                <a:gd name="T7" fmla="*/ 127094086 h 20"/>
                <a:gd name="T8" fmla="*/ 10555472 w 43"/>
                <a:gd name="T9" fmla="*/ 201232544 h 20"/>
                <a:gd name="T10" fmla="*/ 73885055 w 43"/>
                <a:gd name="T11" fmla="*/ 190639476 h 20"/>
                <a:gd name="T12" fmla="*/ 232207410 w 43"/>
                <a:gd name="T13" fmla="*/ 105911179 h 20"/>
                <a:gd name="T14" fmla="*/ 390532937 w 43"/>
                <a:gd name="T15" fmla="*/ 148276967 h 20"/>
                <a:gd name="T16" fmla="*/ 453862600 w 43"/>
                <a:gd name="T17" fmla="*/ 105911179 h 20"/>
                <a:gd name="T18" fmla="*/ 411643874 w 43"/>
                <a:gd name="T19" fmla="*/ 42365776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20"/>
                <a:gd name="T32" fmla="*/ 43 w 43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20">
                  <a:moveTo>
                    <a:pt x="39" y="4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19" y="0"/>
                    <a:pt x="18" y="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0" y="16"/>
                    <a:pt x="1" y="19"/>
                  </a:cubicBezTo>
                  <a:cubicBezTo>
                    <a:pt x="2" y="20"/>
                    <a:pt x="5" y="19"/>
                    <a:pt x="7" y="18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40" y="14"/>
                    <a:pt x="42" y="12"/>
                    <a:pt x="43" y="10"/>
                  </a:cubicBezTo>
                  <a:cubicBezTo>
                    <a:pt x="43" y="7"/>
                    <a:pt x="42" y="4"/>
                    <a:pt x="39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142"/>
            <p:cNvSpPr>
              <a:spLocks noChangeArrowheads="1"/>
            </p:cNvSpPr>
            <p:nvPr/>
          </p:nvSpPr>
          <p:spPr bwMode="auto">
            <a:xfrm>
              <a:off x="0" y="192087"/>
              <a:ext cx="133350" cy="65088"/>
            </a:xfrm>
            <a:custGeom>
              <a:avLst/>
              <a:gdLst>
                <a:gd name="T0" fmla="*/ 349084252 w 41"/>
                <a:gd name="T1" fmla="*/ 0 h 20"/>
                <a:gd name="T2" fmla="*/ 285616181 w 41"/>
                <a:gd name="T3" fmla="*/ 84728297 h 20"/>
                <a:gd name="T4" fmla="*/ 74048277 w 41"/>
                <a:gd name="T5" fmla="*/ 95321365 h 20"/>
                <a:gd name="T6" fmla="*/ 0 w 41"/>
                <a:gd name="T7" fmla="*/ 148276967 h 20"/>
                <a:gd name="T8" fmla="*/ 84628457 w 41"/>
                <a:gd name="T9" fmla="*/ 190639476 h 20"/>
                <a:gd name="T10" fmla="*/ 317350216 w 41"/>
                <a:gd name="T11" fmla="*/ 211822357 h 20"/>
                <a:gd name="T12" fmla="*/ 317350216 w 41"/>
                <a:gd name="T13" fmla="*/ 211822357 h 20"/>
                <a:gd name="T14" fmla="*/ 370241360 w 41"/>
                <a:gd name="T15" fmla="*/ 180049662 h 20"/>
                <a:gd name="T16" fmla="*/ 433712786 w 41"/>
                <a:gd name="T17" fmla="*/ 95321365 h 20"/>
                <a:gd name="T18" fmla="*/ 349084252 w 41"/>
                <a:gd name="T19" fmla="*/ 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20"/>
                <a:gd name="T32" fmla="*/ 41 w 4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20">
                  <a:moveTo>
                    <a:pt x="33" y="0"/>
                  </a:move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12" y="9"/>
                    <a:pt x="7" y="9"/>
                  </a:cubicBezTo>
                  <a:cubicBezTo>
                    <a:pt x="3" y="10"/>
                    <a:pt x="0" y="11"/>
                    <a:pt x="0" y="14"/>
                  </a:cubicBezTo>
                  <a:cubicBezTo>
                    <a:pt x="0" y="16"/>
                    <a:pt x="2" y="18"/>
                    <a:pt x="8" y="18"/>
                  </a:cubicBezTo>
                  <a:cubicBezTo>
                    <a:pt x="13" y="19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20"/>
                    <a:pt x="34" y="19"/>
                    <a:pt x="35" y="17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33" y="3"/>
                    <a:pt x="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143"/>
            <p:cNvSpPr>
              <a:spLocks noChangeArrowheads="1"/>
            </p:cNvSpPr>
            <p:nvPr/>
          </p:nvSpPr>
          <p:spPr bwMode="auto">
            <a:xfrm>
              <a:off x="136525" y="165100"/>
              <a:ext cx="101600" cy="169863"/>
            </a:xfrm>
            <a:custGeom>
              <a:avLst/>
              <a:gdLst>
                <a:gd name="T0" fmla="*/ 290018870 w 31"/>
                <a:gd name="T1" fmla="*/ 149387983 h 52"/>
                <a:gd name="T2" fmla="*/ 107414167 w 31"/>
                <a:gd name="T3" fmla="*/ 21340673 h 52"/>
                <a:gd name="T4" fmla="*/ 21483485 w 31"/>
                <a:gd name="T5" fmla="*/ 42681346 h 52"/>
                <a:gd name="T6" fmla="*/ 32223592 w 31"/>
                <a:gd name="T7" fmla="*/ 128047316 h 52"/>
                <a:gd name="T8" fmla="*/ 182604703 w 31"/>
                <a:gd name="T9" fmla="*/ 224085266 h 52"/>
                <a:gd name="T10" fmla="*/ 96674041 w 31"/>
                <a:gd name="T11" fmla="*/ 426826497 h 52"/>
                <a:gd name="T12" fmla="*/ 96674041 w 31"/>
                <a:gd name="T13" fmla="*/ 544201897 h 52"/>
                <a:gd name="T14" fmla="*/ 193348081 w 31"/>
                <a:gd name="T15" fmla="*/ 469507932 h 52"/>
                <a:gd name="T16" fmla="*/ 311502348 w 31"/>
                <a:gd name="T17" fmla="*/ 224085266 h 52"/>
                <a:gd name="T18" fmla="*/ 290018870 w 31"/>
                <a:gd name="T19" fmla="*/ 149387983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52"/>
                <a:gd name="T32" fmla="*/ 31 w 31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52">
                  <a:moveTo>
                    <a:pt x="27" y="14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7" y="0"/>
                    <a:pt x="4" y="1"/>
                    <a:pt x="2" y="4"/>
                  </a:cubicBezTo>
                  <a:cubicBezTo>
                    <a:pt x="0" y="6"/>
                    <a:pt x="1" y="10"/>
                    <a:pt x="3" y="12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6" y="47"/>
                    <a:pt x="7" y="50"/>
                    <a:pt x="9" y="51"/>
                  </a:cubicBezTo>
                  <a:cubicBezTo>
                    <a:pt x="11" y="52"/>
                    <a:pt x="13" y="52"/>
                    <a:pt x="18" y="44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1" y="19"/>
                    <a:pt x="30" y="16"/>
                    <a:pt x="27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144"/>
            <p:cNvSpPr>
              <a:spLocks noChangeArrowheads="1"/>
            </p:cNvSpPr>
            <p:nvPr/>
          </p:nvSpPr>
          <p:spPr bwMode="auto">
            <a:xfrm>
              <a:off x="198437" y="74612"/>
              <a:ext cx="114300" cy="87313"/>
            </a:xfrm>
            <a:custGeom>
              <a:avLst/>
              <a:gdLst>
                <a:gd name="T0" fmla="*/ 309282704 w 35"/>
                <a:gd name="T1" fmla="*/ 209150198 h 27"/>
                <a:gd name="T2" fmla="*/ 181302632 w 35"/>
                <a:gd name="T3" fmla="*/ 198692044 h 27"/>
                <a:gd name="T4" fmla="*/ 106648410 w 35"/>
                <a:gd name="T5" fmla="*/ 31371241 h 27"/>
                <a:gd name="T6" fmla="*/ 31994202 w 35"/>
                <a:gd name="T7" fmla="*/ 10458157 h 27"/>
                <a:gd name="T8" fmla="*/ 10665821 w 35"/>
                <a:gd name="T9" fmla="*/ 73203871 h 27"/>
                <a:gd name="T10" fmla="*/ 85320040 w 35"/>
                <a:gd name="T11" fmla="*/ 250982866 h 27"/>
                <a:gd name="T12" fmla="*/ 127980072 w 35"/>
                <a:gd name="T13" fmla="*/ 282354094 h 27"/>
                <a:gd name="T14" fmla="*/ 298616886 w 35"/>
                <a:gd name="T15" fmla="*/ 282354094 h 27"/>
                <a:gd name="T16" fmla="*/ 373271082 w 35"/>
                <a:gd name="T17" fmla="*/ 250982866 h 27"/>
                <a:gd name="T18" fmla="*/ 309282704 w 35"/>
                <a:gd name="T19" fmla="*/ 209150198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27"/>
                <a:gd name="T32" fmla="*/ 35 w 35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27">
                  <a:moveTo>
                    <a:pt x="29" y="2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3" y="1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6"/>
                    <a:pt x="11" y="27"/>
                    <a:pt x="12" y="27"/>
                  </a:cubicBezTo>
                  <a:cubicBezTo>
                    <a:pt x="12" y="27"/>
                    <a:pt x="24" y="27"/>
                    <a:pt x="28" y="27"/>
                  </a:cubicBezTo>
                  <a:cubicBezTo>
                    <a:pt x="31" y="27"/>
                    <a:pt x="35" y="26"/>
                    <a:pt x="35" y="24"/>
                  </a:cubicBezTo>
                  <a:cubicBezTo>
                    <a:pt x="35" y="20"/>
                    <a:pt x="32" y="20"/>
                    <a:pt x="29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1" name="Group 8"/>
          <p:cNvGrpSpPr>
            <a:grpSpLocks/>
          </p:cNvGrpSpPr>
          <p:nvPr/>
        </p:nvGrpSpPr>
        <p:grpSpPr bwMode="auto">
          <a:xfrm>
            <a:off x="5681323" y="2771657"/>
            <a:ext cx="770888" cy="898447"/>
            <a:chOff x="0" y="0"/>
            <a:chExt cx="363538" cy="423862"/>
          </a:xfrm>
        </p:grpSpPr>
        <p:sp>
          <p:nvSpPr>
            <p:cNvPr id="42" name="Freeform 164"/>
            <p:cNvSpPr>
              <a:spLocks noChangeArrowheads="1"/>
            </p:cNvSpPr>
            <p:nvPr/>
          </p:nvSpPr>
          <p:spPr bwMode="auto">
            <a:xfrm>
              <a:off x="82550" y="0"/>
              <a:ext cx="198438" cy="268288"/>
            </a:xfrm>
            <a:custGeom>
              <a:avLst/>
              <a:gdLst>
                <a:gd name="T0" fmla="*/ 205089807 w 48"/>
                <a:gd name="T1" fmla="*/ 1005142842 h 65"/>
                <a:gd name="T2" fmla="*/ 410183747 w 48"/>
                <a:gd name="T3" fmla="*/ 1107360780 h 65"/>
                <a:gd name="T4" fmla="*/ 615277752 w 48"/>
                <a:gd name="T5" fmla="*/ 1022177058 h 65"/>
                <a:gd name="T6" fmla="*/ 615277752 w 48"/>
                <a:gd name="T7" fmla="*/ 902925162 h 65"/>
                <a:gd name="T8" fmla="*/ 615277752 w 48"/>
                <a:gd name="T9" fmla="*/ 902925162 h 65"/>
                <a:gd name="T10" fmla="*/ 820367494 w 48"/>
                <a:gd name="T11" fmla="*/ 425909193 h 65"/>
                <a:gd name="T12" fmla="*/ 410183747 w 48"/>
                <a:gd name="T13" fmla="*/ 0 h 65"/>
                <a:gd name="T14" fmla="*/ 0 w 48"/>
                <a:gd name="T15" fmla="*/ 425909193 h 65"/>
                <a:gd name="T16" fmla="*/ 205089807 w 48"/>
                <a:gd name="T17" fmla="*/ 902925162 h 65"/>
                <a:gd name="T18" fmla="*/ 205089807 w 48"/>
                <a:gd name="T19" fmla="*/ 1005142842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65"/>
                <a:gd name="T32" fmla="*/ 48 w 48"/>
                <a:gd name="T33" fmla="*/ 65 h 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65">
                  <a:moveTo>
                    <a:pt x="12" y="59"/>
                  </a:moveTo>
                  <a:cubicBezTo>
                    <a:pt x="13" y="61"/>
                    <a:pt x="17" y="65"/>
                    <a:pt x="24" y="65"/>
                  </a:cubicBezTo>
                  <a:cubicBezTo>
                    <a:pt x="31" y="65"/>
                    <a:pt x="34" y="61"/>
                    <a:pt x="36" y="60"/>
                  </a:cubicBezTo>
                  <a:cubicBezTo>
                    <a:pt x="35" y="58"/>
                    <a:pt x="35" y="56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43" y="46"/>
                    <a:pt x="48" y="35"/>
                    <a:pt x="48" y="25"/>
                  </a:cubicBezTo>
                  <a:cubicBezTo>
                    <a:pt x="48" y="8"/>
                    <a:pt x="37" y="0"/>
                    <a:pt x="24" y="0"/>
                  </a:cubicBezTo>
                  <a:cubicBezTo>
                    <a:pt x="11" y="0"/>
                    <a:pt x="0" y="8"/>
                    <a:pt x="0" y="25"/>
                  </a:cubicBezTo>
                  <a:cubicBezTo>
                    <a:pt x="0" y="35"/>
                    <a:pt x="5" y="46"/>
                    <a:pt x="12" y="53"/>
                  </a:cubicBezTo>
                  <a:cubicBezTo>
                    <a:pt x="13" y="56"/>
                    <a:pt x="13" y="58"/>
                    <a:pt x="12" y="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165"/>
            <p:cNvSpPr>
              <a:spLocks noChangeArrowheads="1"/>
            </p:cNvSpPr>
            <p:nvPr/>
          </p:nvSpPr>
          <p:spPr bwMode="auto">
            <a:xfrm>
              <a:off x="0" y="258762"/>
              <a:ext cx="363538" cy="165100"/>
            </a:xfrm>
            <a:custGeom>
              <a:avLst/>
              <a:gdLst>
                <a:gd name="T0" fmla="*/ 1023966647 w 88"/>
                <a:gd name="T1" fmla="*/ 0 h 40"/>
                <a:gd name="T2" fmla="*/ 750908392 w 88"/>
                <a:gd name="T3" fmla="*/ 630343563 h 40"/>
                <a:gd name="T4" fmla="*/ 477850009 w 88"/>
                <a:gd name="T5" fmla="*/ 0 h 40"/>
                <a:gd name="T6" fmla="*/ 477850009 w 88"/>
                <a:gd name="T7" fmla="*/ 0 h 40"/>
                <a:gd name="T8" fmla="*/ 0 w 88"/>
                <a:gd name="T9" fmla="*/ 374797624 h 40"/>
                <a:gd name="T10" fmla="*/ 0 w 88"/>
                <a:gd name="T11" fmla="*/ 425904309 h 40"/>
                <a:gd name="T12" fmla="*/ 750908392 w 88"/>
                <a:gd name="T13" fmla="*/ 681450248 h 40"/>
                <a:gd name="T14" fmla="*/ 1501816785 w 88"/>
                <a:gd name="T15" fmla="*/ 425904309 h 40"/>
                <a:gd name="T16" fmla="*/ 1501816785 w 88"/>
                <a:gd name="T17" fmla="*/ 374797624 h 40"/>
                <a:gd name="T18" fmla="*/ 1023966647 w 88"/>
                <a:gd name="T19" fmla="*/ 0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"/>
                <a:gd name="T31" fmla="*/ 0 h 40"/>
                <a:gd name="T32" fmla="*/ 88 w 88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" h="40">
                  <a:moveTo>
                    <a:pt x="60" y="0"/>
                  </a:moveTo>
                  <a:cubicBezTo>
                    <a:pt x="60" y="0"/>
                    <a:pt x="52" y="37"/>
                    <a:pt x="44" y="37"/>
                  </a:cubicBezTo>
                  <a:cubicBezTo>
                    <a:pt x="36" y="37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5" y="5"/>
                    <a:pt x="0" y="13"/>
                    <a:pt x="0" y="22"/>
                  </a:cubicBezTo>
                  <a:cubicBezTo>
                    <a:pt x="0" y="24"/>
                    <a:pt x="0" y="23"/>
                    <a:pt x="0" y="25"/>
                  </a:cubicBezTo>
                  <a:cubicBezTo>
                    <a:pt x="0" y="37"/>
                    <a:pt x="23" y="40"/>
                    <a:pt x="44" y="40"/>
                  </a:cubicBezTo>
                  <a:cubicBezTo>
                    <a:pt x="65" y="40"/>
                    <a:pt x="88" y="37"/>
                    <a:pt x="88" y="25"/>
                  </a:cubicBezTo>
                  <a:cubicBezTo>
                    <a:pt x="88" y="23"/>
                    <a:pt x="88" y="24"/>
                    <a:pt x="88" y="22"/>
                  </a:cubicBezTo>
                  <a:cubicBezTo>
                    <a:pt x="88" y="13"/>
                    <a:pt x="73" y="5"/>
                    <a:pt x="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190"/>
            <p:cNvSpPr>
              <a:spLocks noChangeArrowheads="1"/>
            </p:cNvSpPr>
            <p:nvPr/>
          </p:nvSpPr>
          <p:spPr bwMode="auto">
            <a:xfrm>
              <a:off x="149225" y="271462"/>
              <a:ext cx="65088" cy="152400"/>
            </a:xfrm>
            <a:custGeom>
              <a:avLst/>
              <a:gdLst>
                <a:gd name="T0" fmla="*/ 0 w 16"/>
                <a:gd name="T1" fmla="*/ 593791602 h 37"/>
                <a:gd name="T2" fmla="*/ 115840345 w 16"/>
                <a:gd name="T3" fmla="*/ 186619966 h 37"/>
                <a:gd name="T4" fmla="*/ 33097240 w 16"/>
                <a:gd name="T5" fmla="*/ 101794952 h 37"/>
                <a:gd name="T6" fmla="*/ 132388961 w 16"/>
                <a:gd name="T7" fmla="*/ 0 h 37"/>
                <a:gd name="T8" fmla="*/ 231680689 w 16"/>
                <a:gd name="T9" fmla="*/ 101794952 h 37"/>
                <a:gd name="T10" fmla="*/ 148937609 w 16"/>
                <a:gd name="T11" fmla="*/ 186619966 h 37"/>
                <a:gd name="T12" fmla="*/ 264777921 w 16"/>
                <a:gd name="T13" fmla="*/ 593791602 h 37"/>
                <a:gd name="T14" fmla="*/ 0 w 16"/>
                <a:gd name="T15" fmla="*/ 593791602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37"/>
                <a:gd name="T26" fmla="*/ 16 w 16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37">
                  <a:moveTo>
                    <a:pt x="0" y="35"/>
                  </a:moveTo>
                  <a:cubicBezTo>
                    <a:pt x="0" y="25"/>
                    <a:pt x="7" y="11"/>
                    <a:pt x="7" y="11"/>
                  </a:cubicBezTo>
                  <a:cubicBezTo>
                    <a:pt x="7" y="11"/>
                    <a:pt x="2" y="9"/>
                    <a:pt x="2" y="6"/>
                  </a:cubicBezTo>
                  <a:cubicBezTo>
                    <a:pt x="2" y="2"/>
                    <a:pt x="8" y="0"/>
                    <a:pt x="8" y="0"/>
                  </a:cubicBezTo>
                  <a:cubicBezTo>
                    <a:pt x="8" y="0"/>
                    <a:pt x="14" y="2"/>
                    <a:pt x="14" y="6"/>
                  </a:cubicBezTo>
                  <a:cubicBezTo>
                    <a:pt x="14" y="9"/>
                    <a:pt x="9" y="11"/>
                    <a:pt x="9" y="11"/>
                  </a:cubicBezTo>
                  <a:cubicBezTo>
                    <a:pt x="9" y="11"/>
                    <a:pt x="16" y="25"/>
                    <a:pt x="16" y="35"/>
                  </a:cubicBezTo>
                  <a:cubicBezTo>
                    <a:pt x="16" y="37"/>
                    <a:pt x="0" y="36"/>
                    <a:pt x="0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5" name="Group 12"/>
          <p:cNvGrpSpPr>
            <a:grpSpLocks/>
          </p:cNvGrpSpPr>
          <p:nvPr/>
        </p:nvGrpSpPr>
        <p:grpSpPr bwMode="auto">
          <a:xfrm>
            <a:off x="9629502" y="2836749"/>
            <a:ext cx="782724" cy="952659"/>
            <a:chOff x="0" y="0"/>
            <a:chExt cx="273050" cy="331788"/>
          </a:xfrm>
        </p:grpSpPr>
        <p:sp>
          <p:nvSpPr>
            <p:cNvPr id="46" name="Freeform 44"/>
            <p:cNvSpPr>
              <a:spLocks noChangeArrowheads="1"/>
            </p:cNvSpPr>
            <p:nvPr/>
          </p:nvSpPr>
          <p:spPr bwMode="auto">
            <a:xfrm>
              <a:off x="6350" y="0"/>
              <a:ext cx="111125" cy="109538"/>
            </a:xfrm>
            <a:custGeom>
              <a:avLst/>
              <a:gdLst>
                <a:gd name="T0" fmla="*/ 138870287 w 34"/>
                <a:gd name="T1" fmla="*/ 352899161 h 34"/>
                <a:gd name="T2" fmla="*/ 117504881 w 34"/>
                <a:gd name="T3" fmla="*/ 280243283 h 34"/>
                <a:gd name="T4" fmla="*/ 64092975 w 34"/>
                <a:gd name="T5" fmla="*/ 176449581 h 34"/>
                <a:gd name="T6" fmla="*/ 181601098 w 34"/>
                <a:gd name="T7" fmla="*/ 62275572 h 34"/>
                <a:gd name="T8" fmla="*/ 299105979 w 34"/>
                <a:gd name="T9" fmla="*/ 176449581 h 34"/>
                <a:gd name="T10" fmla="*/ 299105979 w 34"/>
                <a:gd name="T11" fmla="*/ 197207022 h 34"/>
                <a:gd name="T12" fmla="*/ 331152454 w 34"/>
                <a:gd name="T13" fmla="*/ 280243283 h 34"/>
                <a:gd name="T14" fmla="*/ 363198928 w 34"/>
                <a:gd name="T15" fmla="*/ 176449581 h 34"/>
                <a:gd name="T16" fmla="*/ 181601098 w 34"/>
                <a:gd name="T17" fmla="*/ 0 h 34"/>
                <a:gd name="T18" fmla="*/ 0 w 34"/>
                <a:gd name="T19" fmla="*/ 176449581 h 34"/>
                <a:gd name="T20" fmla="*/ 138870287 w 34"/>
                <a:gd name="T21" fmla="*/ 352899161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"/>
                <a:gd name="T34" fmla="*/ 0 h 34"/>
                <a:gd name="T35" fmla="*/ 34 w 34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" h="34">
                  <a:moveTo>
                    <a:pt x="13" y="34"/>
                  </a:moveTo>
                  <a:cubicBezTo>
                    <a:pt x="12" y="31"/>
                    <a:pt x="12" y="29"/>
                    <a:pt x="11" y="27"/>
                  </a:cubicBezTo>
                  <a:cubicBezTo>
                    <a:pt x="8" y="25"/>
                    <a:pt x="6" y="21"/>
                    <a:pt x="6" y="17"/>
                  </a:cubicBezTo>
                  <a:cubicBezTo>
                    <a:pt x="6" y="11"/>
                    <a:pt x="11" y="6"/>
                    <a:pt x="17" y="6"/>
                  </a:cubicBezTo>
                  <a:cubicBezTo>
                    <a:pt x="23" y="6"/>
                    <a:pt x="28" y="11"/>
                    <a:pt x="28" y="17"/>
                  </a:cubicBezTo>
                  <a:cubicBezTo>
                    <a:pt x="28" y="18"/>
                    <a:pt x="28" y="19"/>
                    <a:pt x="28" y="19"/>
                  </a:cubicBezTo>
                  <a:cubicBezTo>
                    <a:pt x="29" y="22"/>
                    <a:pt x="30" y="25"/>
                    <a:pt x="31" y="27"/>
                  </a:cubicBezTo>
                  <a:cubicBezTo>
                    <a:pt x="33" y="24"/>
                    <a:pt x="34" y="21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25"/>
                    <a:pt x="5" y="32"/>
                    <a:pt x="13" y="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45"/>
            <p:cNvSpPr>
              <a:spLocks noChangeArrowheads="1"/>
            </p:cNvSpPr>
            <p:nvPr/>
          </p:nvSpPr>
          <p:spPr bwMode="auto">
            <a:xfrm>
              <a:off x="0" y="44450"/>
              <a:ext cx="273050" cy="287338"/>
            </a:xfrm>
            <a:custGeom>
              <a:avLst/>
              <a:gdLst>
                <a:gd name="T0" fmla="*/ 31699806 w 84"/>
                <a:gd name="T1" fmla="*/ 650353624 h 88"/>
                <a:gd name="T2" fmla="*/ 200759990 w 84"/>
                <a:gd name="T3" fmla="*/ 629031846 h 88"/>
                <a:gd name="T4" fmla="*/ 306423852 w 84"/>
                <a:gd name="T5" fmla="*/ 586385024 h 88"/>
                <a:gd name="T6" fmla="*/ 274724058 w 84"/>
                <a:gd name="T7" fmla="*/ 447786935 h 88"/>
                <a:gd name="T8" fmla="*/ 200759990 w 84"/>
                <a:gd name="T9" fmla="*/ 213230895 h 88"/>
                <a:gd name="T10" fmla="*/ 200759990 w 84"/>
                <a:gd name="T11" fmla="*/ 21321785 h 88"/>
                <a:gd name="T12" fmla="*/ 316991533 w 84"/>
                <a:gd name="T13" fmla="*/ 181244962 h 88"/>
                <a:gd name="T14" fmla="*/ 369823438 w 84"/>
                <a:gd name="T15" fmla="*/ 341171411 h 88"/>
                <a:gd name="T16" fmla="*/ 401523231 w 84"/>
                <a:gd name="T17" fmla="*/ 277199546 h 88"/>
                <a:gd name="T18" fmla="*/ 475487350 w 84"/>
                <a:gd name="T19" fmla="*/ 298524589 h 88"/>
                <a:gd name="T20" fmla="*/ 528319255 w 84"/>
                <a:gd name="T21" fmla="*/ 234555989 h 88"/>
                <a:gd name="T22" fmla="*/ 602283272 w 84"/>
                <a:gd name="T23" fmla="*/ 277199546 h 88"/>
                <a:gd name="T24" fmla="*/ 644547496 w 84"/>
                <a:gd name="T25" fmla="*/ 245216878 h 88"/>
                <a:gd name="T26" fmla="*/ 824175324 w 84"/>
                <a:gd name="T27" fmla="*/ 469108713 h 88"/>
                <a:gd name="T28" fmla="*/ 834743005 w 84"/>
                <a:gd name="T29" fmla="*/ 820940911 h 88"/>
                <a:gd name="T30" fmla="*/ 528319255 w 84"/>
                <a:gd name="T31" fmla="*/ 938217426 h 88"/>
                <a:gd name="T32" fmla="*/ 359255757 w 84"/>
                <a:gd name="T33" fmla="*/ 842262690 h 88"/>
                <a:gd name="T34" fmla="*/ 73964043 w 84"/>
                <a:gd name="T35" fmla="*/ 724986379 h 88"/>
                <a:gd name="T36" fmla="*/ 31699806 w 84"/>
                <a:gd name="T37" fmla="*/ 650353624 h 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4"/>
                <a:gd name="T58" fmla="*/ 0 h 88"/>
                <a:gd name="T59" fmla="*/ 84 w 84"/>
                <a:gd name="T60" fmla="*/ 88 h 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4" h="88">
                  <a:moveTo>
                    <a:pt x="3" y="61"/>
                  </a:moveTo>
                  <a:cubicBezTo>
                    <a:pt x="8" y="56"/>
                    <a:pt x="12" y="58"/>
                    <a:pt x="19" y="59"/>
                  </a:cubicBezTo>
                  <a:cubicBezTo>
                    <a:pt x="24" y="60"/>
                    <a:pt x="30" y="58"/>
                    <a:pt x="29" y="55"/>
                  </a:cubicBezTo>
                  <a:cubicBezTo>
                    <a:pt x="29" y="50"/>
                    <a:pt x="28" y="48"/>
                    <a:pt x="26" y="42"/>
                  </a:cubicBezTo>
                  <a:cubicBezTo>
                    <a:pt x="25" y="37"/>
                    <a:pt x="22" y="28"/>
                    <a:pt x="19" y="20"/>
                  </a:cubicBezTo>
                  <a:cubicBezTo>
                    <a:pt x="16" y="8"/>
                    <a:pt x="15" y="3"/>
                    <a:pt x="19" y="2"/>
                  </a:cubicBezTo>
                  <a:cubicBezTo>
                    <a:pt x="24" y="0"/>
                    <a:pt x="27" y="7"/>
                    <a:pt x="30" y="17"/>
                  </a:cubicBezTo>
                  <a:cubicBezTo>
                    <a:pt x="32" y="27"/>
                    <a:pt x="34" y="32"/>
                    <a:pt x="35" y="32"/>
                  </a:cubicBezTo>
                  <a:cubicBezTo>
                    <a:pt x="36" y="31"/>
                    <a:pt x="34" y="27"/>
                    <a:pt x="38" y="26"/>
                  </a:cubicBezTo>
                  <a:cubicBezTo>
                    <a:pt x="43" y="24"/>
                    <a:pt x="44" y="28"/>
                    <a:pt x="45" y="28"/>
                  </a:cubicBezTo>
                  <a:cubicBezTo>
                    <a:pt x="47" y="27"/>
                    <a:pt x="46" y="23"/>
                    <a:pt x="50" y="22"/>
                  </a:cubicBezTo>
                  <a:cubicBezTo>
                    <a:pt x="54" y="21"/>
                    <a:pt x="56" y="26"/>
                    <a:pt x="57" y="26"/>
                  </a:cubicBezTo>
                  <a:cubicBezTo>
                    <a:pt x="59" y="25"/>
                    <a:pt x="59" y="23"/>
                    <a:pt x="61" y="23"/>
                  </a:cubicBezTo>
                  <a:cubicBezTo>
                    <a:pt x="64" y="22"/>
                    <a:pt x="73" y="26"/>
                    <a:pt x="78" y="44"/>
                  </a:cubicBezTo>
                  <a:cubicBezTo>
                    <a:pt x="84" y="66"/>
                    <a:pt x="77" y="70"/>
                    <a:pt x="79" y="77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48" y="83"/>
                    <a:pt x="41" y="82"/>
                    <a:pt x="34" y="79"/>
                  </a:cubicBezTo>
                  <a:cubicBezTo>
                    <a:pt x="28" y="75"/>
                    <a:pt x="24" y="68"/>
                    <a:pt x="7" y="68"/>
                  </a:cubicBezTo>
                  <a:cubicBezTo>
                    <a:pt x="0" y="69"/>
                    <a:pt x="1" y="63"/>
                    <a:pt x="3" y="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057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8" name="矩形 7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4E7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直角三角形 9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2D43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8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722895" y="591581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西游记团队（成员特质调整）</a:t>
            </a:r>
          </a:p>
        </p:txBody>
      </p:sp>
      <p:sp>
        <p:nvSpPr>
          <p:cNvPr id="98" name="矩形 97"/>
          <p:cNvSpPr/>
          <p:nvPr/>
        </p:nvSpPr>
        <p:spPr>
          <a:xfrm>
            <a:off x="0" y="6296936"/>
            <a:ext cx="12192000" cy="570890"/>
          </a:xfrm>
          <a:prstGeom prst="rect">
            <a:avLst/>
          </a:prstGeom>
          <a:solidFill>
            <a:srgbClr val="4E7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一个人的特质有可能发生调整和改变，调整力有多强，影响力就有多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大！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等腰三角形 98"/>
          <p:cNvSpPr/>
          <p:nvPr/>
        </p:nvSpPr>
        <p:spPr>
          <a:xfrm>
            <a:off x="5795252" y="5778405"/>
            <a:ext cx="601496" cy="518531"/>
          </a:xfrm>
          <a:prstGeom prst="triangle">
            <a:avLst/>
          </a:prstGeom>
          <a:solidFill>
            <a:srgbClr val="4E7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32885" y="3547396"/>
            <a:ext cx="1284326" cy="1800493"/>
            <a:chOff x="832885" y="3547396"/>
            <a:chExt cx="1284326" cy="1800493"/>
          </a:xfrm>
        </p:grpSpPr>
        <p:sp>
          <p:nvSpPr>
            <p:cNvPr id="3" name="矩形 2"/>
            <p:cNvSpPr/>
            <p:nvPr/>
          </p:nvSpPr>
          <p:spPr>
            <a:xfrm>
              <a:off x="1177843" y="4514850"/>
              <a:ext cx="608552" cy="3238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832885" y="3547396"/>
              <a:ext cx="1284326" cy="180049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中高管</a:t>
              </a:r>
              <a:endParaRPr lang="en-US" altLang="zh-CN" sz="2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开始角色</a:t>
              </a:r>
              <a:r>
                <a:rPr lang="en-US" altLang="zh-CN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转变</a:t>
              </a:r>
              <a:endParaRPr lang="en-US" altLang="zh-CN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最后角色</a:t>
              </a:r>
              <a:r>
                <a:rPr lang="en-US" altLang="zh-CN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</a:t>
              </a:r>
              <a:endParaRPr lang="en-US" altLang="zh-CN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3" name="组合 232"/>
          <p:cNvGrpSpPr/>
          <p:nvPr/>
        </p:nvGrpSpPr>
        <p:grpSpPr>
          <a:xfrm>
            <a:off x="3711318" y="3547396"/>
            <a:ext cx="1284326" cy="1800493"/>
            <a:chOff x="832885" y="3547396"/>
            <a:chExt cx="1284326" cy="1800493"/>
          </a:xfrm>
        </p:grpSpPr>
        <p:sp>
          <p:nvSpPr>
            <p:cNvPr id="234" name="矩形 233"/>
            <p:cNvSpPr/>
            <p:nvPr/>
          </p:nvSpPr>
          <p:spPr>
            <a:xfrm>
              <a:off x="1177843" y="4514850"/>
              <a:ext cx="608552" cy="3238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5" name="矩形 234"/>
            <p:cNvSpPr/>
            <p:nvPr/>
          </p:nvSpPr>
          <p:spPr>
            <a:xfrm>
              <a:off x="832885" y="3547396"/>
              <a:ext cx="1284326" cy="180049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中高管</a:t>
              </a:r>
              <a:endParaRPr lang="en-US" altLang="zh-CN" sz="2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开始角色</a:t>
              </a:r>
              <a:r>
                <a:rPr lang="en-US" altLang="zh-CN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转变</a:t>
              </a:r>
              <a:endParaRPr lang="en-US" altLang="zh-CN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最后角色</a:t>
              </a:r>
              <a:r>
                <a:rPr lang="en-US" altLang="zh-CN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lang="en-US" altLang="zh-CN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6" name="组合 235"/>
          <p:cNvGrpSpPr/>
          <p:nvPr/>
        </p:nvGrpSpPr>
        <p:grpSpPr>
          <a:xfrm>
            <a:off x="6764118" y="3547396"/>
            <a:ext cx="1244251" cy="1800493"/>
            <a:chOff x="852923" y="3547396"/>
            <a:chExt cx="1244251" cy="1800493"/>
          </a:xfrm>
        </p:grpSpPr>
        <p:sp>
          <p:nvSpPr>
            <p:cNvPr id="237" name="矩形 236"/>
            <p:cNvSpPr/>
            <p:nvPr/>
          </p:nvSpPr>
          <p:spPr>
            <a:xfrm>
              <a:off x="1177843" y="4514850"/>
              <a:ext cx="608552" cy="3238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8" name="矩形 237"/>
            <p:cNvSpPr/>
            <p:nvPr/>
          </p:nvSpPr>
          <p:spPr>
            <a:xfrm>
              <a:off x="852923" y="3547396"/>
              <a:ext cx="1244251" cy="180049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中基层</a:t>
              </a:r>
              <a:endParaRPr lang="en-US" altLang="zh-CN" sz="2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开始角色 </a:t>
              </a:r>
              <a:r>
                <a:rPr lang="en-US" altLang="zh-CN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转变</a:t>
              </a:r>
              <a:endParaRPr lang="en-US" altLang="zh-CN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最后角色 </a:t>
              </a:r>
              <a:r>
                <a:rPr lang="en-US" altLang="zh-CN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</a:t>
              </a:r>
              <a:endParaRPr lang="en-US" altLang="zh-CN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9" name="组合 238"/>
          <p:cNvGrpSpPr/>
          <p:nvPr/>
        </p:nvGrpSpPr>
        <p:grpSpPr>
          <a:xfrm>
            <a:off x="9663300" y="3547396"/>
            <a:ext cx="1284326" cy="1800493"/>
            <a:chOff x="832885" y="3547396"/>
            <a:chExt cx="1284326" cy="1800493"/>
          </a:xfrm>
        </p:grpSpPr>
        <p:sp>
          <p:nvSpPr>
            <p:cNvPr id="240" name="矩形 239"/>
            <p:cNvSpPr/>
            <p:nvPr/>
          </p:nvSpPr>
          <p:spPr>
            <a:xfrm>
              <a:off x="1177843" y="4514850"/>
              <a:ext cx="608552" cy="3238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1" name="矩形 240"/>
            <p:cNvSpPr/>
            <p:nvPr/>
          </p:nvSpPr>
          <p:spPr>
            <a:xfrm>
              <a:off x="832885" y="3547396"/>
              <a:ext cx="1284326" cy="180049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中基层</a:t>
              </a:r>
              <a:endParaRPr lang="en-US" altLang="zh-CN" sz="2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开始角色</a:t>
              </a:r>
              <a:r>
                <a:rPr lang="en-US" altLang="zh-CN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转变</a:t>
              </a:r>
              <a:endParaRPr lang="en-US" altLang="zh-CN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最后角色</a:t>
              </a:r>
              <a:r>
                <a:rPr lang="en-US" altLang="zh-CN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lang="en-US" altLang="zh-CN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415192" y="1773436"/>
            <a:ext cx="1794684" cy="1790529"/>
            <a:chOff x="2936592" y="1767930"/>
            <a:chExt cx="1794684" cy="1790529"/>
          </a:xfrm>
        </p:grpSpPr>
        <p:sp>
          <p:nvSpPr>
            <p:cNvPr id="59" name="椭圆 58"/>
            <p:cNvSpPr/>
            <p:nvPr/>
          </p:nvSpPr>
          <p:spPr>
            <a:xfrm>
              <a:off x="2936592" y="1767930"/>
              <a:ext cx="1790529" cy="1790529"/>
            </a:xfrm>
            <a:prstGeom prst="ellipse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11"/>
            <a:stretch>
              <a:fillRect/>
            </a:stretch>
          </p:blipFill>
          <p:spPr>
            <a:xfrm>
              <a:off x="3079055" y="1816096"/>
              <a:ext cx="1652221" cy="1731782"/>
            </a:xfrm>
            <a:custGeom>
              <a:avLst/>
              <a:gdLst>
                <a:gd name="connsiteX0" fmla="*/ 516390 w 1652221"/>
                <a:gd name="connsiteY0" fmla="*/ 0 h 1731782"/>
                <a:gd name="connsiteX1" fmla="*/ 997522 w 1652221"/>
                <a:gd name="connsiteY1" fmla="*/ 0 h 1731782"/>
                <a:gd name="connsiteX2" fmla="*/ 1023181 w 1652221"/>
                <a:gd name="connsiteY2" fmla="*/ 6597 h 1731782"/>
                <a:gd name="connsiteX3" fmla="*/ 1652221 w 1652221"/>
                <a:gd name="connsiteY3" fmla="*/ 861613 h 1731782"/>
                <a:gd name="connsiteX4" fmla="*/ 1023181 w 1652221"/>
                <a:gd name="connsiteY4" fmla="*/ 1716629 h 1731782"/>
                <a:gd name="connsiteX5" fmla="*/ 964247 w 1652221"/>
                <a:gd name="connsiteY5" fmla="*/ 1731782 h 1731782"/>
                <a:gd name="connsiteX6" fmla="*/ 549665 w 1652221"/>
                <a:gd name="connsiteY6" fmla="*/ 1731782 h 1731782"/>
                <a:gd name="connsiteX7" fmla="*/ 490732 w 1652221"/>
                <a:gd name="connsiteY7" fmla="*/ 1716629 h 1731782"/>
                <a:gd name="connsiteX8" fmla="*/ 14588 w 1652221"/>
                <a:gd name="connsiteY8" fmla="*/ 1362164 h 1731782"/>
                <a:gd name="connsiteX9" fmla="*/ 0 w 1652221"/>
                <a:gd name="connsiteY9" fmla="*/ 1335287 h 1731782"/>
                <a:gd name="connsiteX10" fmla="*/ 0 w 1652221"/>
                <a:gd name="connsiteY10" fmla="*/ 387939 h 1731782"/>
                <a:gd name="connsiteX11" fmla="*/ 14588 w 1652221"/>
                <a:gd name="connsiteY11" fmla="*/ 361062 h 1731782"/>
                <a:gd name="connsiteX12" fmla="*/ 490732 w 1652221"/>
                <a:gd name="connsiteY12" fmla="*/ 6597 h 173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2221" h="1731782">
                  <a:moveTo>
                    <a:pt x="516390" y="0"/>
                  </a:moveTo>
                  <a:lnTo>
                    <a:pt x="997522" y="0"/>
                  </a:lnTo>
                  <a:lnTo>
                    <a:pt x="1023181" y="6597"/>
                  </a:lnTo>
                  <a:cubicBezTo>
                    <a:pt x="1387615" y="119948"/>
                    <a:pt x="1652221" y="459880"/>
                    <a:pt x="1652221" y="861613"/>
                  </a:cubicBezTo>
                  <a:cubicBezTo>
                    <a:pt x="1652221" y="1263346"/>
                    <a:pt x="1387615" y="1603278"/>
                    <a:pt x="1023181" y="1716629"/>
                  </a:cubicBezTo>
                  <a:lnTo>
                    <a:pt x="964247" y="1731782"/>
                  </a:lnTo>
                  <a:lnTo>
                    <a:pt x="549665" y="1731782"/>
                  </a:lnTo>
                  <a:lnTo>
                    <a:pt x="490732" y="1716629"/>
                  </a:lnTo>
                  <a:cubicBezTo>
                    <a:pt x="294498" y="1655594"/>
                    <a:pt x="127208" y="1528864"/>
                    <a:pt x="14588" y="1362164"/>
                  </a:cubicBezTo>
                  <a:lnTo>
                    <a:pt x="0" y="1335287"/>
                  </a:lnTo>
                  <a:lnTo>
                    <a:pt x="0" y="387939"/>
                  </a:lnTo>
                  <a:lnTo>
                    <a:pt x="14588" y="361062"/>
                  </a:lnTo>
                  <a:cubicBezTo>
                    <a:pt x="127208" y="194363"/>
                    <a:pt x="294498" y="67633"/>
                    <a:pt x="490732" y="6597"/>
                  </a:cubicBezTo>
                  <a:close/>
                </a:path>
              </a:pathLst>
            </a:custGeom>
          </p:spPr>
        </p:pic>
      </p:grpSp>
      <p:grpSp>
        <p:nvGrpSpPr>
          <p:cNvPr id="24" name="组合 23"/>
          <p:cNvGrpSpPr/>
          <p:nvPr/>
        </p:nvGrpSpPr>
        <p:grpSpPr>
          <a:xfrm>
            <a:off x="6486660" y="1778113"/>
            <a:ext cx="1790529" cy="1790529"/>
            <a:chOff x="4752521" y="1818730"/>
            <a:chExt cx="1790529" cy="1790529"/>
          </a:xfrm>
        </p:grpSpPr>
        <p:sp>
          <p:nvSpPr>
            <p:cNvPr id="64" name="椭圆 63"/>
            <p:cNvSpPr/>
            <p:nvPr/>
          </p:nvSpPr>
          <p:spPr>
            <a:xfrm>
              <a:off x="4752521" y="1818730"/>
              <a:ext cx="1790529" cy="1790529"/>
            </a:xfrm>
            <a:prstGeom prst="ellipse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8"/>
            <a:stretch>
              <a:fillRect/>
            </a:stretch>
          </p:blipFill>
          <p:spPr>
            <a:xfrm>
              <a:off x="4875066" y="1823889"/>
              <a:ext cx="1372968" cy="1779466"/>
            </a:xfrm>
            <a:custGeom>
              <a:avLst/>
              <a:gdLst>
                <a:gd name="connsiteX0" fmla="*/ 776909 w 1372968"/>
                <a:gd name="connsiteY0" fmla="*/ 0 h 1779466"/>
                <a:gd name="connsiteX1" fmla="*/ 1277460 w 1372968"/>
                <a:gd name="connsiteY1" fmla="*/ 152897 h 1779466"/>
                <a:gd name="connsiteX2" fmla="*/ 1372968 w 1372968"/>
                <a:gd name="connsiteY2" fmla="*/ 231699 h 1779466"/>
                <a:gd name="connsiteX3" fmla="*/ 1372968 w 1372968"/>
                <a:gd name="connsiteY3" fmla="*/ 1558832 h 1779466"/>
                <a:gd name="connsiteX4" fmla="*/ 1277460 w 1372968"/>
                <a:gd name="connsiteY4" fmla="*/ 1637633 h 1779466"/>
                <a:gd name="connsiteX5" fmla="*/ 957336 w 1372968"/>
                <a:gd name="connsiteY5" fmla="*/ 1772342 h 1779466"/>
                <a:gd name="connsiteX6" fmla="*/ 910654 w 1372968"/>
                <a:gd name="connsiteY6" fmla="*/ 1779466 h 1779466"/>
                <a:gd name="connsiteX7" fmla="*/ 643165 w 1372968"/>
                <a:gd name="connsiteY7" fmla="*/ 1779466 h 1779466"/>
                <a:gd name="connsiteX8" fmla="*/ 596482 w 1372968"/>
                <a:gd name="connsiteY8" fmla="*/ 1772342 h 1779466"/>
                <a:gd name="connsiteX9" fmla="*/ 34542 w 1372968"/>
                <a:gd name="connsiteY9" fmla="*/ 1395816 h 1779466"/>
                <a:gd name="connsiteX10" fmla="*/ 0 w 1372968"/>
                <a:gd name="connsiteY10" fmla="*/ 1338960 h 1779466"/>
                <a:gd name="connsiteX11" fmla="*/ 0 w 1372968"/>
                <a:gd name="connsiteY11" fmla="*/ 451571 h 1779466"/>
                <a:gd name="connsiteX12" fmla="*/ 34542 w 1372968"/>
                <a:gd name="connsiteY12" fmla="*/ 394714 h 1779466"/>
                <a:gd name="connsiteX13" fmla="*/ 776909 w 1372968"/>
                <a:gd name="connsiteY13" fmla="*/ 0 h 177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2968" h="1779466">
                  <a:moveTo>
                    <a:pt x="776909" y="0"/>
                  </a:moveTo>
                  <a:cubicBezTo>
                    <a:pt x="962325" y="0"/>
                    <a:pt x="1134575" y="56366"/>
                    <a:pt x="1277460" y="152897"/>
                  </a:cubicBezTo>
                  <a:lnTo>
                    <a:pt x="1372968" y="231699"/>
                  </a:lnTo>
                  <a:lnTo>
                    <a:pt x="1372968" y="1558832"/>
                  </a:lnTo>
                  <a:lnTo>
                    <a:pt x="1277460" y="1637633"/>
                  </a:lnTo>
                  <a:cubicBezTo>
                    <a:pt x="1182204" y="1701987"/>
                    <a:pt x="1073895" y="1748490"/>
                    <a:pt x="957336" y="1772342"/>
                  </a:cubicBezTo>
                  <a:lnTo>
                    <a:pt x="910654" y="1779466"/>
                  </a:lnTo>
                  <a:lnTo>
                    <a:pt x="643165" y="1779466"/>
                  </a:lnTo>
                  <a:lnTo>
                    <a:pt x="596482" y="1772342"/>
                  </a:lnTo>
                  <a:cubicBezTo>
                    <a:pt x="363364" y="1724639"/>
                    <a:pt x="163250" y="1586330"/>
                    <a:pt x="34542" y="1395816"/>
                  </a:cubicBezTo>
                  <a:lnTo>
                    <a:pt x="0" y="1338960"/>
                  </a:lnTo>
                  <a:lnTo>
                    <a:pt x="0" y="451571"/>
                  </a:lnTo>
                  <a:lnTo>
                    <a:pt x="34542" y="394714"/>
                  </a:lnTo>
                  <a:cubicBezTo>
                    <a:pt x="195427" y="156572"/>
                    <a:pt x="467884" y="0"/>
                    <a:pt x="776909" y="0"/>
                  </a:cubicBezTo>
                  <a:close/>
                </a:path>
              </a:pathLst>
            </a:custGeom>
          </p:spPr>
        </p:pic>
      </p:grpSp>
      <p:grpSp>
        <p:nvGrpSpPr>
          <p:cNvPr id="25" name="组合 24"/>
          <p:cNvGrpSpPr/>
          <p:nvPr/>
        </p:nvGrpSpPr>
        <p:grpSpPr>
          <a:xfrm>
            <a:off x="579783" y="1773435"/>
            <a:ext cx="1790529" cy="1790530"/>
            <a:chOff x="7628090" y="1767930"/>
            <a:chExt cx="1790529" cy="1790530"/>
          </a:xfrm>
        </p:grpSpPr>
        <p:sp>
          <p:nvSpPr>
            <p:cNvPr id="71" name="椭圆 70"/>
            <p:cNvSpPr/>
            <p:nvPr/>
          </p:nvSpPr>
          <p:spPr>
            <a:xfrm>
              <a:off x="7628090" y="1767930"/>
              <a:ext cx="1790529" cy="1790529"/>
            </a:xfrm>
            <a:prstGeom prst="ellipse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02"/>
            <a:stretch>
              <a:fillRect/>
            </a:stretch>
          </p:blipFill>
          <p:spPr>
            <a:xfrm>
              <a:off x="7821926" y="1767930"/>
              <a:ext cx="1402856" cy="1790530"/>
            </a:xfrm>
            <a:custGeom>
              <a:avLst/>
              <a:gdLst>
                <a:gd name="connsiteX0" fmla="*/ 712438 w 1402856"/>
                <a:gd name="connsiteY0" fmla="*/ 0 h 1790530"/>
                <a:gd name="connsiteX1" fmla="*/ 1345486 w 1402856"/>
                <a:gd name="connsiteY1" fmla="*/ 262217 h 1790530"/>
                <a:gd name="connsiteX2" fmla="*/ 1402856 w 1402856"/>
                <a:gd name="connsiteY2" fmla="*/ 331750 h 1790530"/>
                <a:gd name="connsiteX3" fmla="*/ 1402856 w 1402856"/>
                <a:gd name="connsiteY3" fmla="*/ 1458780 h 1790530"/>
                <a:gd name="connsiteX4" fmla="*/ 1345486 w 1402856"/>
                <a:gd name="connsiteY4" fmla="*/ 1528313 h 1790530"/>
                <a:gd name="connsiteX5" fmla="*/ 712438 w 1402856"/>
                <a:gd name="connsiteY5" fmla="*/ 1790530 h 1790530"/>
                <a:gd name="connsiteX6" fmla="*/ 79390 w 1402856"/>
                <a:gd name="connsiteY6" fmla="*/ 1528313 h 1790530"/>
                <a:gd name="connsiteX7" fmla="*/ 0 w 1402856"/>
                <a:gd name="connsiteY7" fmla="*/ 1432091 h 1790530"/>
                <a:gd name="connsiteX8" fmla="*/ 0 w 1402856"/>
                <a:gd name="connsiteY8" fmla="*/ 358439 h 1790530"/>
                <a:gd name="connsiteX9" fmla="*/ 79390 w 1402856"/>
                <a:gd name="connsiteY9" fmla="*/ 262217 h 1790530"/>
                <a:gd name="connsiteX10" fmla="*/ 712438 w 1402856"/>
                <a:gd name="connsiteY10" fmla="*/ 0 h 179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856" h="1790530">
                  <a:moveTo>
                    <a:pt x="712438" y="0"/>
                  </a:moveTo>
                  <a:cubicBezTo>
                    <a:pt x="959659" y="0"/>
                    <a:pt x="1183475" y="100206"/>
                    <a:pt x="1345486" y="262217"/>
                  </a:cubicBezTo>
                  <a:lnTo>
                    <a:pt x="1402856" y="331750"/>
                  </a:lnTo>
                  <a:lnTo>
                    <a:pt x="1402856" y="1458780"/>
                  </a:lnTo>
                  <a:lnTo>
                    <a:pt x="1345486" y="1528313"/>
                  </a:lnTo>
                  <a:cubicBezTo>
                    <a:pt x="1183475" y="1690324"/>
                    <a:pt x="959659" y="1790530"/>
                    <a:pt x="712438" y="1790530"/>
                  </a:cubicBezTo>
                  <a:cubicBezTo>
                    <a:pt x="465218" y="1790530"/>
                    <a:pt x="241401" y="1690324"/>
                    <a:pt x="79390" y="1528313"/>
                  </a:cubicBezTo>
                  <a:lnTo>
                    <a:pt x="0" y="1432091"/>
                  </a:lnTo>
                  <a:lnTo>
                    <a:pt x="0" y="358439"/>
                  </a:lnTo>
                  <a:lnTo>
                    <a:pt x="79390" y="262217"/>
                  </a:lnTo>
                  <a:cubicBezTo>
                    <a:pt x="241401" y="100206"/>
                    <a:pt x="465218" y="0"/>
                    <a:pt x="712438" y="0"/>
                  </a:cubicBezTo>
                  <a:close/>
                </a:path>
              </a:pathLst>
            </a:custGeom>
          </p:spPr>
        </p:pic>
      </p:grpSp>
      <p:grpSp>
        <p:nvGrpSpPr>
          <p:cNvPr id="27" name="组合 26"/>
          <p:cNvGrpSpPr/>
          <p:nvPr/>
        </p:nvGrpSpPr>
        <p:grpSpPr>
          <a:xfrm>
            <a:off x="3469374" y="1773435"/>
            <a:ext cx="1790529" cy="1790530"/>
            <a:chOff x="738788" y="1728142"/>
            <a:chExt cx="1790529" cy="1790530"/>
          </a:xfrm>
        </p:grpSpPr>
        <p:sp>
          <p:nvSpPr>
            <p:cNvPr id="77" name="椭圆 76"/>
            <p:cNvSpPr/>
            <p:nvPr/>
          </p:nvSpPr>
          <p:spPr>
            <a:xfrm>
              <a:off x="738788" y="1728143"/>
              <a:ext cx="1790529" cy="1790529"/>
            </a:xfrm>
            <a:prstGeom prst="ellipse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6" b="22337"/>
            <a:stretch>
              <a:fillRect/>
            </a:stretch>
          </p:blipFill>
          <p:spPr>
            <a:xfrm>
              <a:off x="938152" y="1728142"/>
              <a:ext cx="1450875" cy="1790530"/>
            </a:xfrm>
            <a:custGeom>
              <a:avLst/>
              <a:gdLst>
                <a:gd name="connsiteX0" fmla="*/ 711228 w 1450875"/>
                <a:gd name="connsiteY0" fmla="*/ 0 h 1790530"/>
                <a:gd name="connsiteX1" fmla="*/ 1344276 w 1450875"/>
                <a:gd name="connsiteY1" fmla="*/ 262217 h 1790530"/>
                <a:gd name="connsiteX2" fmla="*/ 1450875 w 1450875"/>
                <a:gd name="connsiteY2" fmla="*/ 391416 h 1790530"/>
                <a:gd name="connsiteX3" fmla="*/ 1450875 w 1450875"/>
                <a:gd name="connsiteY3" fmla="*/ 1399114 h 1790530"/>
                <a:gd name="connsiteX4" fmla="*/ 1344276 w 1450875"/>
                <a:gd name="connsiteY4" fmla="*/ 1528313 h 1790530"/>
                <a:gd name="connsiteX5" fmla="*/ 711228 w 1450875"/>
                <a:gd name="connsiteY5" fmla="*/ 1790530 h 1790530"/>
                <a:gd name="connsiteX6" fmla="*/ 78180 w 1450875"/>
                <a:gd name="connsiteY6" fmla="*/ 1528313 h 1790530"/>
                <a:gd name="connsiteX7" fmla="*/ 0 w 1450875"/>
                <a:gd name="connsiteY7" fmla="*/ 1433558 h 1790530"/>
                <a:gd name="connsiteX8" fmla="*/ 0 w 1450875"/>
                <a:gd name="connsiteY8" fmla="*/ 356972 h 1790530"/>
                <a:gd name="connsiteX9" fmla="*/ 78180 w 1450875"/>
                <a:gd name="connsiteY9" fmla="*/ 262217 h 1790530"/>
                <a:gd name="connsiteX10" fmla="*/ 711228 w 1450875"/>
                <a:gd name="connsiteY10" fmla="*/ 0 h 179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50875" h="1790530">
                  <a:moveTo>
                    <a:pt x="711228" y="0"/>
                  </a:moveTo>
                  <a:cubicBezTo>
                    <a:pt x="958449" y="0"/>
                    <a:pt x="1182265" y="100206"/>
                    <a:pt x="1344276" y="262217"/>
                  </a:cubicBezTo>
                  <a:lnTo>
                    <a:pt x="1450875" y="391416"/>
                  </a:lnTo>
                  <a:lnTo>
                    <a:pt x="1450875" y="1399114"/>
                  </a:lnTo>
                  <a:lnTo>
                    <a:pt x="1344276" y="1528313"/>
                  </a:lnTo>
                  <a:cubicBezTo>
                    <a:pt x="1182265" y="1690324"/>
                    <a:pt x="958449" y="1790530"/>
                    <a:pt x="711228" y="1790530"/>
                  </a:cubicBezTo>
                  <a:cubicBezTo>
                    <a:pt x="464008" y="1790530"/>
                    <a:pt x="240191" y="1690324"/>
                    <a:pt x="78180" y="1528313"/>
                  </a:cubicBezTo>
                  <a:lnTo>
                    <a:pt x="0" y="1433558"/>
                  </a:lnTo>
                  <a:lnTo>
                    <a:pt x="0" y="356972"/>
                  </a:lnTo>
                  <a:lnTo>
                    <a:pt x="78180" y="262217"/>
                  </a:lnTo>
                  <a:cubicBezTo>
                    <a:pt x="240191" y="100206"/>
                    <a:pt x="464008" y="0"/>
                    <a:pt x="711228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15938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22" name="矩形 21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4E7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直角三角形 23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2D43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8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722895" y="59158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两套法则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88646" y="2143112"/>
            <a:ext cx="10181499" cy="1565630"/>
            <a:chOff x="489072" y="1304144"/>
            <a:chExt cx="10181499" cy="1565630"/>
          </a:xfrm>
        </p:grpSpPr>
        <p:sp>
          <p:nvSpPr>
            <p:cNvPr id="27" name="矩形 26"/>
            <p:cNvSpPr/>
            <p:nvPr/>
          </p:nvSpPr>
          <p:spPr>
            <a:xfrm>
              <a:off x="1332607" y="1304144"/>
              <a:ext cx="9337964" cy="156563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0435043" y="1304144"/>
              <a:ext cx="235528" cy="156563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489072" y="1304144"/>
              <a:ext cx="1563784" cy="1563784"/>
            </a:xfrm>
            <a:prstGeom prst="ellipse">
              <a:avLst/>
            </a:prstGeom>
            <a:solidFill>
              <a:srgbClr val="5C879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822588" y="1444403"/>
              <a:ext cx="896752" cy="1247415"/>
              <a:chOff x="4377230" y="2160953"/>
              <a:chExt cx="911584" cy="1268047"/>
            </a:xfrm>
          </p:grpSpPr>
          <p:pic>
            <p:nvPicPr>
              <p:cNvPr id="32" name="Picture 10" descr="C:\Users\Justin\Desktop\_Work_in_Progress\_MS\1407\guy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5366" y="2389343"/>
                <a:ext cx="883448" cy="1039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4377230" y="2160953"/>
                <a:ext cx="883448" cy="633637"/>
                <a:chOff x="6941141" y="5296253"/>
                <a:chExt cx="536868" cy="385059"/>
              </a:xfrm>
            </p:grpSpPr>
            <p:sp>
              <p:nvSpPr>
                <p:cNvPr id="34" name="Rounded Rectangle 141"/>
                <p:cNvSpPr/>
                <p:nvPr/>
              </p:nvSpPr>
              <p:spPr>
                <a:xfrm>
                  <a:off x="7203435" y="5296253"/>
                  <a:ext cx="10820" cy="811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27" tIns="91427" rIns="91427" bIns="91427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8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63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45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27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909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9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7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54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endParaRPr lang="en-US" sz="1200" dirty="0" err="1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" name="Rounded Rectangle 142"/>
                <p:cNvSpPr/>
                <p:nvPr/>
              </p:nvSpPr>
              <p:spPr>
                <a:xfrm rot="1860000">
                  <a:off x="7326529" y="5331474"/>
                  <a:ext cx="10820" cy="811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27" tIns="91427" rIns="91427" bIns="91427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8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63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45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27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909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9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7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54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endParaRPr lang="en-US" sz="1200" dirty="0" err="1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6" name="Rounded Rectangle 143"/>
                <p:cNvSpPr/>
                <p:nvPr/>
              </p:nvSpPr>
              <p:spPr>
                <a:xfrm rot="19680000">
                  <a:off x="7080342" y="5331473"/>
                  <a:ext cx="10820" cy="811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27" tIns="91427" rIns="91427" bIns="91427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8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63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45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27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909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9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7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54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endParaRPr lang="en-US" sz="1200" dirty="0" err="1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7" name="Rounded Rectangle 144"/>
                <p:cNvSpPr/>
                <p:nvPr/>
              </p:nvSpPr>
              <p:spPr>
                <a:xfrm rot="3420000">
                  <a:off x="7415115" y="5436742"/>
                  <a:ext cx="10820" cy="811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27" tIns="91427" rIns="91427" bIns="91427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8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63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45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27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909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9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7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54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endParaRPr lang="en-US" sz="1200" dirty="0" err="1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" name="Rounded Rectangle 145"/>
                <p:cNvSpPr/>
                <p:nvPr/>
              </p:nvSpPr>
              <p:spPr>
                <a:xfrm rot="18180000" flipV="1">
                  <a:off x="6993320" y="5436741"/>
                  <a:ext cx="10820" cy="811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27" tIns="91427" rIns="91427" bIns="91427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8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63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45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27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909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9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7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54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endParaRPr lang="en-US" sz="1200" dirty="0" err="1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" name="Rounded Rectangle 146"/>
                <p:cNvSpPr/>
                <p:nvPr/>
              </p:nvSpPr>
              <p:spPr>
                <a:xfrm rot="5400000">
                  <a:off x="7432021" y="5553844"/>
                  <a:ext cx="10820" cy="811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27" tIns="91427" rIns="91427" bIns="91427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8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63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45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27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909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9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7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54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endParaRPr lang="en-US" sz="1200" dirty="0" err="1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0" name="Rounded Rectangle 147"/>
                <p:cNvSpPr/>
                <p:nvPr/>
              </p:nvSpPr>
              <p:spPr>
                <a:xfrm rot="5400000">
                  <a:off x="6976310" y="5553850"/>
                  <a:ext cx="10820" cy="811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27" tIns="91427" rIns="91427" bIns="91427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8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63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45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27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909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9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7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54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endParaRPr lang="en-US" sz="1200" dirty="0" err="1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" name="Rounded Rectangle 148"/>
                <p:cNvSpPr/>
                <p:nvPr/>
              </p:nvSpPr>
              <p:spPr>
                <a:xfrm rot="6660000">
                  <a:off x="7405253" y="5635287"/>
                  <a:ext cx="10821" cy="811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27" tIns="91427" rIns="91427" bIns="91427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8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63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45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27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909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9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7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54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endParaRPr lang="en-US" sz="1200" dirty="0" err="1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2" name="Rounded Rectangle 149"/>
                <p:cNvSpPr/>
                <p:nvPr/>
              </p:nvSpPr>
              <p:spPr>
                <a:xfrm rot="14940000" flipH="1">
                  <a:off x="7007761" y="5635323"/>
                  <a:ext cx="10821" cy="811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27" tIns="91427" rIns="91427" bIns="91427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8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63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45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27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909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9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7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54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endParaRPr lang="en-US" sz="1200" dirty="0" err="1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3" name="矩形 42"/>
          <p:cNvSpPr/>
          <p:nvPr/>
        </p:nvSpPr>
        <p:spPr>
          <a:xfrm>
            <a:off x="1732181" y="4345599"/>
            <a:ext cx="9337964" cy="1565630"/>
          </a:xfrm>
          <a:prstGeom prst="rect">
            <a:avLst/>
          </a:prstGeom>
          <a:solidFill>
            <a:srgbClr val="77A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10834617" y="4345599"/>
            <a:ext cx="235528" cy="1565630"/>
          </a:xfrm>
          <a:prstGeom prst="rect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888646" y="4345599"/>
            <a:ext cx="1563784" cy="1563784"/>
          </a:xfrm>
          <a:prstGeom prst="ellipse">
            <a:avLst/>
          </a:prstGeom>
          <a:solidFill>
            <a:srgbClr val="77A48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668425" y="2950031"/>
            <a:ext cx="8112605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叫你去冲锋你不冲锋，怎么办？毙了你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追求结果，然后再去照顾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感受！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668425" y="2474847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/>
              <a:t>战场法则：让企业做大做</a:t>
            </a:r>
            <a:r>
              <a:rPr lang="zh-CN" altLang="en-US" sz="2800" dirty="0" smtClean="0"/>
              <a:t>强</a:t>
            </a:r>
            <a:endParaRPr lang="zh-CN" altLang="en-US" sz="2400" dirty="0"/>
          </a:p>
        </p:txBody>
      </p:sp>
      <p:sp>
        <p:nvSpPr>
          <p:cNvPr id="57" name="矩形 56"/>
          <p:cNvSpPr/>
          <p:nvPr/>
        </p:nvSpPr>
        <p:spPr>
          <a:xfrm>
            <a:off x="2595742" y="4911022"/>
            <a:ext cx="8185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叫你看电影你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不愿意，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怎么办？那就去吃饭了，那就去逛街了，那就下次再看了，反正只要开心就好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照顾感受，解决办法有无限种可能性。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2595742" y="4435838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/>
              <a:t>家庭法则：让企业做长做久</a:t>
            </a:r>
            <a:endParaRPr lang="zh-CN" altLang="en-US" sz="2400" dirty="0"/>
          </a:p>
        </p:txBody>
      </p:sp>
      <p:grpSp>
        <p:nvGrpSpPr>
          <p:cNvPr id="3" name="组合 2"/>
          <p:cNvGrpSpPr/>
          <p:nvPr/>
        </p:nvGrpSpPr>
        <p:grpSpPr>
          <a:xfrm>
            <a:off x="1038179" y="4637515"/>
            <a:ext cx="1252191" cy="837401"/>
            <a:chOff x="1386093" y="4751642"/>
            <a:chExt cx="941174" cy="629409"/>
          </a:xfrm>
        </p:grpSpPr>
        <p:grpSp>
          <p:nvGrpSpPr>
            <p:cNvPr id="78" name="组合 77"/>
            <p:cNvGrpSpPr/>
            <p:nvPr/>
          </p:nvGrpSpPr>
          <p:grpSpPr>
            <a:xfrm>
              <a:off x="1594304" y="4751642"/>
              <a:ext cx="509959" cy="629409"/>
              <a:chOff x="4557933" y="1448973"/>
              <a:chExt cx="1561512" cy="1927273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4951828" y="1448973"/>
                <a:ext cx="759655" cy="7596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任意多边形 81"/>
              <p:cNvSpPr/>
              <p:nvPr/>
            </p:nvSpPr>
            <p:spPr>
              <a:xfrm>
                <a:off x="4557933" y="2293034"/>
                <a:ext cx="1561512" cy="1083212"/>
              </a:xfrm>
              <a:custGeom>
                <a:avLst/>
                <a:gdLst>
                  <a:gd name="connsiteX0" fmla="*/ 780756 w 1561512"/>
                  <a:gd name="connsiteY0" fmla="*/ 0 h 1083212"/>
                  <a:gd name="connsiteX1" fmla="*/ 1561512 w 1561512"/>
                  <a:gd name="connsiteY1" fmla="*/ 1019908 h 1083212"/>
                  <a:gd name="connsiteX2" fmla="*/ 1556627 w 1561512"/>
                  <a:gd name="connsiteY2" fmla="*/ 1083212 h 1083212"/>
                  <a:gd name="connsiteX3" fmla="*/ 4886 w 1561512"/>
                  <a:gd name="connsiteY3" fmla="*/ 1083212 h 1083212"/>
                  <a:gd name="connsiteX4" fmla="*/ 0 w 1561512"/>
                  <a:gd name="connsiteY4" fmla="*/ 1019908 h 1083212"/>
                  <a:gd name="connsiteX5" fmla="*/ 780756 w 1561512"/>
                  <a:gd name="connsiteY5" fmla="*/ 0 h 1083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61512" h="1083212">
                    <a:moveTo>
                      <a:pt x="780756" y="0"/>
                    </a:moveTo>
                    <a:cubicBezTo>
                      <a:pt x="1211956" y="0"/>
                      <a:pt x="1561512" y="456628"/>
                      <a:pt x="1561512" y="1019908"/>
                    </a:cubicBezTo>
                    <a:lnTo>
                      <a:pt x="1556627" y="1083212"/>
                    </a:lnTo>
                    <a:lnTo>
                      <a:pt x="4886" y="1083212"/>
                    </a:lnTo>
                    <a:lnTo>
                      <a:pt x="0" y="1019908"/>
                    </a:lnTo>
                    <a:cubicBezTo>
                      <a:pt x="0" y="456628"/>
                      <a:pt x="349556" y="0"/>
                      <a:pt x="78075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9" name="椭圆 78"/>
            <p:cNvSpPr/>
            <p:nvPr/>
          </p:nvSpPr>
          <p:spPr>
            <a:xfrm>
              <a:off x="2071198" y="4958382"/>
              <a:ext cx="166599" cy="1665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2114583" y="5143493"/>
              <a:ext cx="212684" cy="237558"/>
            </a:xfrm>
            <a:custGeom>
              <a:avLst/>
              <a:gdLst>
                <a:gd name="connsiteX0" fmla="*/ 126944 w 651247"/>
                <a:gd name="connsiteY0" fmla="*/ 0 h 727412"/>
                <a:gd name="connsiteX1" fmla="*/ 651247 w 651247"/>
                <a:gd name="connsiteY1" fmla="*/ 684902 h 727412"/>
                <a:gd name="connsiteX2" fmla="*/ 647967 w 651247"/>
                <a:gd name="connsiteY2" fmla="*/ 727412 h 727412"/>
                <a:gd name="connsiteX3" fmla="*/ 198485 w 651247"/>
                <a:gd name="connsiteY3" fmla="*/ 727412 h 727412"/>
                <a:gd name="connsiteX4" fmla="*/ 203328 w 651247"/>
                <a:gd name="connsiteY4" fmla="*/ 689777 h 727412"/>
                <a:gd name="connsiteX5" fmla="*/ 196400 w 651247"/>
                <a:gd name="connsiteY5" fmla="*/ 512110 h 727412"/>
                <a:gd name="connsiteX6" fmla="*/ 14430 w 651247"/>
                <a:gd name="connsiteY6" fmla="*/ 39098 h 727412"/>
                <a:gd name="connsiteX7" fmla="*/ 0 w 651247"/>
                <a:gd name="connsiteY7" fmla="*/ 22543 h 727412"/>
                <a:gd name="connsiteX8" fmla="*/ 21279 w 651247"/>
                <a:gd name="connsiteY8" fmla="*/ 13915 h 727412"/>
                <a:gd name="connsiteX9" fmla="*/ 126944 w 651247"/>
                <a:gd name="connsiteY9" fmla="*/ 0 h 72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1247" h="727412">
                  <a:moveTo>
                    <a:pt x="126944" y="0"/>
                  </a:moveTo>
                  <a:cubicBezTo>
                    <a:pt x="416509" y="0"/>
                    <a:pt x="651247" y="306641"/>
                    <a:pt x="651247" y="684902"/>
                  </a:cubicBezTo>
                  <a:lnTo>
                    <a:pt x="647967" y="727412"/>
                  </a:lnTo>
                  <a:lnTo>
                    <a:pt x="198485" y="727412"/>
                  </a:lnTo>
                  <a:lnTo>
                    <a:pt x="203328" y="689777"/>
                  </a:lnTo>
                  <a:cubicBezTo>
                    <a:pt x="205932" y="631797"/>
                    <a:pt x="203759" y="572361"/>
                    <a:pt x="196400" y="512110"/>
                  </a:cubicBezTo>
                  <a:cubicBezTo>
                    <a:pt x="174321" y="331359"/>
                    <a:pt x="108700" y="168952"/>
                    <a:pt x="14430" y="39098"/>
                  </a:cubicBezTo>
                  <a:lnTo>
                    <a:pt x="0" y="22543"/>
                  </a:lnTo>
                  <a:lnTo>
                    <a:pt x="21279" y="13915"/>
                  </a:lnTo>
                  <a:cubicBezTo>
                    <a:pt x="55410" y="4792"/>
                    <a:pt x="90749" y="0"/>
                    <a:pt x="1269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 flipH="1">
              <a:off x="1468543" y="4958382"/>
              <a:ext cx="153527" cy="1665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任意多边形 84"/>
            <p:cNvSpPr/>
            <p:nvPr/>
          </p:nvSpPr>
          <p:spPr>
            <a:xfrm flipH="1">
              <a:off x="1386093" y="5143493"/>
              <a:ext cx="195996" cy="237558"/>
            </a:xfrm>
            <a:custGeom>
              <a:avLst/>
              <a:gdLst>
                <a:gd name="connsiteX0" fmla="*/ 126944 w 651247"/>
                <a:gd name="connsiteY0" fmla="*/ 0 h 727412"/>
                <a:gd name="connsiteX1" fmla="*/ 651247 w 651247"/>
                <a:gd name="connsiteY1" fmla="*/ 684902 h 727412"/>
                <a:gd name="connsiteX2" fmla="*/ 647967 w 651247"/>
                <a:gd name="connsiteY2" fmla="*/ 727412 h 727412"/>
                <a:gd name="connsiteX3" fmla="*/ 198485 w 651247"/>
                <a:gd name="connsiteY3" fmla="*/ 727412 h 727412"/>
                <a:gd name="connsiteX4" fmla="*/ 203328 w 651247"/>
                <a:gd name="connsiteY4" fmla="*/ 689777 h 727412"/>
                <a:gd name="connsiteX5" fmla="*/ 196400 w 651247"/>
                <a:gd name="connsiteY5" fmla="*/ 512110 h 727412"/>
                <a:gd name="connsiteX6" fmla="*/ 14430 w 651247"/>
                <a:gd name="connsiteY6" fmla="*/ 39098 h 727412"/>
                <a:gd name="connsiteX7" fmla="*/ 0 w 651247"/>
                <a:gd name="connsiteY7" fmla="*/ 22543 h 727412"/>
                <a:gd name="connsiteX8" fmla="*/ 21279 w 651247"/>
                <a:gd name="connsiteY8" fmla="*/ 13915 h 727412"/>
                <a:gd name="connsiteX9" fmla="*/ 126944 w 651247"/>
                <a:gd name="connsiteY9" fmla="*/ 0 h 72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1247" h="727412">
                  <a:moveTo>
                    <a:pt x="126944" y="0"/>
                  </a:moveTo>
                  <a:cubicBezTo>
                    <a:pt x="416509" y="0"/>
                    <a:pt x="651247" y="306641"/>
                    <a:pt x="651247" y="684902"/>
                  </a:cubicBezTo>
                  <a:lnTo>
                    <a:pt x="647967" y="727412"/>
                  </a:lnTo>
                  <a:lnTo>
                    <a:pt x="198485" y="727412"/>
                  </a:lnTo>
                  <a:lnTo>
                    <a:pt x="203328" y="689777"/>
                  </a:lnTo>
                  <a:cubicBezTo>
                    <a:pt x="205932" y="631797"/>
                    <a:pt x="203759" y="572361"/>
                    <a:pt x="196400" y="512110"/>
                  </a:cubicBezTo>
                  <a:cubicBezTo>
                    <a:pt x="174321" y="331359"/>
                    <a:pt x="108700" y="168952"/>
                    <a:pt x="14430" y="39098"/>
                  </a:cubicBezTo>
                  <a:lnTo>
                    <a:pt x="0" y="22543"/>
                  </a:lnTo>
                  <a:lnTo>
                    <a:pt x="21279" y="13915"/>
                  </a:lnTo>
                  <a:cubicBezTo>
                    <a:pt x="55410" y="4792"/>
                    <a:pt x="90749" y="0"/>
                    <a:pt x="1269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247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5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组合 182"/>
          <p:cNvGrpSpPr/>
          <p:nvPr/>
        </p:nvGrpSpPr>
        <p:grpSpPr>
          <a:xfrm>
            <a:off x="-1601613" y="-19050"/>
            <a:ext cx="13832079" cy="6918533"/>
            <a:chOff x="-1601613" y="-19050"/>
            <a:chExt cx="13832079" cy="6918533"/>
          </a:xfrm>
        </p:grpSpPr>
        <p:grpSp>
          <p:nvGrpSpPr>
            <p:cNvPr id="218" name="组合 217"/>
            <p:cNvGrpSpPr/>
            <p:nvPr/>
          </p:nvGrpSpPr>
          <p:grpSpPr>
            <a:xfrm>
              <a:off x="-1601613" y="-19050"/>
              <a:ext cx="13832079" cy="6397454"/>
              <a:chOff x="-1601613" y="-19050"/>
              <a:chExt cx="13832079" cy="6397454"/>
            </a:xfrm>
            <a:solidFill>
              <a:schemeClr val="bg1">
                <a:alpha val="4000"/>
              </a:schemeClr>
            </a:solidFill>
          </p:grpSpPr>
          <p:grpSp>
            <p:nvGrpSpPr>
              <p:cNvPr id="236" name="组合 235"/>
              <p:cNvGrpSpPr/>
              <p:nvPr/>
            </p:nvGrpSpPr>
            <p:grpSpPr>
              <a:xfrm>
                <a:off x="-1601613" y="-19050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61" name="组合 460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76" name="矩形 47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7" name="矩形 47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8" name="矩形 47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9" name="矩形 47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0" name="矩形 47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1" name="矩形 48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2" name="矩形 48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3" name="矩形 48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4" name="矩形 48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5" name="矩形 48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6" name="矩形 48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7" name="矩形 486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62" name="组合 461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63" name="矩形 46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4" name="矩形 46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5" name="矩形 46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6" name="矩形 46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7" name="矩形 46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8" name="矩形 46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9" name="矩形 46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0" name="矩形 46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1" name="矩形 47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2" name="矩形 47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3" name="矩形 47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4" name="矩形 473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5" name="矩形 474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37" name="组合 236"/>
              <p:cNvGrpSpPr/>
              <p:nvPr/>
            </p:nvGrpSpPr>
            <p:grpSpPr>
              <a:xfrm>
                <a:off x="-1601613" y="1046719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35" name="组合 434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50" name="矩形 449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1" name="矩形 450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2" name="矩形 451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3" name="矩形 452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4" name="矩形 453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5" name="矩形 45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6" name="矩形 45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7" name="矩形 45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8" name="矩形 45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9" name="矩形 45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0" name="矩形 459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36" name="组合 435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37" name="矩形 436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8" name="矩形 437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9" name="矩形 438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0" name="矩形 439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1" name="矩形 440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2" name="矩形 441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3" name="矩形 442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4" name="矩形 443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5" name="矩形 444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6" name="矩形 445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7" name="矩形 446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8" name="矩形 447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9" name="矩形 448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38" name="组合 237"/>
              <p:cNvGrpSpPr/>
              <p:nvPr/>
            </p:nvGrpSpPr>
            <p:grpSpPr>
              <a:xfrm>
                <a:off x="-1601613" y="210334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08" name="组合 407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23" name="矩形 42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4" name="矩形 42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5" name="矩形 42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6" name="矩形 42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7" name="矩形 42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8" name="矩形 42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9" name="矩形 42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0" name="矩形 42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1" name="矩形 43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2" name="矩形 43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3" name="矩形 43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矩形 433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09" name="组合 408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10" name="矩形 409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1" name="矩形 410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2" name="矩形 411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3" name="矩形 412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4" name="矩形 413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5" name="矩形 414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6" name="矩形 415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7" name="矩形 416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8" name="矩形 417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9" name="矩形 418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0" name="矩形 419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1" name="矩形 420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2" name="矩形 421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39" name="组合 238"/>
              <p:cNvGrpSpPr/>
              <p:nvPr/>
            </p:nvGrpSpPr>
            <p:grpSpPr>
              <a:xfrm>
                <a:off x="-1601613" y="319022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81" name="组合 380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96" name="矩形 39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7" name="矩形 39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8" name="矩形 39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9" name="矩形 39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0" name="矩形 39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1" name="矩形 40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2" name="矩形 40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3" name="矩形 40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4" name="矩形 40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5" name="矩形 40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6" name="矩形 40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7" name="矩形 406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82" name="组合 381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83" name="矩形 38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4" name="矩形 38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5" name="矩形 38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6" name="矩形 38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7" name="矩形 38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8" name="矩形 38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9" name="矩形 38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0" name="矩形 38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1" name="矩形 39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2" name="矩形 39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3" name="矩形 39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4" name="矩形 393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5" name="矩形 394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0" name="组合 239"/>
              <p:cNvGrpSpPr/>
              <p:nvPr/>
            </p:nvGrpSpPr>
            <p:grpSpPr>
              <a:xfrm>
                <a:off x="-1601613" y="4258147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54" name="组合 353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69" name="矩形 36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0" name="矩形 36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1" name="矩形 37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2" name="矩形 37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3" name="矩形 37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4" name="矩形 37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5" name="矩形 37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6" name="矩形 37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7" name="矩形 37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8" name="矩形 37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9" name="矩形 37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0" name="矩形 379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55" name="组合 354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56" name="矩形 35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7" name="矩形 35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8" name="矩形 35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9" name="矩形 35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0" name="矩形 35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1" name="矩形 36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2" name="矩形 36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3" name="矩形 36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4" name="矩形 36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5" name="矩形 36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6" name="矩形 36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7" name="矩形 366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8" name="矩形 367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1" name="组合 240"/>
              <p:cNvGrpSpPr/>
              <p:nvPr/>
            </p:nvGrpSpPr>
            <p:grpSpPr>
              <a:xfrm>
                <a:off x="-1601613" y="5312115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242" name="组合 241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42" name="矩形 34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3" name="矩形 34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4" name="矩形 34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5" name="矩形 34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6" name="矩形 34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7" name="矩形 34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8" name="矩形 34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9" name="矩形 34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0" name="矩形 34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1" name="矩形 35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2" name="矩形 35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3" name="矩形 352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43" name="组合 242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244" name="矩形 243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5" name="矩形 244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6" name="矩形 245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7" name="矩形 246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6" name="矩形 27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5" name="矩形 304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5" name="矩形 33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6" name="矩形 33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7" name="矩形 33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8" name="矩形 33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9" name="矩形 33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0" name="矩形 339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1" name="矩形 340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219" name="矩形 218"/>
            <p:cNvSpPr/>
            <p:nvPr/>
          </p:nvSpPr>
          <p:spPr>
            <a:xfrm>
              <a:off x="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0" name="矩形 219"/>
            <p:cNvSpPr/>
            <p:nvPr/>
          </p:nvSpPr>
          <p:spPr>
            <a:xfrm>
              <a:off x="10668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矩形 220"/>
            <p:cNvSpPr/>
            <p:nvPr/>
          </p:nvSpPr>
          <p:spPr>
            <a:xfrm>
              <a:off x="21336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2" name="矩形 221"/>
            <p:cNvSpPr/>
            <p:nvPr/>
          </p:nvSpPr>
          <p:spPr>
            <a:xfrm>
              <a:off x="319227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3" name="矩形 222"/>
            <p:cNvSpPr/>
            <p:nvPr/>
          </p:nvSpPr>
          <p:spPr>
            <a:xfrm>
              <a:off x="42509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9" name="矩形 228"/>
            <p:cNvSpPr/>
            <p:nvPr/>
          </p:nvSpPr>
          <p:spPr>
            <a:xfrm>
              <a:off x="53177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0" name="矩形 229"/>
            <p:cNvSpPr/>
            <p:nvPr/>
          </p:nvSpPr>
          <p:spPr>
            <a:xfrm>
              <a:off x="63845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矩形 230"/>
            <p:cNvSpPr/>
            <p:nvPr/>
          </p:nvSpPr>
          <p:spPr>
            <a:xfrm>
              <a:off x="744322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2" name="矩形 231"/>
            <p:cNvSpPr/>
            <p:nvPr/>
          </p:nvSpPr>
          <p:spPr>
            <a:xfrm>
              <a:off x="85019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3" name="矩形 232"/>
            <p:cNvSpPr/>
            <p:nvPr/>
          </p:nvSpPr>
          <p:spPr>
            <a:xfrm>
              <a:off x="95687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4" name="矩形 233"/>
            <p:cNvSpPr/>
            <p:nvPr/>
          </p:nvSpPr>
          <p:spPr>
            <a:xfrm>
              <a:off x="10626812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5" name="矩形 234"/>
            <p:cNvSpPr/>
            <p:nvPr/>
          </p:nvSpPr>
          <p:spPr>
            <a:xfrm>
              <a:off x="11697066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1068213" y="2697153"/>
            <a:ext cx="14458269" cy="1544728"/>
            <a:chOff x="-1068213" y="2468553"/>
            <a:chExt cx="14458269" cy="1544728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2720755" y="3239011"/>
              <a:ext cx="10669301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2719726" y="3385957"/>
              <a:ext cx="1263111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矩形 223"/>
            <p:cNvSpPr/>
            <p:nvPr/>
          </p:nvSpPr>
          <p:spPr>
            <a:xfrm>
              <a:off x="1301891" y="2504754"/>
              <a:ext cx="836307" cy="1449738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0" b="1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  <a:cs typeface="Arial Unicode MS" panose="020B0604020202020204" pitchFamily="34" charset="-122"/>
                </a:rPr>
                <a:t>9</a:t>
              </a:r>
              <a:endParaRPr lang="zh-CN" altLang="en-US" sz="25000" b="1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  <a:cs typeface="Arial Unicode MS" panose="020B0604020202020204" pitchFamily="34" charset="-122"/>
              </a:endParaRPr>
            </a:p>
          </p:txBody>
        </p:sp>
        <p:cxnSp>
          <p:nvCxnSpPr>
            <p:cNvPr id="225" name="直接连接符 224"/>
            <p:cNvCxnSpPr/>
            <p:nvPr/>
          </p:nvCxnSpPr>
          <p:spPr>
            <a:xfrm>
              <a:off x="-1068213" y="3239011"/>
              <a:ext cx="1800000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>
              <a:off x="0" y="3385957"/>
              <a:ext cx="727582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文本框 226"/>
            <p:cNvSpPr txBox="1"/>
            <p:nvPr/>
          </p:nvSpPr>
          <p:spPr>
            <a:xfrm>
              <a:off x="2612787" y="2468553"/>
              <a:ext cx="37753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0">
                  <a:solidFill>
                    <a:schemeClr val="bg1"/>
                  </a:solidFill>
                  <a:latin typeface="方正粗宋简体" panose="03000509000000000000" pitchFamily="65" charset="-122"/>
                  <a:ea typeface="方正粗宋简体" panose="03000509000000000000" pitchFamily="65" charset="-122"/>
                </a:defRPr>
              </a:lvl1pPr>
            </a:lstStyle>
            <a:p>
              <a:r>
                <a:rPr lang="zh-CN" altLang="en-US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平衡工作与家庭</a:t>
              </a:r>
            </a:p>
          </p:txBody>
        </p:sp>
        <p:sp>
          <p:nvSpPr>
            <p:cNvPr id="228" name="文本框 227"/>
            <p:cNvSpPr txBox="1"/>
            <p:nvPr/>
          </p:nvSpPr>
          <p:spPr>
            <a:xfrm>
              <a:off x="2634521" y="3428506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b="0" dirty="0" smtClean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模块九</a:t>
              </a:r>
              <a:endParaRPr lang="zh-CN" altLang="en-US" sz="3200" b="0" dirty="0">
                <a:solidFill>
                  <a:prstClr val="white"/>
                </a:solidFill>
                <a:latin typeface="华康俪金黑W8" panose="020B0809000000000000" pitchFamily="49" charset="-122"/>
                <a:ea typeface="华康俪金黑W8" panose="020B0809000000000000" pitchFamily="49" charset="-122"/>
              </a:endParaRPr>
            </a:p>
          </p:txBody>
        </p:sp>
      </p:grpSp>
      <p:sp>
        <p:nvSpPr>
          <p:cNvPr id="191" name="矩形 190"/>
          <p:cNvSpPr/>
          <p:nvPr/>
        </p:nvSpPr>
        <p:spPr>
          <a:xfrm>
            <a:off x="5295811" y="1035733"/>
            <a:ext cx="533400" cy="533400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8" name="矩形 7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B23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DF5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直角三角形 9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7A2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9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722895" y="59158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平衡工作与家庭</a:t>
            </a:r>
          </a:p>
        </p:txBody>
      </p:sp>
      <p:sp>
        <p:nvSpPr>
          <p:cNvPr id="188" name="矩形 187"/>
          <p:cNvSpPr/>
          <p:nvPr/>
        </p:nvSpPr>
        <p:spPr>
          <a:xfrm>
            <a:off x="1698171" y="2143112"/>
            <a:ext cx="9337964" cy="1565630"/>
          </a:xfrm>
          <a:prstGeom prst="rect">
            <a:avLst/>
          </a:prstGeom>
          <a:solidFill>
            <a:srgbClr val="5C8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>
            <a:off x="10800607" y="2143112"/>
            <a:ext cx="235528" cy="1565630"/>
          </a:xfrm>
          <a:prstGeom prst="rect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3" name="矩形 202"/>
          <p:cNvSpPr/>
          <p:nvPr/>
        </p:nvSpPr>
        <p:spPr>
          <a:xfrm>
            <a:off x="1698171" y="4345599"/>
            <a:ext cx="9337964" cy="1565630"/>
          </a:xfrm>
          <a:prstGeom prst="rect">
            <a:avLst/>
          </a:prstGeom>
          <a:solidFill>
            <a:srgbClr val="77A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矩形 203"/>
          <p:cNvSpPr/>
          <p:nvPr/>
        </p:nvSpPr>
        <p:spPr>
          <a:xfrm>
            <a:off x="10800607" y="4345599"/>
            <a:ext cx="235528" cy="1565630"/>
          </a:xfrm>
          <a:prstGeom prst="rect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" name="椭圆 204"/>
          <p:cNvSpPr/>
          <p:nvPr/>
        </p:nvSpPr>
        <p:spPr>
          <a:xfrm>
            <a:off x="854636" y="4345599"/>
            <a:ext cx="1563784" cy="1563784"/>
          </a:xfrm>
          <a:prstGeom prst="ellipse">
            <a:avLst/>
          </a:prstGeom>
          <a:solidFill>
            <a:srgbClr val="77A48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文本框 206"/>
          <p:cNvSpPr txBox="1"/>
          <p:nvPr/>
        </p:nvSpPr>
        <p:spPr>
          <a:xfrm>
            <a:off x="2823473" y="2189509"/>
            <a:ext cx="9478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dirty="0"/>
              <a:t>永远不要</a:t>
            </a:r>
            <a:r>
              <a:rPr lang="zh-CN" altLang="en-US" sz="2800" dirty="0" smtClean="0"/>
              <a:t>试图改变</a:t>
            </a:r>
            <a:r>
              <a:rPr lang="zh-CN" altLang="en-US" sz="2800" dirty="0"/>
              <a:t>对方</a:t>
            </a:r>
            <a:r>
              <a:rPr lang="zh-CN" altLang="en-US" sz="2800" dirty="0" smtClean="0"/>
              <a:t>，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而</a:t>
            </a:r>
            <a:r>
              <a:rPr lang="zh-CN" altLang="en-US" sz="2800" dirty="0" smtClean="0"/>
              <a:t>要</a:t>
            </a:r>
            <a:r>
              <a:rPr lang="zh-CN" altLang="en-US" sz="2800" dirty="0"/>
              <a:t>用对方接受的</a:t>
            </a:r>
            <a:r>
              <a:rPr lang="zh-CN" altLang="en-US" sz="2800" dirty="0" smtClean="0"/>
              <a:t>方式去</a:t>
            </a:r>
            <a:r>
              <a:rPr lang="zh-CN" altLang="en-US" sz="2800" dirty="0"/>
              <a:t>影响</a:t>
            </a:r>
            <a:r>
              <a:rPr lang="en-US" altLang="zh-CN" sz="2800" dirty="0"/>
              <a:t>TA</a:t>
            </a:r>
            <a:r>
              <a:rPr lang="zh-CN" altLang="en-US" sz="2800" dirty="0"/>
              <a:t>；</a:t>
            </a:r>
            <a:endParaRPr lang="en-US" altLang="zh-CN" sz="2800" dirty="0"/>
          </a:p>
        </p:txBody>
      </p:sp>
      <p:sp>
        <p:nvSpPr>
          <p:cNvPr id="209" name="文本框 208"/>
          <p:cNvSpPr txBox="1"/>
          <p:nvPr/>
        </p:nvSpPr>
        <p:spPr>
          <a:xfrm>
            <a:off x="2823472" y="4706784"/>
            <a:ext cx="7957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dirty="0"/>
              <a:t>没有最好</a:t>
            </a:r>
            <a:r>
              <a:rPr lang="zh-CN" altLang="en-US" sz="2800" dirty="0" smtClean="0"/>
              <a:t>，只有</a:t>
            </a:r>
            <a:r>
              <a:rPr lang="zh-CN" altLang="en-US" sz="2800" dirty="0"/>
              <a:t>最合适</a:t>
            </a:r>
            <a:r>
              <a:rPr lang="zh-CN" altLang="en-US" sz="2800" dirty="0" smtClean="0"/>
              <a:t>、最</a:t>
            </a:r>
            <a:r>
              <a:rPr lang="zh-CN" altLang="en-US" sz="2800" dirty="0"/>
              <a:t>用心</a:t>
            </a:r>
            <a:r>
              <a:rPr lang="zh-CN" altLang="en-US" sz="2800" dirty="0" smtClean="0"/>
              <a:t>；</a:t>
            </a:r>
            <a:endParaRPr lang="zh-CN" altLang="en-US" sz="2800" dirty="0"/>
          </a:p>
        </p:txBody>
      </p:sp>
      <p:sp>
        <p:nvSpPr>
          <p:cNvPr id="218" name="椭圆 217"/>
          <p:cNvSpPr/>
          <p:nvPr/>
        </p:nvSpPr>
        <p:spPr>
          <a:xfrm>
            <a:off x="854636" y="2143112"/>
            <a:ext cx="1563784" cy="1563784"/>
          </a:xfrm>
          <a:prstGeom prst="ellipse">
            <a:avLst/>
          </a:prstGeom>
          <a:solidFill>
            <a:srgbClr val="5C879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9" name="组合 218"/>
          <p:cNvGrpSpPr/>
          <p:nvPr/>
        </p:nvGrpSpPr>
        <p:grpSpPr>
          <a:xfrm>
            <a:off x="1107616" y="2232207"/>
            <a:ext cx="1109733" cy="1201191"/>
            <a:chOff x="6062666" y="930276"/>
            <a:chExt cx="1290635" cy="1396999"/>
          </a:xfrm>
          <a:solidFill>
            <a:srgbClr val="FDF6E6"/>
          </a:solidFill>
        </p:grpSpPr>
        <p:sp>
          <p:nvSpPr>
            <p:cNvPr id="220" name="Freeform 15"/>
            <p:cNvSpPr>
              <a:spLocks/>
            </p:cNvSpPr>
            <p:nvPr/>
          </p:nvSpPr>
          <p:spPr bwMode="auto">
            <a:xfrm>
              <a:off x="6661156" y="930276"/>
              <a:ext cx="358776" cy="287337"/>
            </a:xfrm>
            <a:custGeom>
              <a:avLst/>
              <a:gdLst>
                <a:gd name="T0" fmla="*/ 66 w 95"/>
                <a:gd name="T1" fmla="*/ 33 h 76"/>
                <a:gd name="T2" fmla="*/ 67 w 95"/>
                <a:gd name="T3" fmla="*/ 18 h 76"/>
                <a:gd name="T4" fmla="*/ 53 w 95"/>
                <a:gd name="T5" fmla="*/ 18 h 76"/>
                <a:gd name="T6" fmla="*/ 42 w 95"/>
                <a:gd name="T7" fmla="*/ 2 h 76"/>
                <a:gd name="T8" fmla="*/ 28 w 95"/>
                <a:gd name="T9" fmla="*/ 14 h 76"/>
                <a:gd name="T10" fmla="*/ 7 w 95"/>
                <a:gd name="T11" fmla="*/ 17 h 76"/>
                <a:gd name="T12" fmla="*/ 13 w 95"/>
                <a:gd name="T13" fmla="*/ 35 h 76"/>
                <a:gd name="T14" fmla="*/ 1 w 95"/>
                <a:gd name="T15" fmla="*/ 48 h 76"/>
                <a:gd name="T16" fmla="*/ 15 w 95"/>
                <a:gd name="T17" fmla="*/ 58 h 76"/>
                <a:gd name="T18" fmla="*/ 23 w 95"/>
                <a:gd name="T19" fmla="*/ 73 h 76"/>
                <a:gd name="T20" fmla="*/ 36 w 95"/>
                <a:gd name="T21" fmla="*/ 67 h 76"/>
                <a:gd name="T22" fmla="*/ 49 w 95"/>
                <a:gd name="T23" fmla="*/ 74 h 76"/>
                <a:gd name="T24" fmla="*/ 58 w 95"/>
                <a:gd name="T25" fmla="*/ 63 h 76"/>
                <a:gd name="T26" fmla="*/ 95 w 95"/>
                <a:gd name="T27" fmla="*/ 76 h 76"/>
                <a:gd name="T28" fmla="*/ 65 w 95"/>
                <a:gd name="T29" fmla="*/ 50 h 76"/>
                <a:gd name="T30" fmla="*/ 74 w 95"/>
                <a:gd name="T31" fmla="*/ 42 h 76"/>
                <a:gd name="T32" fmla="*/ 66 w 95"/>
                <a:gd name="T33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76">
                  <a:moveTo>
                    <a:pt x="66" y="33"/>
                  </a:moveTo>
                  <a:cubicBezTo>
                    <a:pt x="66" y="33"/>
                    <a:pt x="73" y="26"/>
                    <a:pt x="67" y="18"/>
                  </a:cubicBezTo>
                  <a:cubicBezTo>
                    <a:pt x="67" y="18"/>
                    <a:pt x="61" y="12"/>
                    <a:pt x="53" y="18"/>
                  </a:cubicBezTo>
                  <a:cubicBezTo>
                    <a:pt x="53" y="18"/>
                    <a:pt x="55" y="5"/>
                    <a:pt x="42" y="2"/>
                  </a:cubicBezTo>
                  <a:cubicBezTo>
                    <a:pt x="42" y="2"/>
                    <a:pt x="30" y="0"/>
                    <a:pt x="28" y="14"/>
                  </a:cubicBezTo>
                  <a:cubicBezTo>
                    <a:pt x="28" y="14"/>
                    <a:pt x="14" y="5"/>
                    <a:pt x="7" y="17"/>
                  </a:cubicBezTo>
                  <a:cubicBezTo>
                    <a:pt x="7" y="17"/>
                    <a:pt x="1" y="27"/>
                    <a:pt x="13" y="35"/>
                  </a:cubicBezTo>
                  <a:cubicBezTo>
                    <a:pt x="13" y="35"/>
                    <a:pt x="0" y="36"/>
                    <a:pt x="1" y="48"/>
                  </a:cubicBezTo>
                  <a:cubicBezTo>
                    <a:pt x="1" y="48"/>
                    <a:pt x="2" y="59"/>
                    <a:pt x="15" y="58"/>
                  </a:cubicBezTo>
                  <a:cubicBezTo>
                    <a:pt x="15" y="58"/>
                    <a:pt x="11" y="70"/>
                    <a:pt x="23" y="73"/>
                  </a:cubicBezTo>
                  <a:cubicBezTo>
                    <a:pt x="23" y="73"/>
                    <a:pt x="33" y="75"/>
                    <a:pt x="36" y="67"/>
                  </a:cubicBezTo>
                  <a:cubicBezTo>
                    <a:pt x="36" y="67"/>
                    <a:pt x="39" y="76"/>
                    <a:pt x="49" y="74"/>
                  </a:cubicBezTo>
                  <a:cubicBezTo>
                    <a:pt x="59" y="73"/>
                    <a:pt x="58" y="63"/>
                    <a:pt x="58" y="63"/>
                  </a:cubicBezTo>
                  <a:cubicBezTo>
                    <a:pt x="95" y="76"/>
                    <a:pt x="95" y="76"/>
                    <a:pt x="95" y="76"/>
                  </a:cubicBezTo>
                  <a:cubicBezTo>
                    <a:pt x="65" y="50"/>
                    <a:pt x="65" y="50"/>
                    <a:pt x="65" y="50"/>
                  </a:cubicBezTo>
                  <a:cubicBezTo>
                    <a:pt x="65" y="50"/>
                    <a:pt x="73" y="49"/>
                    <a:pt x="74" y="42"/>
                  </a:cubicBezTo>
                  <a:cubicBezTo>
                    <a:pt x="74" y="42"/>
                    <a:pt x="75" y="34"/>
                    <a:pt x="66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16"/>
            <p:cNvSpPr>
              <a:spLocks/>
            </p:cNvSpPr>
            <p:nvPr/>
          </p:nvSpPr>
          <p:spPr bwMode="auto">
            <a:xfrm>
              <a:off x="6062666" y="1474787"/>
              <a:ext cx="779463" cy="846137"/>
            </a:xfrm>
            <a:custGeom>
              <a:avLst/>
              <a:gdLst>
                <a:gd name="T0" fmla="*/ 170 w 206"/>
                <a:gd name="T1" fmla="*/ 52 h 224"/>
                <a:gd name="T2" fmla="*/ 155 w 206"/>
                <a:gd name="T3" fmla="*/ 28 h 224"/>
                <a:gd name="T4" fmla="*/ 115 w 206"/>
                <a:gd name="T5" fmla="*/ 4 h 224"/>
                <a:gd name="T6" fmla="*/ 64 w 206"/>
                <a:gd name="T7" fmla="*/ 22 h 224"/>
                <a:gd name="T8" fmla="*/ 32 w 206"/>
                <a:gd name="T9" fmla="*/ 51 h 224"/>
                <a:gd name="T10" fmla="*/ 7 w 206"/>
                <a:gd name="T11" fmla="*/ 95 h 224"/>
                <a:gd name="T12" fmla="*/ 20 w 206"/>
                <a:gd name="T13" fmla="*/ 102 h 224"/>
                <a:gd name="T14" fmla="*/ 49 w 206"/>
                <a:gd name="T15" fmla="*/ 64 h 224"/>
                <a:gd name="T16" fmla="*/ 80 w 206"/>
                <a:gd name="T17" fmla="*/ 43 h 224"/>
                <a:gd name="T18" fmla="*/ 66 w 206"/>
                <a:gd name="T19" fmla="*/ 110 h 224"/>
                <a:gd name="T20" fmla="*/ 49 w 206"/>
                <a:gd name="T21" fmla="*/ 163 h 224"/>
                <a:gd name="T22" fmla="*/ 0 w 206"/>
                <a:gd name="T23" fmla="*/ 208 h 224"/>
                <a:gd name="T24" fmla="*/ 11 w 206"/>
                <a:gd name="T25" fmla="*/ 222 h 224"/>
                <a:gd name="T26" fmla="*/ 73 w 206"/>
                <a:gd name="T27" fmla="*/ 180 h 224"/>
                <a:gd name="T28" fmla="*/ 99 w 206"/>
                <a:gd name="T29" fmla="*/ 139 h 224"/>
                <a:gd name="T30" fmla="*/ 145 w 206"/>
                <a:gd name="T31" fmla="*/ 168 h 224"/>
                <a:gd name="T32" fmla="*/ 181 w 206"/>
                <a:gd name="T33" fmla="*/ 224 h 224"/>
                <a:gd name="T34" fmla="*/ 196 w 206"/>
                <a:gd name="T35" fmla="*/ 216 h 224"/>
                <a:gd name="T36" fmla="*/ 170 w 206"/>
                <a:gd name="T37" fmla="*/ 154 h 224"/>
                <a:gd name="T38" fmla="*/ 125 w 206"/>
                <a:gd name="T39" fmla="*/ 113 h 224"/>
                <a:gd name="T40" fmla="*/ 138 w 206"/>
                <a:gd name="T41" fmla="*/ 50 h 224"/>
                <a:gd name="T42" fmla="*/ 178 w 206"/>
                <a:gd name="T43" fmla="*/ 77 h 224"/>
                <a:gd name="T44" fmla="*/ 206 w 206"/>
                <a:gd name="T45" fmla="*/ 22 h 224"/>
                <a:gd name="T46" fmla="*/ 192 w 206"/>
                <a:gd name="T47" fmla="*/ 15 h 224"/>
                <a:gd name="T48" fmla="*/ 170 w 206"/>
                <a:gd name="T49" fmla="*/ 5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6" h="224">
                  <a:moveTo>
                    <a:pt x="170" y="52"/>
                  </a:moveTo>
                  <a:cubicBezTo>
                    <a:pt x="155" y="28"/>
                    <a:pt x="155" y="28"/>
                    <a:pt x="155" y="28"/>
                  </a:cubicBezTo>
                  <a:cubicBezTo>
                    <a:pt x="139" y="4"/>
                    <a:pt x="115" y="4"/>
                    <a:pt x="115" y="4"/>
                  </a:cubicBezTo>
                  <a:cubicBezTo>
                    <a:pt x="90" y="0"/>
                    <a:pt x="64" y="22"/>
                    <a:pt x="64" y="22"/>
                  </a:cubicBezTo>
                  <a:cubicBezTo>
                    <a:pt x="64" y="22"/>
                    <a:pt x="50" y="30"/>
                    <a:pt x="32" y="51"/>
                  </a:cubicBezTo>
                  <a:cubicBezTo>
                    <a:pt x="15" y="73"/>
                    <a:pt x="7" y="95"/>
                    <a:pt x="7" y="95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66" y="110"/>
                    <a:pt x="66" y="110"/>
                    <a:pt x="66" y="110"/>
                  </a:cubicBezTo>
                  <a:cubicBezTo>
                    <a:pt x="49" y="163"/>
                    <a:pt x="49" y="163"/>
                    <a:pt x="49" y="163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11" y="222"/>
                    <a:pt x="11" y="222"/>
                    <a:pt x="11" y="222"/>
                  </a:cubicBezTo>
                  <a:cubicBezTo>
                    <a:pt x="73" y="180"/>
                    <a:pt x="73" y="180"/>
                    <a:pt x="73" y="180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145" y="168"/>
                    <a:pt x="145" y="168"/>
                    <a:pt x="145" y="168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96" y="216"/>
                    <a:pt x="196" y="216"/>
                    <a:pt x="196" y="216"/>
                  </a:cubicBezTo>
                  <a:cubicBezTo>
                    <a:pt x="170" y="154"/>
                    <a:pt x="170" y="154"/>
                    <a:pt x="170" y="154"/>
                  </a:cubicBezTo>
                  <a:cubicBezTo>
                    <a:pt x="125" y="113"/>
                    <a:pt x="125" y="113"/>
                    <a:pt x="125" y="113"/>
                  </a:cubicBezTo>
                  <a:cubicBezTo>
                    <a:pt x="138" y="50"/>
                    <a:pt x="138" y="50"/>
                    <a:pt x="138" y="50"/>
                  </a:cubicBezTo>
                  <a:cubicBezTo>
                    <a:pt x="138" y="50"/>
                    <a:pt x="158" y="89"/>
                    <a:pt x="178" y="77"/>
                  </a:cubicBezTo>
                  <a:cubicBezTo>
                    <a:pt x="196" y="65"/>
                    <a:pt x="206" y="22"/>
                    <a:pt x="206" y="22"/>
                  </a:cubicBezTo>
                  <a:cubicBezTo>
                    <a:pt x="192" y="15"/>
                    <a:pt x="192" y="15"/>
                    <a:pt x="192" y="15"/>
                  </a:cubicBezTo>
                  <a:lnTo>
                    <a:pt x="170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17"/>
            <p:cNvSpPr>
              <a:spLocks/>
            </p:cNvSpPr>
            <p:nvPr/>
          </p:nvSpPr>
          <p:spPr bwMode="auto">
            <a:xfrm>
              <a:off x="6442079" y="1281113"/>
              <a:ext cx="177800" cy="174625"/>
            </a:xfrm>
            <a:custGeom>
              <a:avLst/>
              <a:gdLst>
                <a:gd name="T0" fmla="*/ 47 w 47"/>
                <a:gd name="T1" fmla="*/ 22 h 46"/>
                <a:gd name="T2" fmla="*/ 23 w 47"/>
                <a:gd name="T3" fmla="*/ 0 h 46"/>
                <a:gd name="T4" fmla="*/ 1 w 47"/>
                <a:gd name="T5" fmla="*/ 24 h 46"/>
                <a:gd name="T6" fmla="*/ 24 w 47"/>
                <a:gd name="T7" fmla="*/ 46 h 46"/>
                <a:gd name="T8" fmla="*/ 47 w 47"/>
                <a:gd name="T9" fmla="*/ 2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6">
                  <a:moveTo>
                    <a:pt x="47" y="22"/>
                  </a:moveTo>
                  <a:cubicBezTo>
                    <a:pt x="46" y="10"/>
                    <a:pt x="36" y="0"/>
                    <a:pt x="23" y="0"/>
                  </a:cubicBezTo>
                  <a:cubicBezTo>
                    <a:pt x="10" y="1"/>
                    <a:pt x="0" y="11"/>
                    <a:pt x="1" y="24"/>
                  </a:cubicBezTo>
                  <a:cubicBezTo>
                    <a:pt x="1" y="36"/>
                    <a:pt x="12" y="46"/>
                    <a:pt x="24" y="46"/>
                  </a:cubicBezTo>
                  <a:cubicBezTo>
                    <a:pt x="37" y="46"/>
                    <a:pt x="47" y="35"/>
                    <a:pt x="47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18"/>
            <p:cNvSpPr>
              <a:spLocks/>
            </p:cNvSpPr>
            <p:nvPr/>
          </p:nvSpPr>
          <p:spPr bwMode="auto">
            <a:xfrm>
              <a:off x="7065967" y="1187450"/>
              <a:ext cx="177800" cy="177800"/>
            </a:xfrm>
            <a:custGeom>
              <a:avLst/>
              <a:gdLst>
                <a:gd name="T0" fmla="*/ 47 w 47"/>
                <a:gd name="T1" fmla="*/ 23 h 47"/>
                <a:gd name="T2" fmla="*/ 23 w 47"/>
                <a:gd name="T3" fmla="*/ 1 h 47"/>
                <a:gd name="T4" fmla="*/ 1 w 47"/>
                <a:gd name="T5" fmla="*/ 24 h 47"/>
                <a:gd name="T6" fmla="*/ 24 w 47"/>
                <a:gd name="T7" fmla="*/ 46 h 47"/>
                <a:gd name="T8" fmla="*/ 47 w 47"/>
                <a:gd name="T9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47" y="23"/>
                  </a:moveTo>
                  <a:cubicBezTo>
                    <a:pt x="46" y="10"/>
                    <a:pt x="36" y="0"/>
                    <a:pt x="23" y="1"/>
                  </a:cubicBezTo>
                  <a:cubicBezTo>
                    <a:pt x="10" y="1"/>
                    <a:pt x="0" y="11"/>
                    <a:pt x="1" y="24"/>
                  </a:cubicBezTo>
                  <a:cubicBezTo>
                    <a:pt x="1" y="37"/>
                    <a:pt x="12" y="47"/>
                    <a:pt x="24" y="46"/>
                  </a:cubicBezTo>
                  <a:cubicBezTo>
                    <a:pt x="37" y="46"/>
                    <a:pt x="47" y="35"/>
                    <a:pt x="47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19"/>
            <p:cNvSpPr>
              <a:spLocks/>
            </p:cNvSpPr>
            <p:nvPr/>
          </p:nvSpPr>
          <p:spPr bwMode="auto">
            <a:xfrm>
              <a:off x="6335717" y="1141413"/>
              <a:ext cx="90488" cy="106362"/>
            </a:xfrm>
            <a:custGeom>
              <a:avLst/>
              <a:gdLst>
                <a:gd name="T0" fmla="*/ 4 w 24"/>
                <a:gd name="T1" fmla="*/ 13 h 28"/>
                <a:gd name="T2" fmla="*/ 4 w 24"/>
                <a:gd name="T3" fmla="*/ 2 h 28"/>
                <a:gd name="T4" fmla="*/ 14 w 24"/>
                <a:gd name="T5" fmla="*/ 6 h 28"/>
                <a:gd name="T6" fmla="*/ 24 w 24"/>
                <a:gd name="T7" fmla="*/ 28 h 28"/>
                <a:gd name="T8" fmla="*/ 4 w 24"/>
                <a:gd name="T9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8">
                  <a:moveTo>
                    <a:pt x="4" y="13"/>
                  </a:moveTo>
                  <a:cubicBezTo>
                    <a:pt x="0" y="8"/>
                    <a:pt x="1" y="4"/>
                    <a:pt x="4" y="2"/>
                  </a:cubicBezTo>
                  <a:cubicBezTo>
                    <a:pt x="6" y="0"/>
                    <a:pt x="10" y="0"/>
                    <a:pt x="14" y="6"/>
                  </a:cubicBezTo>
                  <a:cubicBezTo>
                    <a:pt x="18" y="11"/>
                    <a:pt x="24" y="28"/>
                    <a:pt x="24" y="28"/>
                  </a:cubicBezTo>
                  <a:cubicBezTo>
                    <a:pt x="24" y="28"/>
                    <a:pt x="8" y="18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0"/>
            <p:cNvSpPr>
              <a:spLocks/>
            </p:cNvSpPr>
            <p:nvPr/>
          </p:nvSpPr>
          <p:spPr bwMode="auto">
            <a:xfrm>
              <a:off x="6229356" y="1236663"/>
              <a:ext cx="120650" cy="63500"/>
            </a:xfrm>
            <a:custGeom>
              <a:avLst/>
              <a:gdLst>
                <a:gd name="T0" fmla="*/ 7 w 32"/>
                <a:gd name="T1" fmla="*/ 14 h 17"/>
                <a:gd name="T2" fmla="*/ 1 w 32"/>
                <a:gd name="T3" fmla="*/ 5 h 17"/>
                <a:gd name="T4" fmla="*/ 12 w 32"/>
                <a:gd name="T5" fmla="*/ 3 h 17"/>
                <a:gd name="T6" fmla="*/ 32 w 32"/>
                <a:gd name="T7" fmla="*/ 17 h 17"/>
                <a:gd name="T8" fmla="*/ 7 w 32"/>
                <a:gd name="T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7">
                  <a:moveTo>
                    <a:pt x="7" y="14"/>
                  </a:move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6" y="0"/>
                    <a:pt x="12" y="3"/>
                  </a:cubicBezTo>
                  <a:cubicBezTo>
                    <a:pt x="18" y="5"/>
                    <a:pt x="32" y="17"/>
                    <a:pt x="32" y="17"/>
                  </a:cubicBezTo>
                  <a:cubicBezTo>
                    <a:pt x="32" y="17"/>
                    <a:pt x="13" y="16"/>
                    <a:pt x="7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"/>
            <p:cNvSpPr>
              <a:spLocks/>
            </p:cNvSpPr>
            <p:nvPr/>
          </p:nvSpPr>
          <p:spPr bwMode="auto">
            <a:xfrm>
              <a:off x="6956426" y="1406525"/>
              <a:ext cx="396875" cy="920750"/>
            </a:xfrm>
            <a:custGeom>
              <a:avLst/>
              <a:gdLst>
                <a:gd name="T0" fmla="*/ 82 w 105"/>
                <a:gd name="T1" fmla="*/ 2 h 244"/>
                <a:gd name="T2" fmla="*/ 68 w 105"/>
                <a:gd name="T3" fmla="*/ 0 h 244"/>
                <a:gd name="T4" fmla="*/ 53 w 105"/>
                <a:gd name="T5" fmla="*/ 0 h 244"/>
                <a:gd name="T6" fmla="*/ 38 w 105"/>
                <a:gd name="T7" fmla="*/ 0 h 244"/>
                <a:gd name="T8" fmla="*/ 23 w 105"/>
                <a:gd name="T9" fmla="*/ 2 h 244"/>
                <a:gd name="T10" fmla="*/ 4 w 105"/>
                <a:gd name="T11" fmla="*/ 44 h 244"/>
                <a:gd name="T12" fmla="*/ 8 w 105"/>
                <a:gd name="T13" fmla="*/ 117 h 244"/>
                <a:gd name="T14" fmla="*/ 23 w 105"/>
                <a:gd name="T15" fmla="*/ 117 h 244"/>
                <a:gd name="T16" fmla="*/ 14 w 105"/>
                <a:gd name="T17" fmla="*/ 161 h 244"/>
                <a:gd name="T18" fmla="*/ 28 w 105"/>
                <a:gd name="T19" fmla="*/ 161 h 244"/>
                <a:gd name="T20" fmla="*/ 38 w 105"/>
                <a:gd name="T21" fmla="*/ 244 h 244"/>
                <a:gd name="T22" fmla="*/ 51 w 105"/>
                <a:gd name="T23" fmla="*/ 244 h 244"/>
                <a:gd name="T24" fmla="*/ 51 w 105"/>
                <a:gd name="T25" fmla="*/ 161 h 244"/>
                <a:gd name="T26" fmla="*/ 55 w 105"/>
                <a:gd name="T27" fmla="*/ 161 h 244"/>
                <a:gd name="T28" fmla="*/ 55 w 105"/>
                <a:gd name="T29" fmla="*/ 244 h 244"/>
                <a:gd name="T30" fmla="*/ 67 w 105"/>
                <a:gd name="T31" fmla="*/ 244 h 244"/>
                <a:gd name="T32" fmla="*/ 77 w 105"/>
                <a:gd name="T33" fmla="*/ 161 h 244"/>
                <a:gd name="T34" fmla="*/ 92 w 105"/>
                <a:gd name="T35" fmla="*/ 161 h 244"/>
                <a:gd name="T36" fmla="*/ 82 w 105"/>
                <a:gd name="T37" fmla="*/ 117 h 244"/>
                <a:gd name="T38" fmla="*/ 97 w 105"/>
                <a:gd name="T39" fmla="*/ 117 h 244"/>
                <a:gd name="T40" fmla="*/ 102 w 105"/>
                <a:gd name="T41" fmla="*/ 44 h 244"/>
                <a:gd name="T42" fmla="*/ 82 w 105"/>
                <a:gd name="T43" fmla="*/ 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" h="244">
                  <a:moveTo>
                    <a:pt x="82" y="2"/>
                  </a:moveTo>
                  <a:cubicBezTo>
                    <a:pt x="78" y="1"/>
                    <a:pt x="73" y="0"/>
                    <a:pt x="68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2" y="0"/>
                    <a:pt x="27" y="1"/>
                    <a:pt x="23" y="2"/>
                  </a:cubicBezTo>
                  <a:cubicBezTo>
                    <a:pt x="0" y="12"/>
                    <a:pt x="4" y="44"/>
                    <a:pt x="4" y="44"/>
                  </a:cubicBezTo>
                  <a:cubicBezTo>
                    <a:pt x="8" y="117"/>
                    <a:pt x="8" y="117"/>
                    <a:pt x="8" y="117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14" y="161"/>
                    <a:pt x="14" y="161"/>
                    <a:pt x="14" y="161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38" y="244"/>
                    <a:pt x="38" y="244"/>
                    <a:pt x="38" y="244"/>
                  </a:cubicBezTo>
                  <a:cubicBezTo>
                    <a:pt x="51" y="244"/>
                    <a:pt x="51" y="244"/>
                    <a:pt x="51" y="244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67" y="244"/>
                    <a:pt x="67" y="244"/>
                    <a:pt x="67" y="244"/>
                  </a:cubicBezTo>
                  <a:cubicBezTo>
                    <a:pt x="77" y="161"/>
                    <a:pt x="77" y="161"/>
                    <a:pt x="77" y="16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82" y="117"/>
                    <a:pt x="82" y="117"/>
                    <a:pt x="82" y="117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2" y="44"/>
                    <a:pt x="105" y="12"/>
                    <a:pt x="8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27" name="组合 226"/>
          <p:cNvGrpSpPr/>
          <p:nvPr/>
        </p:nvGrpSpPr>
        <p:grpSpPr>
          <a:xfrm rot="3044232">
            <a:off x="1022894" y="4506656"/>
            <a:ext cx="1342479" cy="1071189"/>
            <a:chOff x="1630416" y="331015"/>
            <a:chExt cx="828622" cy="661173"/>
          </a:xfrm>
          <a:solidFill>
            <a:srgbClr val="FDF6E6"/>
          </a:solidFill>
        </p:grpSpPr>
        <p:sp>
          <p:nvSpPr>
            <p:cNvPr id="228" name="Freeform 84"/>
            <p:cNvSpPr>
              <a:spLocks/>
            </p:cNvSpPr>
            <p:nvPr/>
          </p:nvSpPr>
          <p:spPr bwMode="auto">
            <a:xfrm>
              <a:off x="2063751" y="566738"/>
              <a:ext cx="82550" cy="82550"/>
            </a:xfrm>
            <a:custGeom>
              <a:avLst/>
              <a:gdLst>
                <a:gd name="T0" fmla="*/ 12 w 22"/>
                <a:gd name="T1" fmla="*/ 22 h 22"/>
                <a:gd name="T2" fmla="*/ 22 w 22"/>
                <a:gd name="T3" fmla="*/ 11 h 22"/>
                <a:gd name="T4" fmla="*/ 11 w 22"/>
                <a:gd name="T5" fmla="*/ 0 h 22"/>
                <a:gd name="T6" fmla="*/ 0 w 22"/>
                <a:gd name="T7" fmla="*/ 12 h 22"/>
                <a:gd name="T8" fmla="*/ 12 w 22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2" y="22"/>
                  </a:moveTo>
                  <a:cubicBezTo>
                    <a:pt x="18" y="22"/>
                    <a:pt x="22" y="16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  <a:cubicBezTo>
                    <a:pt x="1" y="18"/>
                    <a:pt x="6" y="22"/>
                    <a:pt x="1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85"/>
            <p:cNvSpPr>
              <a:spLocks/>
            </p:cNvSpPr>
            <p:nvPr/>
          </p:nvSpPr>
          <p:spPr bwMode="auto">
            <a:xfrm>
              <a:off x="1935163" y="596900"/>
              <a:ext cx="523875" cy="395288"/>
            </a:xfrm>
            <a:custGeom>
              <a:avLst/>
              <a:gdLst>
                <a:gd name="T0" fmla="*/ 139 w 139"/>
                <a:gd name="T1" fmla="*/ 57 h 105"/>
                <a:gd name="T2" fmla="*/ 90 w 139"/>
                <a:gd name="T3" fmla="*/ 40 h 105"/>
                <a:gd name="T4" fmla="*/ 72 w 139"/>
                <a:gd name="T5" fmla="*/ 22 h 105"/>
                <a:gd name="T6" fmla="*/ 106 w 139"/>
                <a:gd name="T7" fmla="*/ 11 h 105"/>
                <a:gd name="T8" fmla="*/ 102 w 139"/>
                <a:gd name="T9" fmla="*/ 4 h 105"/>
                <a:gd name="T10" fmla="*/ 71 w 139"/>
                <a:gd name="T11" fmla="*/ 10 h 105"/>
                <a:gd name="T12" fmla="*/ 43 w 139"/>
                <a:gd name="T13" fmla="*/ 21 h 105"/>
                <a:gd name="T14" fmla="*/ 5 w 139"/>
                <a:gd name="T15" fmla="*/ 0 h 105"/>
                <a:gd name="T16" fmla="*/ 4 w 139"/>
                <a:gd name="T17" fmla="*/ 2 h 105"/>
                <a:gd name="T18" fmla="*/ 7 w 139"/>
                <a:gd name="T19" fmla="*/ 4 h 105"/>
                <a:gd name="T20" fmla="*/ 6 w 139"/>
                <a:gd name="T21" fmla="*/ 5 h 105"/>
                <a:gd name="T22" fmla="*/ 6 w 139"/>
                <a:gd name="T23" fmla="*/ 5 h 105"/>
                <a:gd name="T24" fmla="*/ 5 w 139"/>
                <a:gd name="T25" fmla="*/ 7 h 105"/>
                <a:gd name="T26" fmla="*/ 4 w 139"/>
                <a:gd name="T27" fmla="*/ 7 h 105"/>
                <a:gd name="T28" fmla="*/ 1 w 139"/>
                <a:gd name="T29" fmla="*/ 5 h 105"/>
                <a:gd name="T30" fmla="*/ 0 w 139"/>
                <a:gd name="T31" fmla="*/ 7 h 105"/>
                <a:gd name="T32" fmla="*/ 48 w 139"/>
                <a:gd name="T33" fmla="*/ 40 h 105"/>
                <a:gd name="T34" fmla="*/ 99 w 139"/>
                <a:gd name="T35" fmla="*/ 105 h 105"/>
                <a:gd name="T36" fmla="*/ 108 w 139"/>
                <a:gd name="T37" fmla="*/ 100 h 105"/>
                <a:gd name="T38" fmla="*/ 87 w 139"/>
                <a:gd name="T39" fmla="*/ 59 h 105"/>
                <a:gd name="T40" fmla="*/ 137 w 139"/>
                <a:gd name="T41" fmla="*/ 66 h 105"/>
                <a:gd name="T42" fmla="*/ 139 w 139"/>
                <a:gd name="T43" fmla="*/ 5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9" h="105">
                  <a:moveTo>
                    <a:pt x="139" y="57"/>
                  </a:moveTo>
                  <a:cubicBezTo>
                    <a:pt x="90" y="40"/>
                    <a:pt x="90" y="40"/>
                    <a:pt x="90" y="40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2" y="4"/>
                    <a:pt x="91" y="6"/>
                    <a:pt x="71" y="10"/>
                  </a:cubicBezTo>
                  <a:cubicBezTo>
                    <a:pt x="51" y="15"/>
                    <a:pt x="43" y="21"/>
                    <a:pt x="43" y="2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99" y="105"/>
                    <a:pt x="99" y="105"/>
                    <a:pt x="99" y="105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137" y="66"/>
                    <a:pt x="137" y="66"/>
                    <a:pt x="137" y="66"/>
                  </a:cubicBezTo>
                  <a:lnTo>
                    <a:pt x="139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86"/>
            <p:cNvSpPr>
              <a:spLocks/>
            </p:cNvSpPr>
            <p:nvPr/>
          </p:nvSpPr>
          <p:spPr bwMode="auto">
            <a:xfrm>
              <a:off x="1855788" y="544513"/>
              <a:ext cx="104775" cy="79375"/>
            </a:xfrm>
            <a:custGeom>
              <a:avLst/>
              <a:gdLst>
                <a:gd name="T0" fmla="*/ 26 w 28"/>
                <a:gd name="T1" fmla="*/ 21 h 21"/>
                <a:gd name="T2" fmla="*/ 27 w 28"/>
                <a:gd name="T3" fmla="*/ 19 h 21"/>
                <a:gd name="T4" fmla="*/ 27 w 28"/>
                <a:gd name="T5" fmla="*/ 19 h 21"/>
                <a:gd name="T6" fmla="*/ 28 w 28"/>
                <a:gd name="T7" fmla="*/ 18 h 21"/>
                <a:gd name="T8" fmla="*/ 25 w 28"/>
                <a:gd name="T9" fmla="*/ 16 h 21"/>
                <a:gd name="T10" fmla="*/ 7 w 28"/>
                <a:gd name="T11" fmla="*/ 3 h 21"/>
                <a:gd name="T12" fmla="*/ 3 w 28"/>
                <a:gd name="T13" fmla="*/ 0 h 21"/>
                <a:gd name="T14" fmla="*/ 4 w 28"/>
                <a:gd name="T15" fmla="*/ 4 h 21"/>
                <a:gd name="T16" fmla="*/ 0 w 28"/>
                <a:gd name="T17" fmla="*/ 4 h 21"/>
                <a:gd name="T18" fmla="*/ 22 w 28"/>
                <a:gd name="T19" fmla="*/ 19 h 21"/>
                <a:gd name="T20" fmla="*/ 25 w 28"/>
                <a:gd name="T21" fmla="*/ 21 h 21"/>
                <a:gd name="T22" fmla="*/ 26 w 28"/>
                <a:gd name="T2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1">
                  <a:moveTo>
                    <a:pt x="26" y="21"/>
                  </a:move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4" y="4"/>
                  </a:cubicBezTo>
                  <a:cubicBezTo>
                    <a:pt x="3" y="3"/>
                    <a:pt x="2" y="3"/>
                    <a:pt x="0" y="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5" y="21"/>
                    <a:pt x="25" y="21"/>
                    <a:pt x="25" y="21"/>
                  </a:cubicBezTo>
                  <a:lnTo>
                    <a:pt x="26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87"/>
            <p:cNvSpPr>
              <a:spLocks/>
            </p:cNvSpPr>
            <p:nvPr/>
          </p:nvSpPr>
          <p:spPr bwMode="auto">
            <a:xfrm>
              <a:off x="1630416" y="331015"/>
              <a:ext cx="413230" cy="485652"/>
            </a:xfrm>
            <a:custGeom>
              <a:avLst/>
              <a:gdLst>
                <a:gd name="T0" fmla="*/ 53 w 82"/>
                <a:gd name="T1" fmla="*/ 55 h 96"/>
                <a:gd name="T2" fmla="*/ 52 w 82"/>
                <a:gd name="T3" fmla="*/ 51 h 96"/>
                <a:gd name="T4" fmla="*/ 55 w 82"/>
                <a:gd name="T5" fmla="*/ 40 h 96"/>
                <a:gd name="T6" fmla="*/ 68 w 82"/>
                <a:gd name="T7" fmla="*/ 33 h 96"/>
                <a:gd name="T8" fmla="*/ 70 w 82"/>
                <a:gd name="T9" fmla="*/ 19 h 96"/>
                <a:gd name="T10" fmla="*/ 82 w 82"/>
                <a:gd name="T11" fmla="*/ 12 h 96"/>
                <a:gd name="T12" fmla="*/ 16 w 82"/>
                <a:gd name="T13" fmla="*/ 28 h 96"/>
                <a:gd name="T14" fmla="*/ 23 w 82"/>
                <a:gd name="T15" fmla="*/ 96 h 96"/>
                <a:gd name="T16" fmla="*/ 25 w 82"/>
                <a:gd name="T17" fmla="*/ 82 h 96"/>
                <a:gd name="T18" fmla="*/ 38 w 82"/>
                <a:gd name="T19" fmla="*/ 76 h 96"/>
                <a:gd name="T20" fmla="*/ 40 w 82"/>
                <a:gd name="T21" fmla="*/ 61 h 96"/>
                <a:gd name="T22" fmla="*/ 49 w 82"/>
                <a:gd name="T23" fmla="*/ 55 h 96"/>
                <a:gd name="T24" fmla="*/ 53 w 82"/>
                <a:gd name="T25" fmla="*/ 5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96">
                  <a:moveTo>
                    <a:pt x="53" y="55"/>
                  </a:moveTo>
                  <a:cubicBezTo>
                    <a:pt x="52" y="53"/>
                    <a:pt x="52" y="52"/>
                    <a:pt x="52" y="51"/>
                  </a:cubicBezTo>
                  <a:cubicBezTo>
                    <a:pt x="51" y="47"/>
                    <a:pt x="52" y="43"/>
                    <a:pt x="55" y="40"/>
                  </a:cubicBezTo>
                  <a:cubicBezTo>
                    <a:pt x="58" y="35"/>
                    <a:pt x="63" y="33"/>
                    <a:pt x="68" y="33"/>
                  </a:cubicBezTo>
                  <a:cubicBezTo>
                    <a:pt x="66" y="29"/>
                    <a:pt x="66" y="23"/>
                    <a:pt x="70" y="19"/>
                  </a:cubicBezTo>
                  <a:cubicBezTo>
                    <a:pt x="73" y="14"/>
                    <a:pt x="78" y="12"/>
                    <a:pt x="82" y="12"/>
                  </a:cubicBezTo>
                  <a:cubicBezTo>
                    <a:pt x="60" y="0"/>
                    <a:pt x="31" y="6"/>
                    <a:pt x="16" y="28"/>
                  </a:cubicBezTo>
                  <a:cubicBezTo>
                    <a:pt x="0" y="50"/>
                    <a:pt x="4" y="79"/>
                    <a:pt x="23" y="96"/>
                  </a:cubicBezTo>
                  <a:cubicBezTo>
                    <a:pt x="21" y="92"/>
                    <a:pt x="21" y="86"/>
                    <a:pt x="25" y="82"/>
                  </a:cubicBezTo>
                  <a:cubicBezTo>
                    <a:pt x="28" y="77"/>
                    <a:pt x="33" y="75"/>
                    <a:pt x="38" y="76"/>
                  </a:cubicBezTo>
                  <a:cubicBezTo>
                    <a:pt x="36" y="71"/>
                    <a:pt x="36" y="65"/>
                    <a:pt x="40" y="61"/>
                  </a:cubicBezTo>
                  <a:cubicBezTo>
                    <a:pt x="42" y="57"/>
                    <a:pt x="46" y="55"/>
                    <a:pt x="49" y="55"/>
                  </a:cubicBezTo>
                  <a:cubicBezTo>
                    <a:pt x="51" y="54"/>
                    <a:pt x="52" y="54"/>
                    <a:pt x="53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4" name="组合 233"/>
          <p:cNvGrpSpPr/>
          <p:nvPr/>
        </p:nvGrpSpPr>
        <p:grpSpPr>
          <a:xfrm>
            <a:off x="1254506" y="4836626"/>
            <a:ext cx="322891" cy="927344"/>
            <a:chOff x="1569368" y="4806664"/>
            <a:chExt cx="341247" cy="980063"/>
          </a:xfrm>
        </p:grpSpPr>
        <p:sp>
          <p:nvSpPr>
            <p:cNvPr id="232" name="Freeform 18"/>
            <p:cNvSpPr>
              <a:spLocks/>
            </p:cNvSpPr>
            <p:nvPr/>
          </p:nvSpPr>
          <p:spPr bwMode="auto">
            <a:xfrm>
              <a:off x="1663555" y="4806664"/>
              <a:ext cx="152879" cy="152879"/>
            </a:xfrm>
            <a:custGeom>
              <a:avLst/>
              <a:gdLst>
                <a:gd name="T0" fmla="*/ 47 w 47"/>
                <a:gd name="T1" fmla="*/ 23 h 47"/>
                <a:gd name="T2" fmla="*/ 23 w 47"/>
                <a:gd name="T3" fmla="*/ 1 h 47"/>
                <a:gd name="T4" fmla="*/ 1 w 47"/>
                <a:gd name="T5" fmla="*/ 24 h 47"/>
                <a:gd name="T6" fmla="*/ 24 w 47"/>
                <a:gd name="T7" fmla="*/ 46 h 47"/>
                <a:gd name="T8" fmla="*/ 47 w 47"/>
                <a:gd name="T9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47" y="23"/>
                  </a:moveTo>
                  <a:cubicBezTo>
                    <a:pt x="46" y="10"/>
                    <a:pt x="36" y="0"/>
                    <a:pt x="23" y="1"/>
                  </a:cubicBezTo>
                  <a:cubicBezTo>
                    <a:pt x="10" y="1"/>
                    <a:pt x="0" y="11"/>
                    <a:pt x="1" y="24"/>
                  </a:cubicBezTo>
                  <a:cubicBezTo>
                    <a:pt x="1" y="37"/>
                    <a:pt x="12" y="47"/>
                    <a:pt x="24" y="46"/>
                  </a:cubicBezTo>
                  <a:cubicBezTo>
                    <a:pt x="37" y="46"/>
                    <a:pt x="47" y="35"/>
                    <a:pt x="47" y="23"/>
                  </a:cubicBezTo>
                  <a:close/>
                </a:path>
              </a:pathLst>
            </a:custGeom>
            <a:solidFill>
              <a:srgbClr val="FDF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1"/>
            <p:cNvSpPr>
              <a:spLocks/>
            </p:cNvSpPr>
            <p:nvPr/>
          </p:nvSpPr>
          <p:spPr bwMode="auto">
            <a:xfrm>
              <a:off x="1569368" y="4995032"/>
              <a:ext cx="341247" cy="791695"/>
            </a:xfrm>
            <a:custGeom>
              <a:avLst/>
              <a:gdLst>
                <a:gd name="T0" fmla="*/ 82 w 105"/>
                <a:gd name="T1" fmla="*/ 2 h 244"/>
                <a:gd name="T2" fmla="*/ 68 w 105"/>
                <a:gd name="T3" fmla="*/ 0 h 244"/>
                <a:gd name="T4" fmla="*/ 53 w 105"/>
                <a:gd name="T5" fmla="*/ 0 h 244"/>
                <a:gd name="T6" fmla="*/ 38 w 105"/>
                <a:gd name="T7" fmla="*/ 0 h 244"/>
                <a:gd name="T8" fmla="*/ 23 w 105"/>
                <a:gd name="T9" fmla="*/ 2 h 244"/>
                <a:gd name="T10" fmla="*/ 4 w 105"/>
                <a:gd name="T11" fmla="*/ 44 h 244"/>
                <a:gd name="T12" fmla="*/ 8 w 105"/>
                <a:gd name="T13" fmla="*/ 117 h 244"/>
                <a:gd name="T14" fmla="*/ 23 w 105"/>
                <a:gd name="T15" fmla="*/ 117 h 244"/>
                <a:gd name="T16" fmla="*/ 14 w 105"/>
                <a:gd name="T17" fmla="*/ 161 h 244"/>
                <a:gd name="T18" fmla="*/ 28 w 105"/>
                <a:gd name="T19" fmla="*/ 161 h 244"/>
                <a:gd name="T20" fmla="*/ 38 w 105"/>
                <a:gd name="T21" fmla="*/ 244 h 244"/>
                <a:gd name="T22" fmla="*/ 51 w 105"/>
                <a:gd name="T23" fmla="*/ 244 h 244"/>
                <a:gd name="T24" fmla="*/ 51 w 105"/>
                <a:gd name="T25" fmla="*/ 161 h 244"/>
                <a:gd name="T26" fmla="*/ 55 w 105"/>
                <a:gd name="T27" fmla="*/ 161 h 244"/>
                <a:gd name="T28" fmla="*/ 55 w 105"/>
                <a:gd name="T29" fmla="*/ 244 h 244"/>
                <a:gd name="T30" fmla="*/ 67 w 105"/>
                <a:gd name="T31" fmla="*/ 244 h 244"/>
                <a:gd name="T32" fmla="*/ 77 w 105"/>
                <a:gd name="T33" fmla="*/ 161 h 244"/>
                <a:gd name="T34" fmla="*/ 92 w 105"/>
                <a:gd name="T35" fmla="*/ 161 h 244"/>
                <a:gd name="T36" fmla="*/ 82 w 105"/>
                <a:gd name="T37" fmla="*/ 117 h 244"/>
                <a:gd name="T38" fmla="*/ 97 w 105"/>
                <a:gd name="T39" fmla="*/ 117 h 244"/>
                <a:gd name="T40" fmla="*/ 102 w 105"/>
                <a:gd name="T41" fmla="*/ 44 h 244"/>
                <a:gd name="T42" fmla="*/ 82 w 105"/>
                <a:gd name="T43" fmla="*/ 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" h="244">
                  <a:moveTo>
                    <a:pt x="82" y="2"/>
                  </a:moveTo>
                  <a:cubicBezTo>
                    <a:pt x="78" y="1"/>
                    <a:pt x="73" y="0"/>
                    <a:pt x="68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2" y="0"/>
                    <a:pt x="27" y="1"/>
                    <a:pt x="23" y="2"/>
                  </a:cubicBezTo>
                  <a:cubicBezTo>
                    <a:pt x="0" y="12"/>
                    <a:pt x="4" y="44"/>
                    <a:pt x="4" y="44"/>
                  </a:cubicBezTo>
                  <a:cubicBezTo>
                    <a:pt x="8" y="117"/>
                    <a:pt x="8" y="117"/>
                    <a:pt x="8" y="117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14" y="161"/>
                    <a:pt x="14" y="161"/>
                    <a:pt x="14" y="161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38" y="244"/>
                    <a:pt x="38" y="244"/>
                    <a:pt x="38" y="244"/>
                  </a:cubicBezTo>
                  <a:cubicBezTo>
                    <a:pt x="51" y="244"/>
                    <a:pt x="51" y="244"/>
                    <a:pt x="51" y="244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67" y="244"/>
                    <a:pt x="67" y="244"/>
                    <a:pt x="67" y="244"/>
                  </a:cubicBezTo>
                  <a:cubicBezTo>
                    <a:pt x="77" y="161"/>
                    <a:pt x="77" y="161"/>
                    <a:pt x="77" y="16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82" y="117"/>
                    <a:pt x="82" y="117"/>
                    <a:pt x="82" y="117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2" y="44"/>
                    <a:pt x="105" y="12"/>
                    <a:pt x="82" y="2"/>
                  </a:cubicBezTo>
                  <a:close/>
                </a:path>
              </a:pathLst>
            </a:custGeom>
            <a:solidFill>
              <a:srgbClr val="FDF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6" name="Freeform 20"/>
          <p:cNvSpPr>
            <a:spLocks/>
          </p:cNvSpPr>
          <p:nvPr/>
        </p:nvSpPr>
        <p:spPr bwMode="auto">
          <a:xfrm rot="15168960">
            <a:off x="1158939" y="4627479"/>
            <a:ext cx="72000" cy="36000"/>
          </a:xfrm>
          <a:custGeom>
            <a:avLst/>
            <a:gdLst>
              <a:gd name="T0" fmla="*/ 7 w 32"/>
              <a:gd name="T1" fmla="*/ 14 h 17"/>
              <a:gd name="T2" fmla="*/ 1 w 32"/>
              <a:gd name="T3" fmla="*/ 5 h 17"/>
              <a:gd name="T4" fmla="*/ 12 w 32"/>
              <a:gd name="T5" fmla="*/ 3 h 17"/>
              <a:gd name="T6" fmla="*/ 32 w 32"/>
              <a:gd name="T7" fmla="*/ 17 h 17"/>
              <a:gd name="T8" fmla="*/ 7 w 32"/>
              <a:gd name="T9" fmla="*/ 14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17">
                <a:moveTo>
                  <a:pt x="7" y="14"/>
                </a:moveTo>
                <a:cubicBezTo>
                  <a:pt x="1" y="12"/>
                  <a:pt x="0" y="8"/>
                  <a:pt x="1" y="5"/>
                </a:cubicBezTo>
                <a:cubicBezTo>
                  <a:pt x="2" y="2"/>
                  <a:pt x="6" y="0"/>
                  <a:pt x="12" y="3"/>
                </a:cubicBezTo>
                <a:cubicBezTo>
                  <a:pt x="18" y="5"/>
                  <a:pt x="32" y="17"/>
                  <a:pt x="32" y="17"/>
                </a:cubicBezTo>
                <a:cubicBezTo>
                  <a:pt x="32" y="17"/>
                  <a:pt x="13" y="16"/>
                  <a:pt x="7" y="14"/>
                </a:cubicBezTo>
                <a:close/>
              </a:path>
            </a:pathLst>
          </a:custGeom>
          <a:solidFill>
            <a:srgbClr val="FDF6E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	</a:t>
            </a:r>
            <a:endParaRPr lang="zh-CN" altLang="en-US" dirty="0"/>
          </a:p>
        </p:txBody>
      </p:sp>
      <p:sp>
        <p:nvSpPr>
          <p:cNvPr id="237" name="Freeform 20"/>
          <p:cNvSpPr>
            <a:spLocks/>
          </p:cNvSpPr>
          <p:nvPr/>
        </p:nvSpPr>
        <p:spPr bwMode="auto">
          <a:xfrm rot="15168960">
            <a:off x="1108322" y="4770586"/>
            <a:ext cx="72000" cy="36000"/>
          </a:xfrm>
          <a:custGeom>
            <a:avLst/>
            <a:gdLst>
              <a:gd name="T0" fmla="*/ 7 w 32"/>
              <a:gd name="T1" fmla="*/ 14 h 17"/>
              <a:gd name="T2" fmla="*/ 1 w 32"/>
              <a:gd name="T3" fmla="*/ 5 h 17"/>
              <a:gd name="T4" fmla="*/ 12 w 32"/>
              <a:gd name="T5" fmla="*/ 3 h 17"/>
              <a:gd name="T6" fmla="*/ 32 w 32"/>
              <a:gd name="T7" fmla="*/ 17 h 17"/>
              <a:gd name="T8" fmla="*/ 7 w 32"/>
              <a:gd name="T9" fmla="*/ 14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17">
                <a:moveTo>
                  <a:pt x="7" y="14"/>
                </a:moveTo>
                <a:cubicBezTo>
                  <a:pt x="1" y="12"/>
                  <a:pt x="0" y="8"/>
                  <a:pt x="1" y="5"/>
                </a:cubicBezTo>
                <a:cubicBezTo>
                  <a:pt x="2" y="2"/>
                  <a:pt x="6" y="0"/>
                  <a:pt x="12" y="3"/>
                </a:cubicBezTo>
                <a:cubicBezTo>
                  <a:pt x="18" y="5"/>
                  <a:pt x="32" y="17"/>
                  <a:pt x="32" y="17"/>
                </a:cubicBezTo>
                <a:cubicBezTo>
                  <a:pt x="32" y="17"/>
                  <a:pt x="13" y="16"/>
                  <a:pt x="7" y="14"/>
                </a:cubicBezTo>
                <a:close/>
              </a:path>
            </a:pathLst>
          </a:custGeom>
          <a:solidFill>
            <a:srgbClr val="FDF6E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	</a:t>
            </a:r>
            <a:endParaRPr lang="zh-CN" altLang="en-US" dirty="0"/>
          </a:p>
        </p:txBody>
      </p:sp>
      <p:sp>
        <p:nvSpPr>
          <p:cNvPr id="238" name="Freeform 20"/>
          <p:cNvSpPr>
            <a:spLocks/>
          </p:cNvSpPr>
          <p:nvPr/>
        </p:nvSpPr>
        <p:spPr bwMode="auto">
          <a:xfrm rot="13685552">
            <a:off x="2010724" y="4661831"/>
            <a:ext cx="72000" cy="36000"/>
          </a:xfrm>
          <a:custGeom>
            <a:avLst/>
            <a:gdLst>
              <a:gd name="T0" fmla="*/ 7 w 32"/>
              <a:gd name="T1" fmla="*/ 14 h 17"/>
              <a:gd name="T2" fmla="*/ 1 w 32"/>
              <a:gd name="T3" fmla="*/ 5 h 17"/>
              <a:gd name="T4" fmla="*/ 12 w 32"/>
              <a:gd name="T5" fmla="*/ 3 h 17"/>
              <a:gd name="T6" fmla="*/ 32 w 32"/>
              <a:gd name="T7" fmla="*/ 17 h 17"/>
              <a:gd name="T8" fmla="*/ 7 w 32"/>
              <a:gd name="T9" fmla="*/ 14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17">
                <a:moveTo>
                  <a:pt x="7" y="14"/>
                </a:moveTo>
                <a:cubicBezTo>
                  <a:pt x="1" y="12"/>
                  <a:pt x="0" y="8"/>
                  <a:pt x="1" y="5"/>
                </a:cubicBezTo>
                <a:cubicBezTo>
                  <a:pt x="2" y="2"/>
                  <a:pt x="6" y="0"/>
                  <a:pt x="12" y="3"/>
                </a:cubicBezTo>
                <a:cubicBezTo>
                  <a:pt x="18" y="5"/>
                  <a:pt x="32" y="17"/>
                  <a:pt x="32" y="17"/>
                </a:cubicBezTo>
                <a:cubicBezTo>
                  <a:pt x="32" y="17"/>
                  <a:pt x="13" y="16"/>
                  <a:pt x="7" y="14"/>
                </a:cubicBezTo>
                <a:close/>
              </a:path>
            </a:pathLst>
          </a:custGeom>
          <a:solidFill>
            <a:srgbClr val="FDF6E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	</a:t>
            </a:r>
            <a:endParaRPr lang="zh-CN" altLang="en-US" dirty="0"/>
          </a:p>
        </p:txBody>
      </p:sp>
      <p:sp>
        <p:nvSpPr>
          <p:cNvPr id="239" name="Freeform 20"/>
          <p:cNvSpPr>
            <a:spLocks/>
          </p:cNvSpPr>
          <p:nvPr/>
        </p:nvSpPr>
        <p:spPr bwMode="auto">
          <a:xfrm rot="13683335">
            <a:off x="1946017" y="4541998"/>
            <a:ext cx="72000" cy="36000"/>
          </a:xfrm>
          <a:custGeom>
            <a:avLst/>
            <a:gdLst>
              <a:gd name="T0" fmla="*/ 7 w 32"/>
              <a:gd name="T1" fmla="*/ 14 h 17"/>
              <a:gd name="T2" fmla="*/ 1 w 32"/>
              <a:gd name="T3" fmla="*/ 5 h 17"/>
              <a:gd name="T4" fmla="*/ 12 w 32"/>
              <a:gd name="T5" fmla="*/ 3 h 17"/>
              <a:gd name="T6" fmla="*/ 32 w 32"/>
              <a:gd name="T7" fmla="*/ 17 h 17"/>
              <a:gd name="T8" fmla="*/ 7 w 32"/>
              <a:gd name="T9" fmla="*/ 14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17">
                <a:moveTo>
                  <a:pt x="7" y="14"/>
                </a:moveTo>
                <a:cubicBezTo>
                  <a:pt x="1" y="12"/>
                  <a:pt x="0" y="8"/>
                  <a:pt x="1" y="5"/>
                </a:cubicBezTo>
                <a:cubicBezTo>
                  <a:pt x="2" y="2"/>
                  <a:pt x="6" y="0"/>
                  <a:pt x="12" y="3"/>
                </a:cubicBezTo>
                <a:cubicBezTo>
                  <a:pt x="18" y="5"/>
                  <a:pt x="32" y="17"/>
                  <a:pt x="32" y="17"/>
                </a:cubicBezTo>
                <a:cubicBezTo>
                  <a:pt x="32" y="17"/>
                  <a:pt x="13" y="16"/>
                  <a:pt x="7" y="14"/>
                </a:cubicBezTo>
                <a:close/>
              </a:path>
            </a:pathLst>
          </a:custGeom>
          <a:solidFill>
            <a:srgbClr val="FDF6E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	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750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3C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组合 333"/>
          <p:cNvGrpSpPr/>
          <p:nvPr/>
        </p:nvGrpSpPr>
        <p:grpSpPr>
          <a:xfrm>
            <a:off x="-1601613" y="-19050"/>
            <a:ext cx="13832079" cy="6397454"/>
            <a:chOff x="-1601613" y="-19050"/>
            <a:chExt cx="13832079" cy="6397454"/>
          </a:xfrm>
          <a:solidFill>
            <a:schemeClr val="bg1">
              <a:alpha val="2000"/>
            </a:schemeClr>
          </a:solidFill>
        </p:grpSpPr>
        <p:grpSp>
          <p:nvGrpSpPr>
            <p:cNvPr id="131" name="组合 130"/>
            <p:cNvGrpSpPr/>
            <p:nvPr/>
          </p:nvGrpSpPr>
          <p:grpSpPr>
            <a:xfrm>
              <a:off x="-1601613" y="-19050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88" name="组合 87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60" name="矩形 59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矩形 62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矩形 64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矩形 68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矩形 70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矩形 76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矩形 77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矩形 78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矩形 79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矩形 81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矩形 83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9" name="组合 88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90" name="矩形 89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矩形 90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矩形 91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矩形 92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矩形 93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矩形 94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矩形 95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" name="矩形 96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矩形 97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矩形 98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矩形 99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矩形 100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矩形 101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2" name="组合 161"/>
            <p:cNvGrpSpPr/>
            <p:nvPr/>
          </p:nvGrpSpPr>
          <p:grpSpPr>
            <a:xfrm>
              <a:off x="-1601613" y="1046719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163" name="组合 162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178" name="矩形 177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" name="矩形 178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" name="矩形 179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" name="矩形 180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" name="矩形 181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" name="矩形 182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" name="矩形 184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6" name="矩形 185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" name="矩形 186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" name="矩形 187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" name="矩形 188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4" name="组合 163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165" name="矩形 164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" name="矩形 165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" name="矩形 166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" name="矩形 167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矩形 168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矩形 169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" name="矩形 171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" name="矩形 172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" name="矩形 173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" name="矩形 174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" name="矩形 175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" name="矩形 176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90" name="组合 189"/>
            <p:cNvGrpSpPr/>
            <p:nvPr/>
          </p:nvGrpSpPr>
          <p:grpSpPr>
            <a:xfrm>
              <a:off x="-1601613" y="2103348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191" name="组合 190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206" name="矩形 205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矩形 206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矩形 207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9" name="矩形 208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0" name="矩形 209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1" name="矩形 210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2" name="矩形 211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3" name="矩形 212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矩形 213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矩形 214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矩形 215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矩形 216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92" name="组合 191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193" name="矩形 192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" name="矩形 193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" name="矩形 194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" name="矩形 195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7" name="矩形 196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8" name="矩形 197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9" name="矩形 198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0" name="矩形 199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矩形 200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矩形 201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3" name="矩形 202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" name="矩形 203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" name="矩形 204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48" name="组合 247"/>
            <p:cNvGrpSpPr/>
            <p:nvPr/>
          </p:nvGrpSpPr>
          <p:grpSpPr>
            <a:xfrm>
              <a:off x="-1601613" y="3190228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249" name="组合 248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264" name="矩形 263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5" name="矩形 264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6" name="矩形 265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7" name="矩形 266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8" name="矩形 267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9" name="矩形 268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0" name="矩形 269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1" name="矩形 270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2" name="矩形 271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3" name="矩形 272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4" name="矩形 273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5" name="矩形 274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0" name="组合 249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251" name="矩形 250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2" name="矩形 251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3" name="矩形 252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4" name="矩形 253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5" name="矩形 254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6" name="矩形 255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7" name="矩形 256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8" name="矩形 257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9" name="矩形 258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0" name="矩形 259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1" name="矩形 260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2" name="矩形 261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3" name="矩形 262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77" name="组合 276"/>
            <p:cNvGrpSpPr/>
            <p:nvPr/>
          </p:nvGrpSpPr>
          <p:grpSpPr>
            <a:xfrm>
              <a:off x="-1601613" y="4258147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278" name="组合 277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293" name="矩形 292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4" name="矩形 293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5" name="矩形 294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6" name="矩形 295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7" name="矩形 296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8" name="矩形 297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9" name="矩形 298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0" name="矩形 299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1" name="矩形 300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2" name="矩形 301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3" name="矩形 302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4" name="矩形 303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79" name="组合 278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280" name="矩形 279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1" name="矩形 280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2" name="矩形 281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3" name="矩形 282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4" name="矩形 283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5" name="矩形 284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6" name="矩形 285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7" name="矩形 286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8" name="矩形 287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9" name="矩形 288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0" name="矩形 289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2" name="矩形 291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06" name="组合 305"/>
            <p:cNvGrpSpPr/>
            <p:nvPr/>
          </p:nvGrpSpPr>
          <p:grpSpPr>
            <a:xfrm>
              <a:off x="-1601613" y="5312115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307" name="组合 306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322" name="矩形 321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3" name="矩形 322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4" name="矩形 323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5" name="矩形 324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6" name="矩形 325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7" name="矩形 326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8" name="矩形 327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" name="矩形 328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" name="矩形 329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" name="矩形 330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2" name="矩形 331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3" name="矩形 332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8" name="组合 307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309" name="矩形 308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0" name="矩形 309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1" name="矩形 310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2" name="矩形 311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3" name="矩形 312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4" name="矩形 313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5" name="矩形 314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6" name="矩形 315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7" name="矩形 316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8" name="矩形 317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9" name="矩形 318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0" name="矩形 319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1" name="矩形 320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54275" name="组合 53"/>
          <p:cNvGrpSpPr>
            <a:grpSpLocks/>
          </p:cNvGrpSpPr>
          <p:nvPr/>
        </p:nvGrpSpPr>
        <p:grpSpPr bwMode="auto"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46" name="矩形 45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9" name="矩形 33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18" name="五边形 217"/>
          <p:cNvSpPr/>
          <p:nvPr/>
        </p:nvSpPr>
        <p:spPr>
          <a:xfrm>
            <a:off x="0" y="296863"/>
            <a:ext cx="4324350" cy="658812"/>
          </a:xfrm>
          <a:prstGeom prst="homePlate">
            <a:avLst/>
          </a:prstGeom>
          <a:solidFill>
            <a:srgbClr val="FD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0" name="文本框 219"/>
          <p:cNvSpPr txBox="1"/>
          <p:nvPr/>
        </p:nvSpPr>
        <p:spPr>
          <a:xfrm>
            <a:off x="455613" y="365125"/>
            <a:ext cx="3186112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>
              <a:defRPr/>
            </a:pPr>
            <a:r>
              <a:rPr lang="zh-CN" altLang="en-US" sz="2800" b="1" spc="600" dirty="0">
                <a:solidFill>
                  <a:srgbClr val="B83C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名人书评</a:t>
            </a:r>
          </a:p>
        </p:txBody>
      </p:sp>
      <p:grpSp>
        <p:nvGrpSpPr>
          <p:cNvPr id="54278" name="组合 220"/>
          <p:cNvGrpSpPr>
            <a:grpSpLocks/>
          </p:cNvGrpSpPr>
          <p:nvPr/>
        </p:nvGrpSpPr>
        <p:grpSpPr bwMode="auto">
          <a:xfrm>
            <a:off x="3959225" y="1303338"/>
            <a:ext cx="1782763" cy="2106612"/>
            <a:chOff x="3959629" y="4447027"/>
            <a:chExt cx="1782860" cy="2106941"/>
          </a:xfrm>
        </p:grpSpPr>
        <p:pic>
          <p:nvPicPr>
            <p:cNvPr id="54306" name="图片 2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058" y="4447027"/>
              <a:ext cx="1476000" cy="14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7" name="矩形 222"/>
            <p:cNvSpPr>
              <a:spLocks noChangeArrowheads="1"/>
            </p:cNvSpPr>
            <p:nvPr/>
          </p:nvSpPr>
          <p:spPr bwMode="auto">
            <a:xfrm>
              <a:off x="3959629" y="5969193"/>
              <a:ext cx="178286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秋叶书评</a:t>
              </a:r>
              <a:endParaRPr lang="en-US" altLang="zh-CN" sz="160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60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网络达人）</a:t>
              </a:r>
            </a:p>
          </p:txBody>
        </p:sp>
      </p:grpSp>
      <p:grpSp>
        <p:nvGrpSpPr>
          <p:cNvPr id="54279" name="组合 223"/>
          <p:cNvGrpSpPr>
            <a:grpSpLocks/>
          </p:cNvGrpSpPr>
          <p:nvPr/>
        </p:nvGrpSpPr>
        <p:grpSpPr bwMode="auto">
          <a:xfrm>
            <a:off x="1377950" y="1303338"/>
            <a:ext cx="1825625" cy="2060575"/>
            <a:chOff x="1418953" y="4447027"/>
            <a:chExt cx="1826141" cy="2060775"/>
          </a:xfrm>
        </p:grpSpPr>
        <p:pic>
          <p:nvPicPr>
            <p:cNvPr id="54304" name="图片 2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023" y="4447027"/>
              <a:ext cx="1476000" cy="14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5" name="矩形 225"/>
            <p:cNvSpPr>
              <a:spLocks noChangeArrowheads="1"/>
            </p:cNvSpPr>
            <p:nvPr/>
          </p:nvSpPr>
          <p:spPr bwMode="auto">
            <a:xfrm>
              <a:off x="1418953" y="5923027"/>
              <a:ext cx="182614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赖凌云书评</a:t>
              </a:r>
              <a:endParaRPr lang="en-US" altLang="zh-CN" sz="160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（人力资源总监）</a:t>
              </a:r>
            </a:p>
          </p:txBody>
        </p:sp>
      </p:grpSp>
      <p:grpSp>
        <p:nvGrpSpPr>
          <p:cNvPr id="54280" name="组合 226"/>
          <p:cNvGrpSpPr>
            <a:grpSpLocks/>
          </p:cNvGrpSpPr>
          <p:nvPr/>
        </p:nvGrpSpPr>
        <p:grpSpPr bwMode="auto">
          <a:xfrm>
            <a:off x="8743950" y="1303338"/>
            <a:ext cx="2441575" cy="2100262"/>
            <a:chOff x="8757036" y="4447027"/>
            <a:chExt cx="2441694" cy="2099844"/>
          </a:xfrm>
        </p:grpSpPr>
        <p:pic>
          <p:nvPicPr>
            <p:cNvPr id="54302" name="图片 2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9882" y="4447027"/>
              <a:ext cx="1476000" cy="14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3" name="矩形 228"/>
            <p:cNvSpPr>
              <a:spLocks noChangeArrowheads="1"/>
            </p:cNvSpPr>
            <p:nvPr/>
          </p:nvSpPr>
          <p:spPr bwMode="auto">
            <a:xfrm>
              <a:off x="8757036" y="5962096"/>
              <a:ext cx="244169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杨琳书评</a:t>
              </a:r>
              <a:endParaRPr lang="en-US" altLang="zh-CN" sz="160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（雷士商学院执行院长）</a:t>
              </a:r>
            </a:p>
          </p:txBody>
        </p:sp>
      </p:grpSp>
      <p:grpSp>
        <p:nvGrpSpPr>
          <p:cNvPr id="54281" name="组合 229"/>
          <p:cNvGrpSpPr>
            <a:grpSpLocks/>
          </p:cNvGrpSpPr>
          <p:nvPr/>
        </p:nvGrpSpPr>
        <p:grpSpPr bwMode="auto">
          <a:xfrm>
            <a:off x="6478588" y="1303338"/>
            <a:ext cx="1827212" cy="2112962"/>
            <a:chOff x="6479242" y="4447027"/>
            <a:chExt cx="1826141" cy="2113291"/>
          </a:xfrm>
        </p:grpSpPr>
        <p:pic>
          <p:nvPicPr>
            <p:cNvPr id="54300" name="图片 2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312" y="4447027"/>
              <a:ext cx="1476000" cy="14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1" name="矩形 231"/>
            <p:cNvSpPr>
              <a:spLocks noChangeArrowheads="1"/>
            </p:cNvSpPr>
            <p:nvPr/>
          </p:nvSpPr>
          <p:spPr bwMode="auto">
            <a:xfrm>
              <a:off x="6479242" y="5975543"/>
              <a:ext cx="182614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王蕊书评</a:t>
              </a:r>
              <a:endParaRPr lang="en-US" altLang="zh-CN" sz="160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（人力资源总监）</a:t>
              </a:r>
            </a:p>
          </p:txBody>
        </p:sp>
      </p:grpSp>
      <p:sp>
        <p:nvSpPr>
          <p:cNvPr id="219" name="五边形 218"/>
          <p:cNvSpPr/>
          <p:nvPr/>
        </p:nvSpPr>
        <p:spPr>
          <a:xfrm>
            <a:off x="0" y="3606800"/>
            <a:ext cx="4324350" cy="658813"/>
          </a:xfrm>
          <a:prstGeom prst="homePlate">
            <a:avLst/>
          </a:prstGeom>
          <a:solidFill>
            <a:srgbClr val="FD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455613" y="3675063"/>
            <a:ext cx="32353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600" dirty="0">
                <a:solidFill>
                  <a:srgbClr val="B83C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李老师其他著作</a:t>
            </a:r>
          </a:p>
        </p:txBody>
      </p:sp>
      <p:sp>
        <p:nvSpPr>
          <p:cNvPr id="6" name="椭圆 5"/>
          <p:cNvSpPr/>
          <p:nvPr/>
        </p:nvSpPr>
        <p:spPr>
          <a:xfrm rot="21341591">
            <a:off x="3930068" y="6153409"/>
            <a:ext cx="2065489" cy="44999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34" name="图片 2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600" y="4638675"/>
            <a:ext cx="1317625" cy="1822450"/>
          </a:xfrm>
          <a:prstGeom prst="rect">
            <a:avLst/>
          </a:prstGeom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9" name="椭圆 238"/>
          <p:cNvSpPr/>
          <p:nvPr/>
        </p:nvSpPr>
        <p:spPr>
          <a:xfrm rot="21341591">
            <a:off x="1275635" y="6153410"/>
            <a:ext cx="2065489" cy="44999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0" name="椭圆 239"/>
          <p:cNvSpPr/>
          <p:nvPr/>
        </p:nvSpPr>
        <p:spPr>
          <a:xfrm rot="21341591">
            <a:off x="6536765" y="6211466"/>
            <a:ext cx="2065489" cy="44999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1" name="椭圆 240"/>
          <p:cNvSpPr/>
          <p:nvPr/>
        </p:nvSpPr>
        <p:spPr>
          <a:xfrm rot="21341591">
            <a:off x="9178335" y="6182438"/>
            <a:ext cx="2065489" cy="44999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42" name="图片 2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1350" y="4602163"/>
            <a:ext cx="1262063" cy="1858962"/>
          </a:xfrm>
          <a:prstGeom prst="rect">
            <a:avLst/>
          </a:prstGeom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3" name="图片 2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7375" y="4616450"/>
            <a:ext cx="1265238" cy="1844675"/>
          </a:xfrm>
          <a:prstGeom prst="rect">
            <a:avLst/>
          </a:prstGeom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4" name="图片 2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5125" y="4635500"/>
            <a:ext cx="1328738" cy="1825625"/>
          </a:xfrm>
          <a:prstGeom prst="rect">
            <a:avLst/>
          </a:prstGeom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247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3C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组合 333"/>
          <p:cNvGrpSpPr/>
          <p:nvPr/>
        </p:nvGrpSpPr>
        <p:grpSpPr>
          <a:xfrm>
            <a:off x="-1601613" y="-19050"/>
            <a:ext cx="13832079" cy="6397454"/>
            <a:chOff x="-1601613" y="-19050"/>
            <a:chExt cx="13832079" cy="6397454"/>
          </a:xfrm>
          <a:solidFill>
            <a:schemeClr val="bg1">
              <a:alpha val="2000"/>
            </a:schemeClr>
          </a:solidFill>
        </p:grpSpPr>
        <p:grpSp>
          <p:nvGrpSpPr>
            <p:cNvPr id="131" name="组合 130"/>
            <p:cNvGrpSpPr/>
            <p:nvPr/>
          </p:nvGrpSpPr>
          <p:grpSpPr>
            <a:xfrm>
              <a:off x="-1601613" y="-19050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88" name="组合 87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60" name="矩形 59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矩形 62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矩形 64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矩形 68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矩形 70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矩形 76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矩形 77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矩形 78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矩形 79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矩形 81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矩形 83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9" name="组合 88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90" name="矩形 89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矩形 90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矩形 91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矩形 92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矩形 93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矩形 94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矩形 95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" name="矩形 96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矩形 97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矩形 98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矩形 99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矩形 100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矩形 101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2" name="组合 161"/>
            <p:cNvGrpSpPr/>
            <p:nvPr/>
          </p:nvGrpSpPr>
          <p:grpSpPr>
            <a:xfrm>
              <a:off x="-1601613" y="1046719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163" name="组合 162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178" name="矩形 177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" name="矩形 178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" name="矩形 179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" name="矩形 180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" name="矩形 181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" name="矩形 182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" name="矩形 184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6" name="矩形 185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" name="矩形 186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" name="矩形 187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" name="矩形 188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4" name="组合 163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165" name="矩形 164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" name="矩形 165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" name="矩形 166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" name="矩形 167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矩形 168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矩形 169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" name="矩形 171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" name="矩形 172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" name="矩形 173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" name="矩形 174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" name="矩形 175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" name="矩形 176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90" name="组合 189"/>
            <p:cNvGrpSpPr/>
            <p:nvPr/>
          </p:nvGrpSpPr>
          <p:grpSpPr>
            <a:xfrm>
              <a:off x="-1601613" y="2103348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191" name="组合 190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206" name="矩形 205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矩形 206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矩形 207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9" name="矩形 208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0" name="矩形 209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1" name="矩形 210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2" name="矩形 211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3" name="矩形 212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矩形 213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矩形 214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矩形 215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矩形 216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92" name="组合 191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193" name="矩形 192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" name="矩形 193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" name="矩形 194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" name="矩形 195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7" name="矩形 196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8" name="矩形 197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9" name="矩形 198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0" name="矩形 199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矩形 200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矩形 201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3" name="矩形 202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" name="矩形 203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" name="矩形 204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48" name="组合 247"/>
            <p:cNvGrpSpPr/>
            <p:nvPr/>
          </p:nvGrpSpPr>
          <p:grpSpPr>
            <a:xfrm>
              <a:off x="-1601613" y="3190228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249" name="组合 248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264" name="矩形 263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5" name="矩形 264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6" name="矩形 265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7" name="矩形 266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8" name="矩形 267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9" name="矩形 268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0" name="矩形 269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1" name="矩形 270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2" name="矩形 271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3" name="矩形 272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4" name="矩形 273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5" name="矩形 274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0" name="组合 249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251" name="矩形 250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2" name="矩形 251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3" name="矩形 252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4" name="矩形 253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5" name="矩形 254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6" name="矩形 255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7" name="矩形 256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8" name="矩形 257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9" name="矩形 258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0" name="矩形 259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1" name="矩形 260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2" name="矩形 261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3" name="矩形 262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77" name="组合 276"/>
            <p:cNvGrpSpPr/>
            <p:nvPr/>
          </p:nvGrpSpPr>
          <p:grpSpPr>
            <a:xfrm>
              <a:off x="-1601613" y="4258147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278" name="组合 277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293" name="矩形 292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4" name="矩形 293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5" name="矩形 294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6" name="矩形 295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7" name="矩形 296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8" name="矩形 297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9" name="矩形 298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0" name="矩形 299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1" name="矩形 300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2" name="矩形 301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3" name="矩形 302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4" name="矩形 303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79" name="组合 278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280" name="矩形 279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1" name="矩形 280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2" name="矩形 281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3" name="矩形 282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4" name="矩形 283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5" name="矩形 284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6" name="矩形 285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7" name="矩形 286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8" name="矩形 287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9" name="矩形 288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0" name="矩形 289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2" name="矩形 291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06" name="组合 305"/>
            <p:cNvGrpSpPr/>
            <p:nvPr/>
          </p:nvGrpSpPr>
          <p:grpSpPr>
            <a:xfrm>
              <a:off x="-1601613" y="5312115"/>
              <a:ext cx="13832079" cy="1066289"/>
              <a:chOff x="-1601613" y="-19050"/>
              <a:chExt cx="13832079" cy="1066289"/>
            </a:xfrm>
            <a:grpFill/>
          </p:grpSpPr>
          <p:grpSp>
            <p:nvGrpSpPr>
              <p:cNvPr id="307" name="组合 306"/>
              <p:cNvGrpSpPr/>
              <p:nvPr/>
            </p:nvGrpSpPr>
            <p:grpSpPr>
              <a:xfrm>
                <a:off x="0" y="-19050"/>
                <a:ext cx="12230466" cy="533400"/>
                <a:chOff x="0" y="-19050"/>
                <a:chExt cx="12230466" cy="533400"/>
              </a:xfrm>
              <a:grpFill/>
            </p:grpSpPr>
            <p:sp>
              <p:nvSpPr>
                <p:cNvPr id="322" name="矩形 321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3" name="矩形 322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4" name="矩形 323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5" name="矩形 324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6" name="矩形 325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7" name="矩形 326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8" name="矩形 327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" name="矩形 328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" name="矩形 329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" name="矩形 330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2" name="矩形 331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3" name="矩形 332"/>
                <p:cNvSpPr/>
                <p:nvPr/>
              </p:nvSpPr>
              <p:spPr>
                <a:xfrm>
                  <a:off x="1169706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8" name="组合 307"/>
              <p:cNvGrpSpPr/>
              <p:nvPr/>
            </p:nvGrpSpPr>
            <p:grpSpPr>
              <a:xfrm>
                <a:off x="-1601613" y="513839"/>
                <a:ext cx="13305326" cy="533400"/>
                <a:chOff x="0" y="-19050"/>
                <a:chExt cx="13305326" cy="533400"/>
              </a:xfrm>
              <a:grpFill/>
            </p:grpSpPr>
            <p:sp>
              <p:nvSpPr>
                <p:cNvPr id="309" name="矩形 308"/>
                <p:cNvSpPr/>
                <p:nvPr/>
              </p:nvSpPr>
              <p:spPr>
                <a:xfrm>
                  <a:off x="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0" name="矩形 309"/>
                <p:cNvSpPr/>
                <p:nvPr/>
              </p:nvSpPr>
              <p:spPr>
                <a:xfrm>
                  <a:off x="10668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1" name="矩形 310"/>
                <p:cNvSpPr/>
                <p:nvPr/>
              </p:nvSpPr>
              <p:spPr>
                <a:xfrm>
                  <a:off x="21336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2" name="矩形 311"/>
                <p:cNvSpPr/>
                <p:nvPr/>
              </p:nvSpPr>
              <p:spPr>
                <a:xfrm>
                  <a:off x="319227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3" name="矩形 312"/>
                <p:cNvSpPr/>
                <p:nvPr/>
              </p:nvSpPr>
              <p:spPr>
                <a:xfrm>
                  <a:off x="42509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4" name="矩形 313"/>
                <p:cNvSpPr/>
                <p:nvPr/>
              </p:nvSpPr>
              <p:spPr>
                <a:xfrm>
                  <a:off x="53177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5" name="矩形 314"/>
                <p:cNvSpPr/>
                <p:nvPr/>
              </p:nvSpPr>
              <p:spPr>
                <a:xfrm>
                  <a:off x="638455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6" name="矩形 315"/>
                <p:cNvSpPr/>
                <p:nvPr/>
              </p:nvSpPr>
              <p:spPr>
                <a:xfrm>
                  <a:off x="74432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7" name="矩形 316"/>
                <p:cNvSpPr/>
                <p:nvPr/>
              </p:nvSpPr>
              <p:spPr>
                <a:xfrm>
                  <a:off x="85019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8" name="矩形 317"/>
                <p:cNvSpPr/>
                <p:nvPr/>
              </p:nvSpPr>
              <p:spPr>
                <a:xfrm>
                  <a:off x="9568700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9" name="矩形 318"/>
                <p:cNvSpPr/>
                <p:nvPr/>
              </p:nvSpPr>
              <p:spPr>
                <a:xfrm>
                  <a:off x="10626812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0" name="矩形 319"/>
                <p:cNvSpPr/>
                <p:nvPr/>
              </p:nvSpPr>
              <p:spPr>
                <a:xfrm>
                  <a:off x="11692725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1" name="矩形 320"/>
                <p:cNvSpPr/>
                <p:nvPr/>
              </p:nvSpPr>
              <p:spPr>
                <a:xfrm>
                  <a:off x="12771926" y="-19050"/>
                  <a:ext cx="53340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45" name="任意多边形 44"/>
          <p:cNvSpPr/>
          <p:nvPr/>
        </p:nvSpPr>
        <p:spPr>
          <a:xfrm>
            <a:off x="-368487" y="5104385"/>
            <a:ext cx="13654291" cy="2713346"/>
          </a:xfrm>
          <a:custGeom>
            <a:avLst/>
            <a:gdLst>
              <a:gd name="connsiteX0" fmla="*/ 1310184 w 13654291"/>
              <a:gd name="connsiteY0" fmla="*/ 0 h 2713346"/>
              <a:gd name="connsiteX1" fmla="*/ 1976673 w 13654291"/>
              <a:gd name="connsiteY1" fmla="*/ 441779 h 2713346"/>
              <a:gd name="connsiteX2" fmla="*/ 2004431 w 13654291"/>
              <a:gd name="connsiteY2" fmla="*/ 531200 h 2713346"/>
              <a:gd name="connsiteX3" fmla="*/ 2035262 w 13654291"/>
              <a:gd name="connsiteY3" fmla="*/ 547935 h 2713346"/>
              <a:gd name="connsiteX4" fmla="*/ 2124244 w 13654291"/>
              <a:gd name="connsiteY4" fmla="*/ 624993 h 2713346"/>
              <a:gd name="connsiteX5" fmla="*/ 2186856 w 13654291"/>
              <a:gd name="connsiteY5" fmla="*/ 713096 h 2713346"/>
              <a:gd name="connsiteX6" fmla="*/ 2255177 w 13654291"/>
              <a:gd name="connsiteY6" fmla="*/ 713096 h 2713346"/>
              <a:gd name="connsiteX7" fmla="*/ 2343931 w 13654291"/>
              <a:gd name="connsiteY7" fmla="*/ 685546 h 2713346"/>
              <a:gd name="connsiteX8" fmla="*/ 2442948 w 13654291"/>
              <a:gd name="connsiteY8" fmla="*/ 675564 h 2713346"/>
              <a:gd name="connsiteX9" fmla="*/ 2541967 w 13654291"/>
              <a:gd name="connsiteY9" fmla="*/ 685546 h 2713346"/>
              <a:gd name="connsiteX10" fmla="*/ 2630718 w 13654291"/>
              <a:gd name="connsiteY10" fmla="*/ 713096 h 2713346"/>
              <a:gd name="connsiteX11" fmla="*/ 2840449 w 13654291"/>
              <a:gd name="connsiteY11" fmla="*/ 713096 h 2713346"/>
              <a:gd name="connsiteX12" fmla="*/ 2877589 w 13654291"/>
              <a:gd name="connsiteY12" fmla="*/ 640548 h 2713346"/>
              <a:gd name="connsiteX13" fmla="*/ 3469941 w 13654291"/>
              <a:gd name="connsiteY13" fmla="*/ 307073 h 2713346"/>
              <a:gd name="connsiteX14" fmla="*/ 4062294 w 13654291"/>
              <a:gd name="connsiteY14" fmla="*/ 640548 h 2713346"/>
              <a:gd name="connsiteX15" fmla="*/ 4099433 w 13654291"/>
              <a:gd name="connsiteY15" fmla="*/ 713096 h 2713346"/>
              <a:gd name="connsiteX16" fmla="*/ 4156510 w 13654291"/>
              <a:gd name="connsiteY16" fmla="*/ 713096 h 2713346"/>
              <a:gd name="connsiteX17" fmla="*/ 4244898 w 13654291"/>
              <a:gd name="connsiteY17" fmla="*/ 611030 h 2713346"/>
              <a:gd name="connsiteX18" fmla="*/ 4660704 w 13654291"/>
              <a:gd name="connsiteY18" fmla="*/ 450377 h 2713346"/>
              <a:gd name="connsiteX19" fmla="*/ 5076512 w 13654291"/>
              <a:gd name="connsiteY19" fmla="*/ 611030 h 2713346"/>
              <a:gd name="connsiteX20" fmla="*/ 5164901 w 13654291"/>
              <a:gd name="connsiteY20" fmla="*/ 713096 h 2713346"/>
              <a:gd name="connsiteX21" fmla="*/ 5278668 w 13654291"/>
              <a:gd name="connsiteY21" fmla="*/ 713096 h 2713346"/>
              <a:gd name="connsiteX22" fmla="*/ 5350190 w 13654291"/>
              <a:gd name="connsiteY22" fmla="*/ 654085 h 2713346"/>
              <a:gd name="connsiteX23" fmla="*/ 5695951 w 13654291"/>
              <a:gd name="connsiteY23" fmla="*/ 548470 h 2713346"/>
              <a:gd name="connsiteX24" fmla="*/ 6041711 w 13654291"/>
              <a:gd name="connsiteY24" fmla="*/ 654085 h 2713346"/>
              <a:gd name="connsiteX25" fmla="*/ 6113234 w 13654291"/>
              <a:gd name="connsiteY25" fmla="*/ 713096 h 2713346"/>
              <a:gd name="connsiteX26" fmla="*/ 6221270 w 13654291"/>
              <a:gd name="connsiteY26" fmla="*/ 713096 h 2713346"/>
              <a:gd name="connsiteX27" fmla="*/ 6229766 w 13654291"/>
              <a:gd name="connsiteY27" fmla="*/ 697443 h 2713346"/>
              <a:gd name="connsiteX28" fmla="*/ 6742565 w 13654291"/>
              <a:gd name="connsiteY28" fmla="*/ 424790 h 2713346"/>
              <a:gd name="connsiteX29" fmla="*/ 7210174 w 13654291"/>
              <a:gd name="connsiteY29" fmla="*/ 638498 h 2713346"/>
              <a:gd name="connsiteX30" fmla="*/ 7264565 w 13654291"/>
              <a:gd name="connsiteY30" fmla="*/ 713096 h 2713346"/>
              <a:gd name="connsiteX31" fmla="*/ 7461190 w 13654291"/>
              <a:gd name="connsiteY31" fmla="*/ 713096 h 2713346"/>
              <a:gd name="connsiteX32" fmla="*/ 7507046 w 13654291"/>
              <a:gd name="connsiteY32" fmla="*/ 664997 h 2713346"/>
              <a:gd name="connsiteX33" fmla="*/ 7850589 w 13654291"/>
              <a:gd name="connsiteY33" fmla="*/ 532265 h 2713346"/>
              <a:gd name="connsiteX34" fmla="*/ 8211876 w 13654291"/>
              <a:gd name="connsiteY34" fmla="*/ 681915 h 2713346"/>
              <a:gd name="connsiteX35" fmla="*/ 8237603 w 13654291"/>
              <a:gd name="connsiteY35" fmla="*/ 713096 h 2713346"/>
              <a:gd name="connsiteX36" fmla="*/ 8274562 w 13654291"/>
              <a:gd name="connsiteY36" fmla="*/ 713096 h 2713346"/>
              <a:gd name="connsiteX37" fmla="*/ 8304098 w 13654291"/>
              <a:gd name="connsiteY37" fmla="*/ 658680 h 2713346"/>
              <a:gd name="connsiteX38" fmla="*/ 8780350 w 13654291"/>
              <a:gd name="connsiteY38" fmla="*/ 405459 h 2713346"/>
              <a:gd name="connsiteX39" fmla="*/ 9101469 w 13654291"/>
              <a:gd name="connsiteY39" fmla="*/ 503547 h 2713346"/>
              <a:gd name="connsiteX40" fmla="*/ 9182582 w 13654291"/>
              <a:gd name="connsiteY40" fmla="*/ 570472 h 2713346"/>
              <a:gd name="connsiteX41" fmla="*/ 9229032 w 13654291"/>
              <a:gd name="connsiteY41" fmla="*/ 484893 h 2713346"/>
              <a:gd name="connsiteX42" fmla="*/ 9858656 w 13654291"/>
              <a:gd name="connsiteY42" fmla="*/ 150125 h 2713346"/>
              <a:gd name="connsiteX43" fmla="*/ 10488280 w 13654291"/>
              <a:gd name="connsiteY43" fmla="*/ 484893 h 2713346"/>
              <a:gd name="connsiteX44" fmla="*/ 10546126 w 13654291"/>
              <a:gd name="connsiteY44" fmla="*/ 591467 h 2713346"/>
              <a:gd name="connsiteX45" fmla="*/ 10600686 w 13654291"/>
              <a:gd name="connsiteY45" fmla="*/ 546451 h 2713346"/>
              <a:gd name="connsiteX46" fmla="*/ 10908692 w 13654291"/>
              <a:gd name="connsiteY46" fmla="*/ 452368 h 2713346"/>
              <a:gd name="connsiteX47" fmla="*/ 11298227 w 13654291"/>
              <a:gd name="connsiteY47" fmla="*/ 613719 h 2713346"/>
              <a:gd name="connsiteX48" fmla="*/ 11353577 w 13654291"/>
              <a:gd name="connsiteY48" fmla="*/ 680803 h 2713346"/>
              <a:gd name="connsiteX49" fmla="*/ 11362960 w 13654291"/>
              <a:gd name="connsiteY49" fmla="*/ 663516 h 2713346"/>
              <a:gd name="connsiteX50" fmla="*/ 11905820 w 13654291"/>
              <a:gd name="connsiteY50" fmla="*/ 374880 h 2713346"/>
              <a:gd name="connsiteX51" fmla="*/ 12448680 w 13654291"/>
              <a:gd name="connsiteY51" fmla="*/ 663516 h 2713346"/>
              <a:gd name="connsiteX52" fmla="*/ 12452722 w 13654291"/>
              <a:gd name="connsiteY52" fmla="*/ 670963 h 2713346"/>
              <a:gd name="connsiteX53" fmla="*/ 12456764 w 13654291"/>
              <a:gd name="connsiteY53" fmla="*/ 663516 h 2713346"/>
              <a:gd name="connsiteX54" fmla="*/ 12999624 w 13654291"/>
              <a:gd name="connsiteY54" fmla="*/ 374880 h 2713346"/>
              <a:gd name="connsiteX55" fmla="*/ 13654291 w 13654291"/>
              <a:gd name="connsiteY55" fmla="*/ 1029547 h 2713346"/>
              <a:gd name="connsiteX56" fmla="*/ 12999624 w 13654291"/>
              <a:gd name="connsiteY56" fmla="*/ 1684214 h 2713346"/>
              <a:gd name="connsiteX57" fmla="*/ 12620645 w 13654291"/>
              <a:gd name="connsiteY57" fmla="*/ 1563432 h 2713346"/>
              <a:gd name="connsiteX58" fmla="*/ 12560487 w 13654291"/>
              <a:gd name="connsiteY58" fmla="*/ 1514987 h 2713346"/>
              <a:gd name="connsiteX59" fmla="*/ 12560487 w 13654291"/>
              <a:gd name="connsiteY59" fmla="*/ 2713346 h 2713346"/>
              <a:gd name="connsiteX60" fmla="*/ 368487 w 13654291"/>
              <a:gd name="connsiteY60" fmla="*/ 2713346 h 2713346"/>
              <a:gd name="connsiteX61" fmla="*/ 368487 w 13654291"/>
              <a:gd name="connsiteY61" fmla="*/ 1174479 h 2713346"/>
              <a:gd name="connsiteX62" fmla="*/ 320915 w 13654291"/>
              <a:gd name="connsiteY62" fmla="*/ 1159712 h 2713346"/>
              <a:gd name="connsiteX63" fmla="*/ 0 w 13654291"/>
              <a:gd name="connsiteY63" fmla="*/ 675564 h 2713346"/>
              <a:gd name="connsiteX64" fmla="*/ 525439 w 13654291"/>
              <a:gd name="connsiteY64" fmla="*/ 150125 h 2713346"/>
              <a:gd name="connsiteX65" fmla="*/ 729963 w 13654291"/>
              <a:gd name="connsiteY65" fmla="*/ 191416 h 2713346"/>
              <a:gd name="connsiteX66" fmla="*/ 789096 w 13654291"/>
              <a:gd name="connsiteY66" fmla="*/ 223513 h 2713346"/>
              <a:gd name="connsiteX67" fmla="*/ 798711 w 13654291"/>
              <a:gd name="connsiteY67" fmla="*/ 211859 h 2713346"/>
              <a:gd name="connsiteX68" fmla="*/ 1310184 w 13654291"/>
              <a:gd name="connsiteY68" fmla="*/ 0 h 271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3654291" h="2713346">
                <a:moveTo>
                  <a:pt x="1310184" y="0"/>
                </a:moveTo>
                <a:cubicBezTo>
                  <a:pt x="1609798" y="0"/>
                  <a:pt x="1866865" y="182164"/>
                  <a:pt x="1976673" y="441779"/>
                </a:cubicBezTo>
                <a:lnTo>
                  <a:pt x="2004431" y="531200"/>
                </a:lnTo>
                <a:lnTo>
                  <a:pt x="2035262" y="547935"/>
                </a:lnTo>
                <a:cubicBezTo>
                  <a:pt x="2067935" y="570009"/>
                  <a:pt x="2097810" y="595909"/>
                  <a:pt x="2124244" y="624993"/>
                </a:cubicBezTo>
                <a:lnTo>
                  <a:pt x="2186856" y="713096"/>
                </a:lnTo>
                <a:lnTo>
                  <a:pt x="2255177" y="713096"/>
                </a:lnTo>
                <a:lnTo>
                  <a:pt x="2343931" y="685546"/>
                </a:lnTo>
                <a:cubicBezTo>
                  <a:pt x="2375914" y="679001"/>
                  <a:pt x="2409030" y="675564"/>
                  <a:pt x="2442948" y="675564"/>
                </a:cubicBezTo>
                <a:cubicBezTo>
                  <a:pt x="2476867" y="675564"/>
                  <a:pt x="2509983" y="679001"/>
                  <a:pt x="2541967" y="685546"/>
                </a:cubicBezTo>
                <a:lnTo>
                  <a:pt x="2630718" y="713096"/>
                </a:lnTo>
                <a:lnTo>
                  <a:pt x="2840449" y="713096"/>
                </a:lnTo>
                <a:lnTo>
                  <a:pt x="2877589" y="640548"/>
                </a:lnTo>
                <a:cubicBezTo>
                  <a:pt x="2999067" y="440622"/>
                  <a:pt x="3218908" y="307073"/>
                  <a:pt x="3469941" y="307073"/>
                </a:cubicBezTo>
                <a:cubicBezTo>
                  <a:pt x="3720974" y="307073"/>
                  <a:pt x="3940816" y="440622"/>
                  <a:pt x="4062294" y="640548"/>
                </a:cubicBezTo>
                <a:lnTo>
                  <a:pt x="4099433" y="713096"/>
                </a:lnTo>
                <a:lnTo>
                  <a:pt x="4156510" y="713096"/>
                </a:lnTo>
                <a:lnTo>
                  <a:pt x="4244898" y="611030"/>
                </a:lnTo>
                <a:cubicBezTo>
                  <a:pt x="4354720" y="511214"/>
                  <a:pt x="4500608" y="450377"/>
                  <a:pt x="4660704" y="450377"/>
                </a:cubicBezTo>
                <a:cubicBezTo>
                  <a:pt x="4820802" y="450377"/>
                  <a:pt x="4966690" y="511214"/>
                  <a:pt x="5076512" y="611030"/>
                </a:cubicBezTo>
                <a:lnTo>
                  <a:pt x="5164901" y="713096"/>
                </a:lnTo>
                <a:lnTo>
                  <a:pt x="5278668" y="713096"/>
                </a:lnTo>
                <a:lnTo>
                  <a:pt x="5350190" y="654085"/>
                </a:lnTo>
                <a:cubicBezTo>
                  <a:pt x="5448889" y="587405"/>
                  <a:pt x="5567872" y="548470"/>
                  <a:pt x="5695951" y="548470"/>
                </a:cubicBezTo>
                <a:cubicBezTo>
                  <a:pt x="5824028" y="548470"/>
                  <a:pt x="5943012" y="587405"/>
                  <a:pt x="6041711" y="654085"/>
                </a:cubicBezTo>
                <a:lnTo>
                  <a:pt x="6113234" y="713096"/>
                </a:lnTo>
                <a:lnTo>
                  <a:pt x="6221270" y="713096"/>
                </a:lnTo>
                <a:lnTo>
                  <a:pt x="6229766" y="697443"/>
                </a:lnTo>
                <a:cubicBezTo>
                  <a:pt x="6340899" y="532944"/>
                  <a:pt x="6529101" y="424790"/>
                  <a:pt x="6742565" y="424790"/>
                </a:cubicBezTo>
                <a:cubicBezTo>
                  <a:pt x="6929343" y="424790"/>
                  <a:pt x="7096782" y="507595"/>
                  <a:pt x="7210174" y="638498"/>
                </a:cubicBezTo>
                <a:lnTo>
                  <a:pt x="7264565" y="713096"/>
                </a:lnTo>
                <a:lnTo>
                  <a:pt x="7461190" y="713096"/>
                </a:lnTo>
                <a:lnTo>
                  <a:pt x="7507046" y="664997"/>
                </a:lnTo>
                <a:cubicBezTo>
                  <a:pt x="7597782" y="582529"/>
                  <a:pt x="7718315" y="532265"/>
                  <a:pt x="7850589" y="532265"/>
                </a:cubicBezTo>
                <a:cubicBezTo>
                  <a:pt x="7991680" y="532265"/>
                  <a:pt x="8119415" y="589454"/>
                  <a:pt x="8211876" y="681915"/>
                </a:cubicBezTo>
                <a:lnTo>
                  <a:pt x="8237603" y="713096"/>
                </a:lnTo>
                <a:lnTo>
                  <a:pt x="8274562" y="713096"/>
                </a:lnTo>
                <a:lnTo>
                  <a:pt x="8304098" y="658680"/>
                </a:lnTo>
                <a:cubicBezTo>
                  <a:pt x="8407311" y="505905"/>
                  <a:pt x="8582100" y="405459"/>
                  <a:pt x="8780350" y="405459"/>
                </a:cubicBezTo>
                <a:cubicBezTo>
                  <a:pt x="8899300" y="405459"/>
                  <a:pt x="9009804" y="441620"/>
                  <a:pt x="9101469" y="503547"/>
                </a:cubicBezTo>
                <a:lnTo>
                  <a:pt x="9182582" y="570472"/>
                </a:lnTo>
                <a:lnTo>
                  <a:pt x="9229032" y="484893"/>
                </a:lnTo>
                <a:cubicBezTo>
                  <a:pt x="9365484" y="282918"/>
                  <a:pt x="9596562" y="150125"/>
                  <a:pt x="9858656" y="150125"/>
                </a:cubicBezTo>
                <a:cubicBezTo>
                  <a:pt x="10120750" y="150125"/>
                  <a:pt x="10351828" y="282918"/>
                  <a:pt x="10488280" y="484893"/>
                </a:cubicBezTo>
                <a:lnTo>
                  <a:pt x="10546126" y="591467"/>
                </a:lnTo>
                <a:lnTo>
                  <a:pt x="10600686" y="546451"/>
                </a:lnTo>
                <a:cubicBezTo>
                  <a:pt x="10688608" y="487052"/>
                  <a:pt x="10794600" y="452368"/>
                  <a:pt x="10908692" y="452368"/>
                </a:cubicBezTo>
                <a:cubicBezTo>
                  <a:pt x="11060815" y="452368"/>
                  <a:pt x="11198537" y="514028"/>
                  <a:pt x="11298227" y="613719"/>
                </a:cubicBezTo>
                <a:lnTo>
                  <a:pt x="11353577" y="680803"/>
                </a:lnTo>
                <a:lnTo>
                  <a:pt x="11362960" y="663516"/>
                </a:lnTo>
                <a:cubicBezTo>
                  <a:pt x="11480608" y="489374"/>
                  <a:pt x="11679843" y="374880"/>
                  <a:pt x="11905820" y="374880"/>
                </a:cubicBezTo>
                <a:cubicBezTo>
                  <a:pt x="12131797" y="374880"/>
                  <a:pt x="12331032" y="489374"/>
                  <a:pt x="12448680" y="663516"/>
                </a:cubicBezTo>
                <a:lnTo>
                  <a:pt x="12452722" y="670963"/>
                </a:lnTo>
                <a:lnTo>
                  <a:pt x="12456764" y="663516"/>
                </a:lnTo>
                <a:cubicBezTo>
                  <a:pt x="12574412" y="489374"/>
                  <a:pt x="12773647" y="374880"/>
                  <a:pt x="12999624" y="374880"/>
                </a:cubicBezTo>
                <a:cubicBezTo>
                  <a:pt x="13361187" y="374880"/>
                  <a:pt x="13654291" y="667984"/>
                  <a:pt x="13654291" y="1029547"/>
                </a:cubicBezTo>
                <a:cubicBezTo>
                  <a:pt x="13654291" y="1391110"/>
                  <a:pt x="13361187" y="1684214"/>
                  <a:pt x="12999624" y="1684214"/>
                </a:cubicBezTo>
                <a:cubicBezTo>
                  <a:pt x="12858388" y="1684214"/>
                  <a:pt x="12727599" y="1639490"/>
                  <a:pt x="12620645" y="1563432"/>
                </a:cubicBezTo>
                <a:lnTo>
                  <a:pt x="12560487" y="1514987"/>
                </a:lnTo>
                <a:lnTo>
                  <a:pt x="12560487" y="2713346"/>
                </a:lnTo>
                <a:lnTo>
                  <a:pt x="368487" y="2713346"/>
                </a:lnTo>
                <a:lnTo>
                  <a:pt x="368487" y="1174479"/>
                </a:lnTo>
                <a:lnTo>
                  <a:pt x="320915" y="1159712"/>
                </a:lnTo>
                <a:cubicBezTo>
                  <a:pt x="132327" y="1079946"/>
                  <a:pt x="0" y="893208"/>
                  <a:pt x="0" y="675564"/>
                </a:cubicBezTo>
                <a:cubicBezTo>
                  <a:pt x="0" y="385372"/>
                  <a:pt x="235247" y="150125"/>
                  <a:pt x="525439" y="150125"/>
                </a:cubicBezTo>
                <a:cubicBezTo>
                  <a:pt x="597987" y="150125"/>
                  <a:pt x="667101" y="164828"/>
                  <a:pt x="729963" y="191416"/>
                </a:cubicBezTo>
                <a:lnTo>
                  <a:pt x="789096" y="223513"/>
                </a:lnTo>
                <a:lnTo>
                  <a:pt x="798711" y="211859"/>
                </a:lnTo>
                <a:cubicBezTo>
                  <a:pt x="929609" y="80962"/>
                  <a:pt x="1110442" y="0"/>
                  <a:pt x="1310184" y="0"/>
                </a:cubicBezTo>
                <a:close/>
              </a:path>
            </a:pathLst>
          </a:custGeom>
          <a:solidFill>
            <a:srgbClr val="FD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46" name="矩形 45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9" name="矩形 33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0" y="-81022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DISC</a:t>
            </a:r>
            <a:r>
              <a:rPr lang="en-US" altLang="zh-CN" sz="8000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OVER</a:t>
            </a:r>
            <a:endParaRPr lang="zh-CN" altLang="en-US" sz="8800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36" name="文本框 335"/>
          <p:cNvSpPr txBox="1"/>
          <p:nvPr/>
        </p:nvSpPr>
        <p:spPr>
          <a:xfrm>
            <a:off x="-1413" y="6009065"/>
            <a:ext cx="12193413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428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用一本书的价格买回一堂高品质</a:t>
            </a:r>
            <a:r>
              <a:rPr lang="en-US" altLang="zh-CN" sz="2400" b="1" dirty="0" smtClean="0">
                <a:solidFill>
                  <a:srgbClr val="C428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DISC</a:t>
            </a:r>
            <a:r>
              <a:rPr lang="zh-CN" altLang="en-US" sz="2400" b="1" dirty="0" smtClean="0">
                <a:solidFill>
                  <a:srgbClr val="C428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培训课</a:t>
            </a:r>
            <a:endParaRPr lang="zh-CN" altLang="en-US" sz="2400" b="1" dirty="0">
              <a:solidFill>
                <a:srgbClr val="C4281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8" name="图片 2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2" y="1046719"/>
            <a:ext cx="11849448" cy="2500233"/>
          </a:xfrm>
          <a:prstGeom prst="rect">
            <a:avLst/>
          </a:prstGeom>
        </p:spPr>
      </p:pic>
      <p:pic>
        <p:nvPicPr>
          <p:cNvPr id="220" name="图片 2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918" y="4074978"/>
            <a:ext cx="13271394" cy="187126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387448" y="2859428"/>
            <a:ext cx="2283309" cy="553998"/>
            <a:chOff x="4653838" y="3226096"/>
            <a:chExt cx="2283309" cy="553998"/>
          </a:xfrm>
        </p:grpSpPr>
        <p:sp>
          <p:nvSpPr>
            <p:cNvPr id="59" name="文本框 58"/>
            <p:cNvSpPr txBox="1"/>
            <p:nvPr/>
          </p:nvSpPr>
          <p:spPr>
            <a:xfrm>
              <a:off x="4653838" y="3226096"/>
              <a:ext cx="14847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     者</a:t>
              </a:r>
              <a:r>
                <a:rPr lang="en-US" altLang="zh-CN" sz="20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</a:t>
              </a:r>
            </a:p>
          </p:txBody>
        </p:sp>
        <p:sp>
          <p:nvSpPr>
            <p:cNvPr id="221" name="文本框 220"/>
            <p:cNvSpPr txBox="1"/>
            <p:nvPr/>
          </p:nvSpPr>
          <p:spPr>
            <a:xfrm>
              <a:off x="5903510" y="3226096"/>
              <a:ext cx="1033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李海峰 </a:t>
              </a:r>
              <a:endParaRPr lang="en-US" altLang="zh-CN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387448" y="3253021"/>
            <a:ext cx="4320532" cy="458908"/>
            <a:chOff x="4653838" y="3664890"/>
            <a:chExt cx="4320532" cy="458908"/>
          </a:xfrm>
        </p:grpSpPr>
        <p:sp>
          <p:nvSpPr>
            <p:cNvPr id="2" name="矩形 1"/>
            <p:cNvSpPr/>
            <p:nvPr/>
          </p:nvSpPr>
          <p:spPr>
            <a:xfrm>
              <a:off x="4653838" y="3664890"/>
              <a:ext cx="1104895" cy="458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笔记</a:t>
              </a:r>
              <a:r>
                <a:rPr lang="en-US" altLang="zh-CN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</a:t>
              </a:r>
            </a:p>
          </p:txBody>
        </p:sp>
        <p:sp>
          <p:nvSpPr>
            <p:cNvPr id="222" name="矩形 221"/>
            <p:cNvSpPr/>
            <p:nvPr/>
          </p:nvSpPr>
          <p:spPr>
            <a:xfrm>
              <a:off x="5903510" y="3664890"/>
              <a:ext cx="3070860" cy="458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@</a:t>
              </a:r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青春的天涯刀</a:t>
              </a:r>
              <a:r>
                <a:rPr lang="zh-CN" altLang="en-US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</a:t>
              </a:r>
              <a:endParaRPr lang="en-US" altLang="zh-CN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387447" y="3699136"/>
            <a:ext cx="3070684" cy="369332"/>
            <a:chOff x="4653837" y="4110896"/>
            <a:chExt cx="3070684" cy="369332"/>
          </a:xfrm>
        </p:grpSpPr>
        <p:sp>
          <p:nvSpPr>
            <p:cNvPr id="3" name="文本框 2"/>
            <p:cNvSpPr txBox="1"/>
            <p:nvPr/>
          </p:nvSpPr>
          <p:spPr>
            <a:xfrm>
              <a:off x="4653837" y="4110896"/>
              <a:ext cx="1256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联系邮箱</a:t>
              </a:r>
              <a:r>
                <a:rPr lang="en-US" altLang="zh-CN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23" name="文本框 222"/>
            <p:cNvSpPr txBox="1"/>
            <p:nvPr/>
          </p:nvSpPr>
          <p:spPr>
            <a:xfrm>
              <a:off x="5903510" y="4110896"/>
              <a:ext cx="1821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</a:rPr>
                <a:t>L.j.163@163.com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387448" y="3981868"/>
            <a:ext cx="4520042" cy="507831"/>
            <a:chOff x="4653838" y="4363469"/>
            <a:chExt cx="4520042" cy="507831"/>
          </a:xfrm>
        </p:grpSpPr>
        <p:sp>
          <p:nvSpPr>
            <p:cNvPr id="219" name="矩形 218"/>
            <p:cNvSpPr/>
            <p:nvPr/>
          </p:nvSpPr>
          <p:spPr>
            <a:xfrm>
              <a:off x="4653838" y="4363469"/>
              <a:ext cx="1171088" cy="458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非常感谢</a:t>
              </a:r>
              <a:r>
                <a:rPr lang="en-US" altLang="zh-CN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</a:t>
              </a:r>
              <a:endPara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4" name="矩形 223"/>
            <p:cNvSpPr/>
            <p:nvPr/>
          </p:nvSpPr>
          <p:spPr>
            <a:xfrm>
              <a:off x="5903510" y="4363469"/>
              <a:ext cx="327037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@</a:t>
              </a:r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嘉文钱 悉心指导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285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3950" y="1092200"/>
            <a:ext cx="7404100" cy="3921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44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你也想免费得到出版社赠书做</a:t>
            </a:r>
            <a:r>
              <a:rPr lang="en-US" altLang="zh-CN" sz="1944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944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读书笔记？</a:t>
            </a:r>
          </a:p>
        </p:txBody>
      </p:sp>
      <p:sp>
        <p:nvSpPr>
          <p:cNvPr id="9" name="右箭头 8"/>
          <p:cNvSpPr/>
          <p:nvPr/>
        </p:nvSpPr>
        <p:spPr>
          <a:xfrm>
            <a:off x="4240213" y="2846388"/>
            <a:ext cx="117475" cy="21748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58">
              <a:solidFill>
                <a:prstClr val="white"/>
              </a:solidFill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6029325" y="2846388"/>
            <a:ext cx="115888" cy="21748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58">
              <a:solidFill>
                <a:prstClr val="white"/>
              </a:solidFill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7894638" y="2846388"/>
            <a:ext cx="117475" cy="21748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58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9675" y="3987800"/>
            <a:ext cx="7405688" cy="1790700"/>
          </a:xfrm>
          <a:prstGeom prst="rect">
            <a:avLst/>
          </a:prstGeom>
          <a:noFill/>
          <a:effectLst/>
        </p:spPr>
        <p:txBody>
          <a:bodyPr anchor="ctr">
            <a:spAutoFit/>
          </a:bodyPr>
          <a:lstStyle/>
          <a:p>
            <a:pPr eaLnBrk="0" fontAlgn="base" hangingPunct="0">
              <a:spcBef>
                <a:spcPts val="1458"/>
              </a:spcBef>
              <a:spcAft>
                <a:spcPct val="0"/>
              </a:spcAft>
              <a:defRPr/>
            </a:pPr>
            <a:r>
              <a:rPr lang="zh-CN" altLang="en-US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 友情提示：马上就去新浪微博</a:t>
            </a:r>
            <a:endParaRPr lang="en-US" altLang="zh-CN" sz="1458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fontAlgn="base" hangingPunct="0">
              <a:spcBef>
                <a:spcPts val="1458"/>
              </a:spcBef>
              <a:spcAft>
                <a:spcPct val="0"/>
              </a:spcAft>
              <a:defRPr/>
            </a:pPr>
            <a:r>
              <a:rPr lang="en-US" altLang="zh-CN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 1</a:t>
            </a:r>
            <a:r>
              <a:rPr lang="zh-CN" altLang="en-US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、关注</a:t>
            </a:r>
            <a:r>
              <a:rPr lang="en-US" altLang="zh-CN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@</a:t>
            </a:r>
            <a:r>
              <a:rPr lang="zh-CN" altLang="en-US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时间卡片  ，可以看到其它学员读书</a:t>
            </a:r>
            <a:r>
              <a:rPr lang="en-US" altLang="zh-CN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制作约定</a:t>
            </a:r>
            <a:endParaRPr lang="en-US" altLang="zh-CN" sz="1458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fontAlgn="base" hangingPunct="0">
              <a:spcBef>
                <a:spcPts val="972"/>
              </a:spcBef>
              <a:spcAft>
                <a:spcPct val="0"/>
              </a:spcAft>
              <a:defRPr/>
            </a:pPr>
            <a:r>
              <a:rPr lang="en-US" altLang="zh-CN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 2</a:t>
            </a:r>
            <a:r>
              <a:rPr lang="zh-CN" altLang="en-US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、关注</a:t>
            </a:r>
            <a:r>
              <a:rPr lang="en-US" altLang="zh-CN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@</a:t>
            </a:r>
            <a:r>
              <a:rPr lang="zh-CN" altLang="en-US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读书笔记</a:t>
            </a:r>
            <a:r>
              <a:rPr lang="en-US" altLang="zh-CN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，可以看到其它学员已经提交的读书</a:t>
            </a:r>
            <a:r>
              <a:rPr lang="en-US" altLang="zh-CN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PPT</a:t>
            </a:r>
          </a:p>
          <a:p>
            <a:pPr eaLnBrk="0" fontAlgn="base" hangingPunct="0">
              <a:spcBef>
                <a:spcPts val="972"/>
              </a:spcBef>
              <a:spcAft>
                <a:spcPct val="0"/>
              </a:spcAft>
              <a:defRPr/>
            </a:pPr>
            <a:r>
              <a:rPr lang="en-US" altLang="zh-CN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 3</a:t>
            </a:r>
            <a:r>
              <a:rPr lang="zh-CN" altLang="en-US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、搜</a:t>
            </a:r>
            <a:r>
              <a:rPr lang="en-US" altLang="zh-CN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#</a:t>
            </a:r>
            <a:r>
              <a:rPr lang="zh-CN" altLang="en-US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和秋叶一起学</a:t>
            </a:r>
            <a:r>
              <a:rPr lang="en-US" altLang="zh-CN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PPT#</a:t>
            </a:r>
            <a:r>
              <a:rPr lang="zh-CN" altLang="en-US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标签，可以看到其它学员已经提交的作业</a:t>
            </a:r>
            <a:r>
              <a:rPr lang="en-US" altLang="zh-CN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PPT</a:t>
            </a:r>
          </a:p>
          <a:p>
            <a:pPr eaLnBrk="0" fontAlgn="base" hangingPunct="0">
              <a:spcBef>
                <a:spcPts val="972"/>
              </a:spcBef>
              <a:spcAft>
                <a:spcPct val="0"/>
              </a:spcAft>
              <a:defRPr/>
            </a:pPr>
            <a:r>
              <a:rPr lang="en-US" altLang="zh-CN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 4</a:t>
            </a:r>
            <a:r>
              <a:rPr lang="zh-CN" altLang="en-US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、国内主流出版社都已经和</a:t>
            </a:r>
            <a:r>
              <a:rPr lang="en-US" altLang="zh-CN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@</a:t>
            </a:r>
            <a:r>
              <a:rPr lang="zh-CN" altLang="en-US" sz="1458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秋叶 老师合作，有本事，不花钱好书随时让你选！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2655888" y="4303713"/>
            <a:ext cx="6880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824" name="组合 18"/>
          <p:cNvGrpSpPr>
            <a:grpSpLocks/>
          </p:cNvGrpSpPr>
          <p:nvPr/>
        </p:nvGrpSpPr>
        <p:grpSpPr bwMode="auto">
          <a:xfrm>
            <a:off x="2479675" y="2292350"/>
            <a:ext cx="1574800" cy="1085850"/>
            <a:chOff x="107380" y="2024805"/>
            <a:chExt cx="1944270" cy="1341376"/>
          </a:xfrm>
        </p:grpSpPr>
        <p:sp>
          <p:nvSpPr>
            <p:cNvPr id="15" name="椭圆 14"/>
            <p:cNvSpPr/>
            <p:nvPr/>
          </p:nvSpPr>
          <p:spPr>
            <a:xfrm>
              <a:off x="107380" y="2024805"/>
              <a:ext cx="1944270" cy="1341376"/>
            </a:xfrm>
            <a:custGeom>
              <a:avLst/>
              <a:gdLst/>
              <a:ahLst/>
              <a:cxnLst/>
              <a:rect l="l" t="t" r="r" b="b"/>
              <a:pathLst>
                <a:path w="1944270" h="1341376">
                  <a:moveTo>
                    <a:pt x="252035" y="0"/>
                  </a:moveTo>
                  <a:cubicBezTo>
                    <a:pt x="391230" y="0"/>
                    <a:pt x="504070" y="112840"/>
                    <a:pt x="504070" y="252035"/>
                  </a:cubicBezTo>
                  <a:lnTo>
                    <a:pt x="503143" y="261226"/>
                  </a:lnTo>
                  <a:lnTo>
                    <a:pt x="1944270" y="261226"/>
                  </a:lnTo>
                  <a:lnTo>
                    <a:pt x="1944270" y="1341376"/>
                  </a:lnTo>
                  <a:lnTo>
                    <a:pt x="216030" y="1341376"/>
                  </a:lnTo>
                  <a:lnTo>
                    <a:pt x="216030" y="500440"/>
                  </a:lnTo>
                  <a:cubicBezTo>
                    <a:pt x="93813" y="483960"/>
                    <a:pt x="0" y="378953"/>
                    <a:pt x="0" y="252035"/>
                  </a:cubicBezTo>
                  <a:cubicBezTo>
                    <a:pt x="0" y="112840"/>
                    <a:pt x="112840" y="0"/>
                    <a:pt x="252035" y="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58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22974" y="2381721"/>
              <a:ext cx="1728676" cy="945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购买</a:t>
              </a:r>
              <a:r>
                <a:rPr lang="en-US" altLang="zh-CN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99</a:t>
              </a:r>
              <a:r>
                <a:rPr lang="zh-CN" altLang="en-US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元</a:t>
              </a:r>
              <a:endParaRPr lang="en-US" altLang="zh-CN" sz="1458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网易云课堂</a:t>
              </a:r>
              <a:endParaRPr lang="en-US" altLang="zh-CN" sz="1458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在线课程</a:t>
              </a:r>
              <a:endParaRPr lang="en-US" altLang="zh-CN" sz="1458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07380" y="2060104"/>
              <a:ext cx="503708" cy="3922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</a:p>
          </p:txBody>
        </p:sp>
      </p:grpSp>
      <p:grpSp>
        <p:nvGrpSpPr>
          <p:cNvPr id="34825" name="组合 19"/>
          <p:cNvGrpSpPr>
            <a:grpSpLocks/>
          </p:cNvGrpSpPr>
          <p:nvPr/>
        </p:nvGrpSpPr>
        <p:grpSpPr bwMode="auto">
          <a:xfrm>
            <a:off x="4321175" y="2292350"/>
            <a:ext cx="1655763" cy="1085850"/>
            <a:chOff x="107380" y="2024805"/>
            <a:chExt cx="2044807" cy="1341376"/>
          </a:xfrm>
        </p:grpSpPr>
        <p:sp>
          <p:nvSpPr>
            <p:cNvPr id="21" name="椭圆 14"/>
            <p:cNvSpPr/>
            <p:nvPr/>
          </p:nvSpPr>
          <p:spPr>
            <a:xfrm>
              <a:off x="107380" y="2024805"/>
              <a:ext cx="1944821" cy="1341376"/>
            </a:xfrm>
            <a:custGeom>
              <a:avLst/>
              <a:gdLst/>
              <a:ahLst/>
              <a:cxnLst/>
              <a:rect l="l" t="t" r="r" b="b"/>
              <a:pathLst>
                <a:path w="1944270" h="1341376">
                  <a:moveTo>
                    <a:pt x="252035" y="0"/>
                  </a:moveTo>
                  <a:cubicBezTo>
                    <a:pt x="391230" y="0"/>
                    <a:pt x="504070" y="112840"/>
                    <a:pt x="504070" y="252035"/>
                  </a:cubicBezTo>
                  <a:lnTo>
                    <a:pt x="503143" y="261226"/>
                  </a:lnTo>
                  <a:lnTo>
                    <a:pt x="1944270" y="261226"/>
                  </a:lnTo>
                  <a:lnTo>
                    <a:pt x="1944270" y="1341376"/>
                  </a:lnTo>
                  <a:lnTo>
                    <a:pt x="216030" y="1341376"/>
                  </a:lnTo>
                  <a:lnTo>
                    <a:pt x="216030" y="500440"/>
                  </a:lnTo>
                  <a:cubicBezTo>
                    <a:pt x="93813" y="483960"/>
                    <a:pt x="0" y="378953"/>
                    <a:pt x="0" y="252035"/>
                  </a:cubicBezTo>
                  <a:cubicBezTo>
                    <a:pt x="0" y="112840"/>
                    <a:pt x="112840" y="0"/>
                    <a:pt x="252035" y="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58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56378" y="2381721"/>
              <a:ext cx="1895809" cy="945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购买后去微博</a:t>
              </a:r>
              <a:endParaRPr lang="en-US" altLang="zh-CN" sz="1458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私信</a:t>
              </a:r>
              <a:r>
                <a:rPr lang="en-US" altLang="zh-CN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@</a:t>
              </a:r>
              <a:r>
                <a:rPr lang="zh-CN" altLang="en-US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秋叶</a:t>
              </a:r>
              <a:endParaRPr lang="en-US" altLang="zh-CN" sz="1458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要福利</a:t>
              </a:r>
              <a:r>
                <a:rPr lang="en-US" altLang="zh-CN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QQ</a:t>
              </a:r>
              <a:r>
                <a:rPr lang="zh-CN" altLang="en-US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群号</a:t>
              </a:r>
              <a:endParaRPr lang="en-US" altLang="zh-CN" sz="1458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07380" y="2060104"/>
              <a:ext cx="503850" cy="3922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</a:p>
          </p:txBody>
        </p:sp>
      </p:grpSp>
      <p:grpSp>
        <p:nvGrpSpPr>
          <p:cNvPr id="34826" name="组合 23"/>
          <p:cNvGrpSpPr>
            <a:grpSpLocks/>
          </p:cNvGrpSpPr>
          <p:nvPr/>
        </p:nvGrpSpPr>
        <p:grpSpPr bwMode="auto">
          <a:xfrm>
            <a:off x="6132513" y="2292350"/>
            <a:ext cx="1574800" cy="1085850"/>
            <a:chOff x="107380" y="2024805"/>
            <a:chExt cx="1944270" cy="1341376"/>
          </a:xfrm>
        </p:grpSpPr>
        <p:sp>
          <p:nvSpPr>
            <p:cNvPr id="25" name="椭圆 14"/>
            <p:cNvSpPr/>
            <p:nvPr/>
          </p:nvSpPr>
          <p:spPr>
            <a:xfrm>
              <a:off x="107380" y="2024805"/>
              <a:ext cx="1944270" cy="1341376"/>
            </a:xfrm>
            <a:custGeom>
              <a:avLst/>
              <a:gdLst/>
              <a:ahLst/>
              <a:cxnLst/>
              <a:rect l="l" t="t" r="r" b="b"/>
              <a:pathLst>
                <a:path w="1944270" h="1341376">
                  <a:moveTo>
                    <a:pt x="252035" y="0"/>
                  </a:moveTo>
                  <a:cubicBezTo>
                    <a:pt x="391230" y="0"/>
                    <a:pt x="504070" y="112840"/>
                    <a:pt x="504070" y="252035"/>
                  </a:cubicBezTo>
                  <a:lnTo>
                    <a:pt x="503143" y="261226"/>
                  </a:lnTo>
                  <a:lnTo>
                    <a:pt x="1944270" y="261226"/>
                  </a:lnTo>
                  <a:lnTo>
                    <a:pt x="1944270" y="1341376"/>
                  </a:lnTo>
                  <a:lnTo>
                    <a:pt x="216030" y="1341376"/>
                  </a:lnTo>
                  <a:lnTo>
                    <a:pt x="216030" y="500440"/>
                  </a:lnTo>
                  <a:cubicBezTo>
                    <a:pt x="93813" y="483960"/>
                    <a:pt x="0" y="378953"/>
                    <a:pt x="0" y="252035"/>
                  </a:cubicBezTo>
                  <a:cubicBezTo>
                    <a:pt x="0" y="112840"/>
                    <a:pt x="112840" y="0"/>
                    <a:pt x="252035" y="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58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2974" y="2381721"/>
              <a:ext cx="1728676" cy="945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新浪微博晒作业被老师肯定奖励内部选书</a:t>
              </a:r>
              <a:endParaRPr lang="en-US" altLang="zh-CN" sz="1458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07380" y="2060104"/>
              <a:ext cx="503706" cy="3922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</a:p>
          </p:txBody>
        </p:sp>
      </p:grpSp>
      <p:grpSp>
        <p:nvGrpSpPr>
          <p:cNvPr id="34827" name="组合 27"/>
          <p:cNvGrpSpPr>
            <a:grpSpLocks/>
          </p:cNvGrpSpPr>
          <p:nvPr/>
        </p:nvGrpSpPr>
        <p:grpSpPr bwMode="auto">
          <a:xfrm>
            <a:off x="7953375" y="2292350"/>
            <a:ext cx="1574800" cy="1085850"/>
            <a:chOff x="107380" y="2024805"/>
            <a:chExt cx="1944270" cy="1341376"/>
          </a:xfrm>
        </p:grpSpPr>
        <p:sp>
          <p:nvSpPr>
            <p:cNvPr id="29" name="椭圆 14"/>
            <p:cNvSpPr/>
            <p:nvPr/>
          </p:nvSpPr>
          <p:spPr>
            <a:xfrm>
              <a:off x="107380" y="2024805"/>
              <a:ext cx="1944270" cy="1341376"/>
            </a:xfrm>
            <a:custGeom>
              <a:avLst/>
              <a:gdLst/>
              <a:ahLst/>
              <a:cxnLst/>
              <a:rect l="l" t="t" r="r" b="b"/>
              <a:pathLst>
                <a:path w="1944270" h="1341376">
                  <a:moveTo>
                    <a:pt x="252035" y="0"/>
                  </a:moveTo>
                  <a:cubicBezTo>
                    <a:pt x="391230" y="0"/>
                    <a:pt x="504070" y="112840"/>
                    <a:pt x="504070" y="252035"/>
                  </a:cubicBezTo>
                  <a:lnTo>
                    <a:pt x="503143" y="261226"/>
                  </a:lnTo>
                  <a:lnTo>
                    <a:pt x="1944270" y="261226"/>
                  </a:lnTo>
                  <a:lnTo>
                    <a:pt x="1944270" y="1341376"/>
                  </a:lnTo>
                  <a:lnTo>
                    <a:pt x="216030" y="1341376"/>
                  </a:lnTo>
                  <a:lnTo>
                    <a:pt x="216030" y="500440"/>
                  </a:lnTo>
                  <a:cubicBezTo>
                    <a:pt x="93813" y="483960"/>
                    <a:pt x="0" y="378953"/>
                    <a:pt x="0" y="252035"/>
                  </a:cubicBezTo>
                  <a:cubicBezTo>
                    <a:pt x="0" y="112840"/>
                    <a:pt x="112840" y="0"/>
                    <a:pt x="252035" y="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58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22974" y="2381721"/>
              <a:ext cx="1728676" cy="945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出版社寄书到后约</a:t>
              </a:r>
              <a:r>
                <a:rPr lang="en-US" altLang="zh-CN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@</a:t>
              </a:r>
              <a:r>
                <a:rPr lang="zh-CN" altLang="en-US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时间卡片 晒读书</a:t>
              </a:r>
              <a:r>
                <a:rPr lang="en-US" altLang="zh-CN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107380" y="2060104"/>
              <a:ext cx="503708" cy="3922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58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093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组合 3"/>
          <p:cNvGrpSpPr>
            <a:grpSpLocks/>
          </p:cNvGrpSpPr>
          <p:nvPr/>
        </p:nvGrpSpPr>
        <p:grpSpPr bwMode="auto">
          <a:xfrm>
            <a:off x="2397125" y="3954463"/>
            <a:ext cx="7424738" cy="1301750"/>
            <a:chOff x="0" y="3359571"/>
            <a:chExt cx="9169004" cy="1607344"/>
          </a:xfrm>
        </p:grpSpPr>
        <p:sp>
          <p:nvSpPr>
            <p:cNvPr id="5" name="矩形 4"/>
            <p:cNvSpPr/>
            <p:nvPr/>
          </p:nvSpPr>
          <p:spPr>
            <a:xfrm>
              <a:off x="1244883" y="3973105"/>
              <a:ext cx="4571759" cy="5449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7450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134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zh-CN" sz="1134" kern="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zh-CN" sz="1134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3359571"/>
              <a:ext cx="9169004" cy="1297636"/>
            </a:xfrm>
            <a:prstGeom prst="rect">
              <a:avLst/>
            </a:prstGeom>
            <a:solidFill>
              <a:srgbClr val="E5051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270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55541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94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4691347" y="4133840"/>
              <a:ext cx="3764055" cy="486124"/>
            </a:xfrm>
            <a:prstGeom prst="roundRect">
              <a:avLst/>
            </a:prstGeom>
            <a:solidFill>
              <a:srgbClr val="3E404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55541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52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5847" name="图片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64"/>
            <a:stretch>
              <a:fillRect/>
            </a:stretch>
          </p:blipFill>
          <p:spPr bwMode="auto">
            <a:xfrm>
              <a:off x="3392092" y="3423865"/>
              <a:ext cx="1172765" cy="123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9"/>
            <p:cNvSpPr txBox="1">
              <a:spLocks noChangeArrowheads="1"/>
            </p:cNvSpPr>
            <p:nvPr/>
          </p:nvSpPr>
          <p:spPr bwMode="auto">
            <a:xfrm>
              <a:off x="4646256" y="3612433"/>
              <a:ext cx="594016" cy="576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555419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243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搜</a:t>
              </a:r>
              <a:endParaRPr lang="zh-CN" altLang="en-US" sz="4859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10" name="矩形 13"/>
            <p:cNvSpPr>
              <a:spLocks noChangeArrowheads="1"/>
            </p:cNvSpPr>
            <p:nvPr/>
          </p:nvSpPr>
          <p:spPr bwMode="auto">
            <a:xfrm>
              <a:off x="5159892" y="3441898"/>
              <a:ext cx="3544485" cy="927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555419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1944" kern="0" dirty="0">
                  <a:solidFill>
                    <a:srgbClr val="FA7F6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和</a:t>
              </a:r>
              <a:r>
                <a:rPr lang="zh-CN" altLang="en-US" sz="1944" kern="0" dirty="0">
                  <a:solidFill>
                    <a:prstClr val="white">
                      <a:lumMod val="50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 </a:t>
              </a:r>
              <a:r>
                <a:rPr lang="zh-CN" altLang="en-US" sz="3646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秋叶</a:t>
              </a:r>
              <a:r>
                <a:rPr lang="zh-CN" altLang="en-US" sz="1944" kern="0" dirty="0">
                  <a:solidFill>
                    <a:prstClr val="white">
                      <a:lumMod val="50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 </a:t>
              </a:r>
              <a:r>
                <a:rPr lang="zh-CN" altLang="en-US" sz="1944" kern="0" dirty="0">
                  <a:solidFill>
                    <a:srgbClr val="FA7F6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一起学</a:t>
              </a:r>
              <a:r>
                <a:rPr lang="en-US" altLang="zh-CN" sz="1944" kern="0" dirty="0">
                  <a:solidFill>
                    <a:srgbClr val="FA7F6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PPT</a:t>
              </a:r>
              <a:endParaRPr lang="zh-CN" altLang="en-US" sz="1944" kern="0" dirty="0">
                <a:solidFill>
                  <a:srgbClr val="FA7F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  <a:p>
              <a:pPr defTabSz="555419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638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4802924" y="4185981"/>
              <a:ext cx="393496" cy="413243"/>
              <a:chOff x="9704022" y="1833544"/>
              <a:chExt cx="2309787" cy="2425700"/>
            </a:xfrm>
            <a:effectLst>
              <a:outerShdw blurRad="228600" sx="108000" sy="108000" algn="ctr" rotWithShape="0">
                <a:prstClr val="black">
                  <a:alpha val="36000"/>
                </a:prstClr>
              </a:outerShdw>
            </a:effectLst>
          </p:grpSpPr>
          <p:sp>
            <p:nvSpPr>
              <p:cNvPr id="23" name="矩形 5"/>
              <p:cNvSpPr/>
              <p:nvPr/>
            </p:nvSpPr>
            <p:spPr>
              <a:xfrm>
                <a:off x="9704022" y="2120283"/>
                <a:ext cx="2309787" cy="1754805"/>
              </a:xfrm>
              <a:custGeom>
                <a:avLst/>
                <a:gdLst>
                  <a:gd name="connsiteX0" fmla="*/ 0 w 2294005"/>
                  <a:gd name="connsiteY0" fmla="*/ 0 h 1754805"/>
                  <a:gd name="connsiteX1" fmla="*/ 2294005 w 2294005"/>
                  <a:gd name="connsiteY1" fmla="*/ 0 h 1754805"/>
                  <a:gd name="connsiteX2" fmla="*/ 2294005 w 2294005"/>
                  <a:gd name="connsiteY2" fmla="*/ 1754805 h 1754805"/>
                  <a:gd name="connsiteX3" fmla="*/ 0 w 2294005"/>
                  <a:gd name="connsiteY3" fmla="*/ 1754805 h 1754805"/>
                  <a:gd name="connsiteX4" fmla="*/ 0 w 2294005"/>
                  <a:gd name="connsiteY4" fmla="*/ 0 h 1754805"/>
                  <a:gd name="connsiteX0" fmla="*/ 0 w 2322140"/>
                  <a:gd name="connsiteY0" fmla="*/ 0 h 1754805"/>
                  <a:gd name="connsiteX1" fmla="*/ 2294005 w 2322140"/>
                  <a:gd name="connsiteY1" fmla="*/ 0 h 1754805"/>
                  <a:gd name="connsiteX2" fmla="*/ 2322140 w 2322140"/>
                  <a:gd name="connsiteY2" fmla="*/ 1628196 h 1754805"/>
                  <a:gd name="connsiteX3" fmla="*/ 0 w 2322140"/>
                  <a:gd name="connsiteY3" fmla="*/ 1754805 h 1754805"/>
                  <a:gd name="connsiteX4" fmla="*/ 0 w 2322140"/>
                  <a:gd name="connsiteY4" fmla="*/ 0 h 1754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2140" h="1754805">
                    <a:moveTo>
                      <a:pt x="0" y="0"/>
                    </a:moveTo>
                    <a:lnTo>
                      <a:pt x="2294005" y="0"/>
                    </a:lnTo>
                    <a:lnTo>
                      <a:pt x="2322140" y="1628196"/>
                    </a:lnTo>
                    <a:lnTo>
                      <a:pt x="0" y="17548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9A9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555419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852" kern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>
                <a:off x="9718090" y="2001444"/>
                <a:ext cx="2295719" cy="1828421"/>
              </a:xfrm>
              <a:custGeom>
                <a:avLst/>
                <a:gdLst>
                  <a:gd name="connsiteX0" fmla="*/ 0 w 2209800"/>
                  <a:gd name="connsiteY0" fmla="*/ 228600 h 2425700"/>
                  <a:gd name="connsiteX1" fmla="*/ 12700 w 2209800"/>
                  <a:gd name="connsiteY1" fmla="*/ 1930400 h 2425700"/>
                  <a:gd name="connsiteX2" fmla="*/ 762000 w 2209800"/>
                  <a:gd name="connsiteY2" fmla="*/ 1892300 h 2425700"/>
                  <a:gd name="connsiteX3" fmla="*/ 711200 w 2209800"/>
                  <a:gd name="connsiteY3" fmla="*/ 2425700 h 2425700"/>
                  <a:gd name="connsiteX4" fmla="*/ 1384300 w 2209800"/>
                  <a:gd name="connsiteY4" fmla="*/ 1790700 h 2425700"/>
                  <a:gd name="connsiteX5" fmla="*/ 2209800 w 2209800"/>
                  <a:gd name="connsiteY5" fmla="*/ 1651000 h 2425700"/>
                  <a:gd name="connsiteX6" fmla="*/ 2184400 w 2209800"/>
                  <a:gd name="connsiteY6" fmla="*/ 0 h 2425700"/>
                  <a:gd name="connsiteX7" fmla="*/ 0 w 2209800"/>
                  <a:gd name="connsiteY7" fmla="*/ 228600 h 2425700"/>
                  <a:gd name="connsiteX0" fmla="*/ 0 w 2209800"/>
                  <a:gd name="connsiteY0" fmla="*/ 228600 h 2425700"/>
                  <a:gd name="connsiteX1" fmla="*/ 12700 w 2209800"/>
                  <a:gd name="connsiteY1" fmla="*/ 1930400 h 2425700"/>
                  <a:gd name="connsiteX2" fmla="*/ 777240 w 2209800"/>
                  <a:gd name="connsiteY2" fmla="*/ 1877060 h 2425700"/>
                  <a:gd name="connsiteX3" fmla="*/ 711200 w 2209800"/>
                  <a:gd name="connsiteY3" fmla="*/ 2425700 h 2425700"/>
                  <a:gd name="connsiteX4" fmla="*/ 1384300 w 2209800"/>
                  <a:gd name="connsiteY4" fmla="*/ 1790700 h 2425700"/>
                  <a:gd name="connsiteX5" fmla="*/ 2209800 w 2209800"/>
                  <a:gd name="connsiteY5" fmla="*/ 1651000 h 2425700"/>
                  <a:gd name="connsiteX6" fmla="*/ 2184400 w 2209800"/>
                  <a:gd name="connsiteY6" fmla="*/ 0 h 2425700"/>
                  <a:gd name="connsiteX7" fmla="*/ 0 w 2209800"/>
                  <a:gd name="connsiteY7" fmla="*/ 228600 h 2425700"/>
                  <a:gd name="connsiteX0" fmla="*/ 0 w 2209800"/>
                  <a:gd name="connsiteY0" fmla="*/ 228600 h 1930400"/>
                  <a:gd name="connsiteX1" fmla="*/ 12700 w 2209800"/>
                  <a:gd name="connsiteY1" fmla="*/ 1930400 h 1930400"/>
                  <a:gd name="connsiteX2" fmla="*/ 777240 w 2209800"/>
                  <a:gd name="connsiteY2" fmla="*/ 1877060 h 1930400"/>
                  <a:gd name="connsiteX3" fmla="*/ 986971 w 2209800"/>
                  <a:gd name="connsiteY3" fmla="*/ 1859643 h 1930400"/>
                  <a:gd name="connsiteX4" fmla="*/ 1384300 w 2209800"/>
                  <a:gd name="connsiteY4" fmla="*/ 1790700 h 1930400"/>
                  <a:gd name="connsiteX5" fmla="*/ 2209800 w 2209800"/>
                  <a:gd name="connsiteY5" fmla="*/ 1651000 h 1930400"/>
                  <a:gd name="connsiteX6" fmla="*/ 2184400 w 2209800"/>
                  <a:gd name="connsiteY6" fmla="*/ 0 h 1930400"/>
                  <a:gd name="connsiteX7" fmla="*/ 0 w 2209800"/>
                  <a:gd name="connsiteY7" fmla="*/ 228600 h 1930400"/>
                  <a:gd name="connsiteX0" fmla="*/ 0 w 2209800"/>
                  <a:gd name="connsiteY0" fmla="*/ 228600 h 1930400"/>
                  <a:gd name="connsiteX1" fmla="*/ 12700 w 2209800"/>
                  <a:gd name="connsiteY1" fmla="*/ 1930400 h 1930400"/>
                  <a:gd name="connsiteX2" fmla="*/ 777240 w 2209800"/>
                  <a:gd name="connsiteY2" fmla="*/ 1877060 h 1930400"/>
                  <a:gd name="connsiteX3" fmla="*/ 986971 w 2209800"/>
                  <a:gd name="connsiteY3" fmla="*/ 1830615 h 1930400"/>
                  <a:gd name="connsiteX4" fmla="*/ 1384300 w 2209800"/>
                  <a:gd name="connsiteY4" fmla="*/ 1790700 h 1930400"/>
                  <a:gd name="connsiteX5" fmla="*/ 2209800 w 2209800"/>
                  <a:gd name="connsiteY5" fmla="*/ 1651000 h 1930400"/>
                  <a:gd name="connsiteX6" fmla="*/ 2184400 w 2209800"/>
                  <a:gd name="connsiteY6" fmla="*/ 0 h 1930400"/>
                  <a:gd name="connsiteX7" fmla="*/ 0 w 2209800"/>
                  <a:gd name="connsiteY7" fmla="*/ 228600 h 1930400"/>
                  <a:gd name="connsiteX0" fmla="*/ 0 w 2209800"/>
                  <a:gd name="connsiteY0" fmla="*/ 228600 h 1930400"/>
                  <a:gd name="connsiteX1" fmla="*/ 12700 w 2209800"/>
                  <a:gd name="connsiteY1" fmla="*/ 1930400 h 1930400"/>
                  <a:gd name="connsiteX2" fmla="*/ 777240 w 2209800"/>
                  <a:gd name="connsiteY2" fmla="*/ 1877060 h 1930400"/>
                  <a:gd name="connsiteX3" fmla="*/ 986971 w 2209800"/>
                  <a:gd name="connsiteY3" fmla="*/ 1830615 h 1930400"/>
                  <a:gd name="connsiteX4" fmla="*/ 1384300 w 2209800"/>
                  <a:gd name="connsiteY4" fmla="*/ 1790700 h 1930400"/>
                  <a:gd name="connsiteX5" fmla="*/ 2209800 w 2209800"/>
                  <a:gd name="connsiteY5" fmla="*/ 1651000 h 1930400"/>
                  <a:gd name="connsiteX6" fmla="*/ 2184400 w 2209800"/>
                  <a:gd name="connsiteY6" fmla="*/ 0 h 1930400"/>
                  <a:gd name="connsiteX7" fmla="*/ 0 w 2209800"/>
                  <a:gd name="connsiteY7" fmla="*/ 228600 h 1930400"/>
                  <a:gd name="connsiteX0" fmla="*/ 0 w 2209800"/>
                  <a:gd name="connsiteY0" fmla="*/ 228600 h 1930400"/>
                  <a:gd name="connsiteX1" fmla="*/ 12700 w 2209800"/>
                  <a:gd name="connsiteY1" fmla="*/ 1930400 h 1930400"/>
                  <a:gd name="connsiteX2" fmla="*/ 777240 w 2209800"/>
                  <a:gd name="connsiteY2" fmla="*/ 1862546 h 1930400"/>
                  <a:gd name="connsiteX3" fmla="*/ 986971 w 2209800"/>
                  <a:gd name="connsiteY3" fmla="*/ 1830615 h 1930400"/>
                  <a:gd name="connsiteX4" fmla="*/ 1384300 w 2209800"/>
                  <a:gd name="connsiteY4" fmla="*/ 1790700 h 1930400"/>
                  <a:gd name="connsiteX5" fmla="*/ 2209800 w 2209800"/>
                  <a:gd name="connsiteY5" fmla="*/ 1651000 h 1930400"/>
                  <a:gd name="connsiteX6" fmla="*/ 2184400 w 2209800"/>
                  <a:gd name="connsiteY6" fmla="*/ 0 h 1930400"/>
                  <a:gd name="connsiteX7" fmla="*/ 0 w 2209800"/>
                  <a:gd name="connsiteY7" fmla="*/ 228600 h 1930400"/>
                  <a:gd name="connsiteX0" fmla="*/ 0 w 2209800"/>
                  <a:gd name="connsiteY0" fmla="*/ 228600 h 1930400"/>
                  <a:gd name="connsiteX1" fmla="*/ 12700 w 2209800"/>
                  <a:gd name="connsiteY1" fmla="*/ 1930400 h 1930400"/>
                  <a:gd name="connsiteX2" fmla="*/ 777240 w 2209800"/>
                  <a:gd name="connsiteY2" fmla="*/ 1862546 h 1930400"/>
                  <a:gd name="connsiteX3" fmla="*/ 986971 w 2209800"/>
                  <a:gd name="connsiteY3" fmla="*/ 1830615 h 1930400"/>
                  <a:gd name="connsiteX4" fmla="*/ 1384300 w 2209800"/>
                  <a:gd name="connsiteY4" fmla="*/ 1790700 h 1930400"/>
                  <a:gd name="connsiteX5" fmla="*/ 2209800 w 2209800"/>
                  <a:gd name="connsiteY5" fmla="*/ 1651000 h 1930400"/>
                  <a:gd name="connsiteX6" fmla="*/ 2184400 w 2209800"/>
                  <a:gd name="connsiteY6" fmla="*/ 0 h 1930400"/>
                  <a:gd name="connsiteX7" fmla="*/ 0 w 2209800"/>
                  <a:gd name="connsiteY7" fmla="*/ 228600 h 193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9800" h="1930400">
                    <a:moveTo>
                      <a:pt x="0" y="228600"/>
                    </a:moveTo>
                    <a:cubicBezTo>
                      <a:pt x="4233" y="795867"/>
                      <a:pt x="8467" y="1363133"/>
                      <a:pt x="12700" y="1930400"/>
                    </a:cubicBezTo>
                    <a:lnTo>
                      <a:pt x="777240" y="1862546"/>
                    </a:lnTo>
                    <a:cubicBezTo>
                      <a:pt x="939619" y="1845915"/>
                      <a:pt x="885794" y="1842589"/>
                      <a:pt x="986971" y="1830615"/>
                    </a:cubicBezTo>
                    <a:cubicBezTo>
                      <a:pt x="1088148" y="1818641"/>
                      <a:pt x="1180495" y="1820636"/>
                      <a:pt x="1384300" y="1790700"/>
                    </a:cubicBezTo>
                    <a:lnTo>
                      <a:pt x="2209800" y="1651000"/>
                    </a:lnTo>
                    <a:lnTo>
                      <a:pt x="2184400" y="0"/>
                    </a:lnTo>
                    <a:lnTo>
                      <a:pt x="0" y="22860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555419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852" kern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" name="任意多边形 24"/>
              <p:cNvSpPr/>
              <p:nvPr/>
            </p:nvSpPr>
            <p:spPr>
              <a:xfrm>
                <a:off x="9704022" y="1833544"/>
                <a:ext cx="2209800" cy="2425700"/>
              </a:xfrm>
              <a:custGeom>
                <a:avLst/>
                <a:gdLst>
                  <a:gd name="connsiteX0" fmla="*/ 0 w 2209800"/>
                  <a:gd name="connsiteY0" fmla="*/ 228600 h 2425700"/>
                  <a:gd name="connsiteX1" fmla="*/ 12700 w 2209800"/>
                  <a:gd name="connsiteY1" fmla="*/ 1930400 h 2425700"/>
                  <a:gd name="connsiteX2" fmla="*/ 762000 w 2209800"/>
                  <a:gd name="connsiteY2" fmla="*/ 1892300 h 2425700"/>
                  <a:gd name="connsiteX3" fmla="*/ 711200 w 2209800"/>
                  <a:gd name="connsiteY3" fmla="*/ 2425700 h 2425700"/>
                  <a:gd name="connsiteX4" fmla="*/ 1384300 w 2209800"/>
                  <a:gd name="connsiteY4" fmla="*/ 1790700 h 2425700"/>
                  <a:gd name="connsiteX5" fmla="*/ 2209800 w 2209800"/>
                  <a:gd name="connsiteY5" fmla="*/ 1651000 h 2425700"/>
                  <a:gd name="connsiteX6" fmla="*/ 2184400 w 2209800"/>
                  <a:gd name="connsiteY6" fmla="*/ 0 h 2425700"/>
                  <a:gd name="connsiteX7" fmla="*/ 0 w 2209800"/>
                  <a:gd name="connsiteY7" fmla="*/ 228600 h 2425700"/>
                  <a:gd name="connsiteX0" fmla="*/ 0 w 2209800"/>
                  <a:gd name="connsiteY0" fmla="*/ 228600 h 2425700"/>
                  <a:gd name="connsiteX1" fmla="*/ 12700 w 2209800"/>
                  <a:gd name="connsiteY1" fmla="*/ 1930400 h 2425700"/>
                  <a:gd name="connsiteX2" fmla="*/ 777240 w 2209800"/>
                  <a:gd name="connsiteY2" fmla="*/ 1877060 h 2425700"/>
                  <a:gd name="connsiteX3" fmla="*/ 711200 w 2209800"/>
                  <a:gd name="connsiteY3" fmla="*/ 2425700 h 2425700"/>
                  <a:gd name="connsiteX4" fmla="*/ 1384300 w 2209800"/>
                  <a:gd name="connsiteY4" fmla="*/ 1790700 h 2425700"/>
                  <a:gd name="connsiteX5" fmla="*/ 2209800 w 2209800"/>
                  <a:gd name="connsiteY5" fmla="*/ 1651000 h 2425700"/>
                  <a:gd name="connsiteX6" fmla="*/ 2184400 w 2209800"/>
                  <a:gd name="connsiteY6" fmla="*/ 0 h 2425700"/>
                  <a:gd name="connsiteX7" fmla="*/ 0 w 2209800"/>
                  <a:gd name="connsiteY7" fmla="*/ 228600 h 242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9800" h="2425700">
                    <a:moveTo>
                      <a:pt x="0" y="228600"/>
                    </a:moveTo>
                    <a:cubicBezTo>
                      <a:pt x="4233" y="795867"/>
                      <a:pt x="8467" y="1363133"/>
                      <a:pt x="12700" y="1930400"/>
                    </a:cubicBezTo>
                    <a:lnTo>
                      <a:pt x="777240" y="1877060"/>
                    </a:lnTo>
                    <a:lnTo>
                      <a:pt x="711200" y="2425700"/>
                    </a:lnTo>
                    <a:lnTo>
                      <a:pt x="1384300" y="1790700"/>
                    </a:lnTo>
                    <a:lnTo>
                      <a:pt x="2209800" y="1651000"/>
                    </a:lnTo>
                    <a:lnTo>
                      <a:pt x="2184400" y="0"/>
                    </a:lnTo>
                    <a:lnTo>
                      <a:pt x="0" y="228600"/>
                    </a:lnTo>
                    <a:close/>
                  </a:path>
                </a:pathLst>
              </a:custGeom>
              <a:solidFill>
                <a:srgbClr val="21A55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555419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852" kern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/>
          </p:nvSpPr>
          <p:spPr bwMode="auto">
            <a:xfrm>
              <a:off x="5228509" y="4188725"/>
              <a:ext cx="1597762" cy="437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555419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1702" kern="0">
                  <a:solidFill>
                    <a:srgbClr val="FFFFFF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网易云课堂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6696882" y="4180884"/>
              <a:ext cx="1650695" cy="39399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55541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52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5853" name="组合 13"/>
            <p:cNvGrpSpPr>
              <a:grpSpLocks/>
            </p:cNvGrpSpPr>
            <p:nvPr/>
          </p:nvGrpSpPr>
          <p:grpSpPr bwMode="auto">
            <a:xfrm>
              <a:off x="6742510" y="4271590"/>
              <a:ext cx="291703" cy="205978"/>
              <a:chOff x="6744072" y="3965894"/>
              <a:chExt cx="409599" cy="289318"/>
            </a:xfrm>
          </p:grpSpPr>
          <p:sp>
            <p:nvSpPr>
              <p:cNvPr id="21" name="同心圆 20"/>
              <p:cNvSpPr/>
              <p:nvPr/>
            </p:nvSpPr>
            <p:spPr>
              <a:xfrm>
                <a:off x="6743318" y="3965138"/>
                <a:ext cx="267019" cy="267068"/>
              </a:xfrm>
              <a:prstGeom prst="donut">
                <a:avLst>
                  <a:gd name="adj" fmla="val 18732"/>
                </a:avLst>
              </a:prstGeom>
              <a:solidFill>
                <a:srgbClr val="C2C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555419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852" ker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" name="流程图: 终止 21"/>
              <p:cNvSpPr/>
              <p:nvPr/>
            </p:nvSpPr>
            <p:spPr>
              <a:xfrm rot="2172947">
                <a:off x="6938765" y="4210180"/>
                <a:ext cx="214717" cy="44052"/>
              </a:xfrm>
              <a:prstGeom prst="flowChartTerminator">
                <a:avLst/>
              </a:prstGeom>
              <a:solidFill>
                <a:srgbClr val="C2C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555419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852" kern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5" name="文本框 14"/>
            <p:cNvSpPr txBox="1">
              <a:spLocks noChangeArrowheads="1"/>
            </p:cNvSpPr>
            <p:nvPr/>
          </p:nvSpPr>
          <p:spPr bwMode="auto">
            <a:xfrm>
              <a:off x="7008593" y="4182845"/>
              <a:ext cx="756732" cy="76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555419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1702" b="1" ker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秋叶</a:t>
              </a:r>
            </a:p>
          </p:txBody>
        </p:sp>
        <p:sp>
          <p:nvSpPr>
            <p:cNvPr id="16" name="流程图: 终止 15"/>
            <p:cNvSpPr/>
            <p:nvPr/>
          </p:nvSpPr>
          <p:spPr>
            <a:xfrm rot="2459239">
              <a:off x="7557518" y="4837543"/>
              <a:ext cx="605777" cy="129372"/>
            </a:xfrm>
            <a:prstGeom prst="flowChartTerminator">
              <a:avLst/>
            </a:prstGeom>
            <a:solidFill>
              <a:srgbClr val="5D617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55541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94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5856" name="组合 7"/>
            <p:cNvGrpSpPr>
              <a:grpSpLocks/>
            </p:cNvGrpSpPr>
            <p:nvPr/>
          </p:nvGrpSpPr>
          <p:grpSpPr bwMode="auto">
            <a:xfrm>
              <a:off x="6967538" y="4056086"/>
              <a:ext cx="846535" cy="846535"/>
              <a:chOff x="9216452" y="7221413"/>
              <a:chExt cx="998633" cy="998634"/>
            </a:xfrm>
          </p:grpSpPr>
          <p:sp>
            <p:nvSpPr>
              <p:cNvPr id="19" name="同心圆 18"/>
              <p:cNvSpPr/>
              <p:nvPr/>
            </p:nvSpPr>
            <p:spPr>
              <a:xfrm>
                <a:off x="9216317" y="7220642"/>
                <a:ext cx="999079" cy="998941"/>
              </a:xfrm>
              <a:prstGeom prst="donut">
                <a:avLst>
                  <a:gd name="adj" fmla="val 8808"/>
                </a:avLst>
              </a:prstGeom>
              <a:solidFill>
                <a:srgbClr val="5D617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555419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094" ker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93373" y="7298335"/>
                <a:ext cx="844790" cy="844790"/>
              </a:xfrm>
              <a:prstGeom prst="ellipse">
                <a:avLst/>
              </a:prstGeom>
            </p:spPr>
          </p:pic>
        </p:grpSp>
        <p:sp>
          <p:nvSpPr>
            <p:cNvPr id="18" name="矩形 23"/>
            <p:cNvSpPr>
              <a:spLocks noChangeArrowheads="1"/>
            </p:cNvSpPr>
            <p:nvPr/>
          </p:nvSpPr>
          <p:spPr bwMode="auto">
            <a:xfrm>
              <a:off x="19604" y="4353379"/>
              <a:ext cx="3109266" cy="344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555419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1217" kern="0">
                  <a:solidFill>
                    <a:srgbClr val="F96551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网易云课堂最受欢迎的付费职场课</a:t>
              </a: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368675" y="1387475"/>
            <a:ext cx="5481638" cy="2352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916" b="1" dirty="0">
                <a:solidFill>
                  <a:srgbClr val="E5051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sz="2916" b="1" dirty="0">
                <a:solidFill>
                  <a:srgbClr val="E5051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和秋叶一起学</a:t>
            </a:r>
            <a:r>
              <a:rPr lang="en-US" altLang="zh-CN" sz="2916" b="1" dirty="0">
                <a:solidFill>
                  <a:srgbClr val="E5051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PPT#</a:t>
            </a:r>
          </a:p>
          <a:p>
            <a:pPr algn="ctr" eaLnBrk="0" fontAlgn="base" hangingPunct="0">
              <a:spcBef>
                <a:spcPts val="2430"/>
              </a:spcBef>
              <a:spcAft>
                <a:spcPct val="0"/>
              </a:spcAft>
              <a:defRPr/>
            </a:pPr>
            <a:r>
              <a:rPr lang="zh-CN" altLang="en-US" sz="3564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学员暑假读书笔记</a:t>
            </a:r>
            <a:r>
              <a:rPr lang="en-US" altLang="zh-CN" sz="3564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179</a:t>
            </a:r>
            <a:r>
              <a:rPr lang="zh-CN" altLang="en-US" sz="3564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endParaRPr lang="en-US" altLang="zh-CN" sz="3564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fontAlgn="base" hangingPunct="0">
              <a:spcBef>
                <a:spcPts val="2430"/>
              </a:spcBef>
              <a:spcAft>
                <a:spcPct val="0"/>
              </a:spcAft>
              <a:defRPr/>
            </a:pPr>
            <a:r>
              <a:rPr lang="zh-CN" altLang="en-US" sz="2268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你也想做？请马上</a:t>
            </a:r>
            <a:r>
              <a:rPr lang="en-US" altLang="zh-CN" sz="2268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268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时间卡片 约定</a:t>
            </a:r>
            <a:endParaRPr lang="en-US" altLang="zh-CN" sz="2268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44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我们免费指导你做出好读书笔记</a:t>
            </a:r>
            <a:r>
              <a:rPr lang="en-US" altLang="zh-CN" sz="1944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944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098031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8" name="矩形 7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B23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DF5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直角三角形 9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7A2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1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722895" y="591581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对人敏感度的三个层次</a:t>
            </a:r>
          </a:p>
        </p:txBody>
      </p:sp>
      <p:sp>
        <p:nvSpPr>
          <p:cNvPr id="5" name="直角三角形 4"/>
          <p:cNvSpPr/>
          <p:nvPr/>
        </p:nvSpPr>
        <p:spPr>
          <a:xfrm rot="8014195">
            <a:off x="1284991" y="4261335"/>
            <a:ext cx="232722" cy="311298"/>
          </a:xfrm>
          <a:prstGeom prst="rtTriangle">
            <a:avLst/>
          </a:prstGeom>
          <a:solidFill>
            <a:srgbClr val="6344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直角三角形 25"/>
          <p:cNvSpPr/>
          <p:nvPr/>
        </p:nvSpPr>
        <p:spPr>
          <a:xfrm rot="19214939">
            <a:off x="3324376" y="5148711"/>
            <a:ext cx="249300" cy="333473"/>
          </a:xfrm>
          <a:prstGeom prst="rtTriangle">
            <a:avLst/>
          </a:prstGeom>
          <a:solidFill>
            <a:srgbClr val="6344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直角三角形 28"/>
          <p:cNvSpPr/>
          <p:nvPr/>
        </p:nvSpPr>
        <p:spPr>
          <a:xfrm rot="8014195">
            <a:off x="3913805" y="4261335"/>
            <a:ext cx="232722" cy="311298"/>
          </a:xfrm>
          <a:prstGeom prst="rtTriangle">
            <a:avLst/>
          </a:prstGeom>
          <a:solidFill>
            <a:srgbClr val="2C4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直角三角形 29"/>
          <p:cNvSpPr/>
          <p:nvPr/>
        </p:nvSpPr>
        <p:spPr>
          <a:xfrm rot="19214939">
            <a:off x="5953190" y="5148711"/>
            <a:ext cx="249300" cy="333473"/>
          </a:xfrm>
          <a:prstGeom prst="rtTriangle">
            <a:avLst/>
          </a:prstGeom>
          <a:solidFill>
            <a:srgbClr val="2C4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直角三角形 31"/>
          <p:cNvSpPr/>
          <p:nvPr/>
        </p:nvSpPr>
        <p:spPr>
          <a:xfrm rot="8014195">
            <a:off x="6542619" y="4261336"/>
            <a:ext cx="232722" cy="311298"/>
          </a:xfrm>
          <a:prstGeom prst="rtTriangle">
            <a:avLst/>
          </a:prstGeom>
          <a:solidFill>
            <a:srgbClr val="2335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直角三角形 32"/>
          <p:cNvSpPr/>
          <p:nvPr/>
        </p:nvSpPr>
        <p:spPr>
          <a:xfrm rot="19214939">
            <a:off x="8582004" y="5148712"/>
            <a:ext cx="249300" cy="333473"/>
          </a:xfrm>
          <a:prstGeom prst="rtTriangle">
            <a:avLst/>
          </a:prstGeom>
          <a:solidFill>
            <a:srgbClr val="2335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右箭头 34"/>
          <p:cNvSpPr/>
          <p:nvPr/>
        </p:nvSpPr>
        <p:spPr>
          <a:xfrm>
            <a:off x="0" y="3893457"/>
            <a:ext cx="11901268" cy="1969477"/>
          </a:xfrm>
          <a:prstGeom prst="rightArrow">
            <a:avLst>
              <a:gd name="adj1" fmla="val 50000"/>
              <a:gd name="adj2" fmla="val 75714"/>
            </a:avLst>
          </a:prstGeom>
          <a:solidFill>
            <a:srgbClr val="DE5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平行四边形 3"/>
          <p:cNvSpPr/>
          <p:nvPr/>
        </p:nvSpPr>
        <p:spPr>
          <a:xfrm rot="18996441">
            <a:off x="2060732" y="3678900"/>
            <a:ext cx="719580" cy="2389899"/>
          </a:xfrm>
          <a:custGeom>
            <a:avLst/>
            <a:gdLst>
              <a:gd name="connsiteX0" fmla="*/ 0 w 1229358"/>
              <a:gd name="connsiteY0" fmla="*/ 1885018 h 1885018"/>
              <a:gd name="connsiteX1" fmla="*/ 314273 w 1229358"/>
              <a:gd name="connsiteY1" fmla="*/ 0 h 1885018"/>
              <a:gd name="connsiteX2" fmla="*/ 1229358 w 1229358"/>
              <a:gd name="connsiteY2" fmla="*/ 0 h 1885018"/>
              <a:gd name="connsiteX3" fmla="*/ 915085 w 1229358"/>
              <a:gd name="connsiteY3" fmla="*/ 1885018 h 1885018"/>
              <a:gd name="connsiteX4" fmla="*/ 0 w 1229358"/>
              <a:gd name="connsiteY4" fmla="*/ 1885018 h 1885018"/>
              <a:gd name="connsiteX0" fmla="*/ 0 w 973968"/>
              <a:gd name="connsiteY0" fmla="*/ 1885018 h 1885018"/>
              <a:gd name="connsiteX1" fmla="*/ 314273 w 973968"/>
              <a:gd name="connsiteY1" fmla="*/ 0 h 1885018"/>
              <a:gd name="connsiteX2" fmla="*/ 973968 w 973968"/>
              <a:gd name="connsiteY2" fmla="*/ 263204 h 1885018"/>
              <a:gd name="connsiteX3" fmla="*/ 915085 w 973968"/>
              <a:gd name="connsiteY3" fmla="*/ 1885018 h 1885018"/>
              <a:gd name="connsiteX4" fmla="*/ 0 w 973968"/>
              <a:gd name="connsiteY4" fmla="*/ 1885018 h 1885018"/>
              <a:gd name="connsiteX0" fmla="*/ 0 w 960185"/>
              <a:gd name="connsiteY0" fmla="*/ 1885018 h 1885018"/>
              <a:gd name="connsiteX1" fmla="*/ 314273 w 960185"/>
              <a:gd name="connsiteY1" fmla="*/ 0 h 1885018"/>
              <a:gd name="connsiteX2" fmla="*/ 960185 w 960185"/>
              <a:gd name="connsiteY2" fmla="*/ 132204 h 1885018"/>
              <a:gd name="connsiteX3" fmla="*/ 915085 w 960185"/>
              <a:gd name="connsiteY3" fmla="*/ 1885018 h 1885018"/>
              <a:gd name="connsiteX4" fmla="*/ 0 w 960185"/>
              <a:gd name="connsiteY4" fmla="*/ 1885018 h 1885018"/>
              <a:gd name="connsiteX0" fmla="*/ 0 w 960185"/>
              <a:gd name="connsiteY0" fmla="*/ 1935794 h 1935794"/>
              <a:gd name="connsiteX1" fmla="*/ 322955 w 960185"/>
              <a:gd name="connsiteY1" fmla="*/ 0 h 1935794"/>
              <a:gd name="connsiteX2" fmla="*/ 960185 w 960185"/>
              <a:gd name="connsiteY2" fmla="*/ 182980 h 1935794"/>
              <a:gd name="connsiteX3" fmla="*/ 915085 w 960185"/>
              <a:gd name="connsiteY3" fmla="*/ 1935794 h 1935794"/>
              <a:gd name="connsiteX4" fmla="*/ 0 w 960185"/>
              <a:gd name="connsiteY4" fmla="*/ 1935794 h 1935794"/>
              <a:gd name="connsiteX0" fmla="*/ 0 w 960185"/>
              <a:gd name="connsiteY0" fmla="*/ 1922329 h 1922329"/>
              <a:gd name="connsiteX1" fmla="*/ 323333 w 960185"/>
              <a:gd name="connsiteY1" fmla="*/ 0 h 1922329"/>
              <a:gd name="connsiteX2" fmla="*/ 960185 w 960185"/>
              <a:gd name="connsiteY2" fmla="*/ 169515 h 1922329"/>
              <a:gd name="connsiteX3" fmla="*/ 915085 w 960185"/>
              <a:gd name="connsiteY3" fmla="*/ 1922329 h 1922329"/>
              <a:gd name="connsiteX4" fmla="*/ 0 w 960185"/>
              <a:gd name="connsiteY4" fmla="*/ 1922329 h 1922329"/>
              <a:gd name="connsiteX0" fmla="*/ 133398 w 636852"/>
              <a:gd name="connsiteY0" fmla="*/ 1390698 h 1922329"/>
              <a:gd name="connsiteX1" fmla="*/ 0 w 636852"/>
              <a:gd name="connsiteY1" fmla="*/ 0 h 1922329"/>
              <a:gd name="connsiteX2" fmla="*/ 636852 w 636852"/>
              <a:gd name="connsiteY2" fmla="*/ 169515 h 1922329"/>
              <a:gd name="connsiteX3" fmla="*/ 591752 w 636852"/>
              <a:gd name="connsiteY3" fmla="*/ 1922329 h 1922329"/>
              <a:gd name="connsiteX4" fmla="*/ 133398 w 636852"/>
              <a:gd name="connsiteY4" fmla="*/ 1390698 h 1922329"/>
              <a:gd name="connsiteX0" fmla="*/ 0 w 659238"/>
              <a:gd name="connsiteY0" fmla="*/ 1721854 h 1922329"/>
              <a:gd name="connsiteX1" fmla="*/ 22386 w 659238"/>
              <a:gd name="connsiteY1" fmla="*/ 0 h 1922329"/>
              <a:gd name="connsiteX2" fmla="*/ 659238 w 659238"/>
              <a:gd name="connsiteY2" fmla="*/ 169515 h 1922329"/>
              <a:gd name="connsiteX3" fmla="*/ 614138 w 659238"/>
              <a:gd name="connsiteY3" fmla="*/ 1922329 h 1922329"/>
              <a:gd name="connsiteX4" fmla="*/ 0 w 659238"/>
              <a:gd name="connsiteY4" fmla="*/ 1721854 h 1922329"/>
              <a:gd name="connsiteX0" fmla="*/ 0 w 673269"/>
              <a:gd name="connsiteY0" fmla="*/ 1702033 h 1922329"/>
              <a:gd name="connsiteX1" fmla="*/ 36417 w 673269"/>
              <a:gd name="connsiteY1" fmla="*/ 0 h 1922329"/>
              <a:gd name="connsiteX2" fmla="*/ 673269 w 673269"/>
              <a:gd name="connsiteY2" fmla="*/ 169515 h 1922329"/>
              <a:gd name="connsiteX3" fmla="*/ 628169 w 673269"/>
              <a:gd name="connsiteY3" fmla="*/ 1922329 h 1922329"/>
              <a:gd name="connsiteX4" fmla="*/ 0 w 673269"/>
              <a:gd name="connsiteY4" fmla="*/ 1702033 h 1922329"/>
              <a:gd name="connsiteX0" fmla="*/ 0 w 673269"/>
              <a:gd name="connsiteY0" fmla="*/ 1702033 h 1915219"/>
              <a:gd name="connsiteX1" fmla="*/ 36417 w 673269"/>
              <a:gd name="connsiteY1" fmla="*/ 0 h 1915219"/>
              <a:gd name="connsiteX2" fmla="*/ 673269 w 673269"/>
              <a:gd name="connsiteY2" fmla="*/ 169515 h 1915219"/>
              <a:gd name="connsiteX3" fmla="*/ 641445 w 673269"/>
              <a:gd name="connsiteY3" fmla="*/ 1915219 h 1915219"/>
              <a:gd name="connsiteX4" fmla="*/ 0 w 673269"/>
              <a:gd name="connsiteY4" fmla="*/ 1702033 h 1915219"/>
              <a:gd name="connsiteX0" fmla="*/ 0 w 673269"/>
              <a:gd name="connsiteY0" fmla="*/ 1702033 h 1921951"/>
              <a:gd name="connsiteX1" fmla="*/ 36417 w 673269"/>
              <a:gd name="connsiteY1" fmla="*/ 0 h 1921951"/>
              <a:gd name="connsiteX2" fmla="*/ 673269 w 673269"/>
              <a:gd name="connsiteY2" fmla="*/ 169515 h 1921951"/>
              <a:gd name="connsiteX3" fmla="*/ 641633 w 673269"/>
              <a:gd name="connsiteY3" fmla="*/ 1921951 h 1921951"/>
              <a:gd name="connsiteX4" fmla="*/ 0 w 673269"/>
              <a:gd name="connsiteY4" fmla="*/ 1702033 h 1921951"/>
              <a:gd name="connsiteX0" fmla="*/ 0 w 641633"/>
              <a:gd name="connsiteY0" fmla="*/ 1702033 h 1921951"/>
              <a:gd name="connsiteX1" fmla="*/ 36417 w 641633"/>
              <a:gd name="connsiteY1" fmla="*/ 0 h 1921951"/>
              <a:gd name="connsiteX2" fmla="*/ 640363 w 641633"/>
              <a:gd name="connsiteY2" fmla="*/ 197389 h 1921951"/>
              <a:gd name="connsiteX3" fmla="*/ 641633 w 641633"/>
              <a:gd name="connsiteY3" fmla="*/ 1921951 h 1921951"/>
              <a:gd name="connsiteX4" fmla="*/ 0 w 641633"/>
              <a:gd name="connsiteY4" fmla="*/ 1702033 h 1921951"/>
              <a:gd name="connsiteX0" fmla="*/ 0 w 673841"/>
              <a:gd name="connsiteY0" fmla="*/ 1702033 h 1921951"/>
              <a:gd name="connsiteX1" fmla="*/ 36417 w 673841"/>
              <a:gd name="connsiteY1" fmla="*/ 0 h 1921951"/>
              <a:gd name="connsiteX2" fmla="*/ 673837 w 673841"/>
              <a:gd name="connsiteY2" fmla="*/ 189712 h 1921951"/>
              <a:gd name="connsiteX3" fmla="*/ 641633 w 673841"/>
              <a:gd name="connsiteY3" fmla="*/ 1921951 h 1921951"/>
              <a:gd name="connsiteX4" fmla="*/ 0 w 673841"/>
              <a:gd name="connsiteY4" fmla="*/ 1702033 h 1921951"/>
              <a:gd name="connsiteX0" fmla="*/ 0 w 673842"/>
              <a:gd name="connsiteY0" fmla="*/ 1702033 h 1921951"/>
              <a:gd name="connsiteX1" fmla="*/ 36417 w 673842"/>
              <a:gd name="connsiteY1" fmla="*/ 0 h 1921951"/>
              <a:gd name="connsiteX2" fmla="*/ 673838 w 673842"/>
              <a:gd name="connsiteY2" fmla="*/ 189712 h 1921951"/>
              <a:gd name="connsiteX3" fmla="*/ 641633 w 673842"/>
              <a:gd name="connsiteY3" fmla="*/ 1921951 h 1921951"/>
              <a:gd name="connsiteX4" fmla="*/ 0 w 673842"/>
              <a:gd name="connsiteY4" fmla="*/ 1702033 h 192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842" h="1921951">
                <a:moveTo>
                  <a:pt x="0" y="1702033"/>
                </a:moveTo>
                <a:lnTo>
                  <a:pt x="36417" y="0"/>
                </a:lnTo>
                <a:lnTo>
                  <a:pt x="673838" y="189712"/>
                </a:lnTo>
                <a:cubicBezTo>
                  <a:pt x="674261" y="764566"/>
                  <a:pt x="641210" y="1347097"/>
                  <a:pt x="641633" y="1921951"/>
                </a:cubicBezTo>
                <a:lnTo>
                  <a:pt x="0" y="1702033"/>
                </a:lnTo>
                <a:close/>
              </a:path>
            </a:pathLst>
          </a:cu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平行四边形 3"/>
          <p:cNvSpPr/>
          <p:nvPr/>
        </p:nvSpPr>
        <p:spPr>
          <a:xfrm rot="18996441">
            <a:off x="4689546" y="3678900"/>
            <a:ext cx="719580" cy="2389899"/>
          </a:xfrm>
          <a:custGeom>
            <a:avLst/>
            <a:gdLst>
              <a:gd name="connsiteX0" fmla="*/ 0 w 1229358"/>
              <a:gd name="connsiteY0" fmla="*/ 1885018 h 1885018"/>
              <a:gd name="connsiteX1" fmla="*/ 314273 w 1229358"/>
              <a:gd name="connsiteY1" fmla="*/ 0 h 1885018"/>
              <a:gd name="connsiteX2" fmla="*/ 1229358 w 1229358"/>
              <a:gd name="connsiteY2" fmla="*/ 0 h 1885018"/>
              <a:gd name="connsiteX3" fmla="*/ 915085 w 1229358"/>
              <a:gd name="connsiteY3" fmla="*/ 1885018 h 1885018"/>
              <a:gd name="connsiteX4" fmla="*/ 0 w 1229358"/>
              <a:gd name="connsiteY4" fmla="*/ 1885018 h 1885018"/>
              <a:gd name="connsiteX0" fmla="*/ 0 w 973968"/>
              <a:gd name="connsiteY0" fmla="*/ 1885018 h 1885018"/>
              <a:gd name="connsiteX1" fmla="*/ 314273 w 973968"/>
              <a:gd name="connsiteY1" fmla="*/ 0 h 1885018"/>
              <a:gd name="connsiteX2" fmla="*/ 973968 w 973968"/>
              <a:gd name="connsiteY2" fmla="*/ 263204 h 1885018"/>
              <a:gd name="connsiteX3" fmla="*/ 915085 w 973968"/>
              <a:gd name="connsiteY3" fmla="*/ 1885018 h 1885018"/>
              <a:gd name="connsiteX4" fmla="*/ 0 w 973968"/>
              <a:gd name="connsiteY4" fmla="*/ 1885018 h 1885018"/>
              <a:gd name="connsiteX0" fmla="*/ 0 w 960185"/>
              <a:gd name="connsiteY0" fmla="*/ 1885018 h 1885018"/>
              <a:gd name="connsiteX1" fmla="*/ 314273 w 960185"/>
              <a:gd name="connsiteY1" fmla="*/ 0 h 1885018"/>
              <a:gd name="connsiteX2" fmla="*/ 960185 w 960185"/>
              <a:gd name="connsiteY2" fmla="*/ 132204 h 1885018"/>
              <a:gd name="connsiteX3" fmla="*/ 915085 w 960185"/>
              <a:gd name="connsiteY3" fmla="*/ 1885018 h 1885018"/>
              <a:gd name="connsiteX4" fmla="*/ 0 w 960185"/>
              <a:gd name="connsiteY4" fmla="*/ 1885018 h 1885018"/>
              <a:gd name="connsiteX0" fmla="*/ 0 w 960185"/>
              <a:gd name="connsiteY0" fmla="*/ 1935794 h 1935794"/>
              <a:gd name="connsiteX1" fmla="*/ 322955 w 960185"/>
              <a:gd name="connsiteY1" fmla="*/ 0 h 1935794"/>
              <a:gd name="connsiteX2" fmla="*/ 960185 w 960185"/>
              <a:gd name="connsiteY2" fmla="*/ 182980 h 1935794"/>
              <a:gd name="connsiteX3" fmla="*/ 915085 w 960185"/>
              <a:gd name="connsiteY3" fmla="*/ 1935794 h 1935794"/>
              <a:gd name="connsiteX4" fmla="*/ 0 w 960185"/>
              <a:gd name="connsiteY4" fmla="*/ 1935794 h 1935794"/>
              <a:gd name="connsiteX0" fmla="*/ 0 w 960185"/>
              <a:gd name="connsiteY0" fmla="*/ 1922329 h 1922329"/>
              <a:gd name="connsiteX1" fmla="*/ 323333 w 960185"/>
              <a:gd name="connsiteY1" fmla="*/ 0 h 1922329"/>
              <a:gd name="connsiteX2" fmla="*/ 960185 w 960185"/>
              <a:gd name="connsiteY2" fmla="*/ 169515 h 1922329"/>
              <a:gd name="connsiteX3" fmla="*/ 915085 w 960185"/>
              <a:gd name="connsiteY3" fmla="*/ 1922329 h 1922329"/>
              <a:gd name="connsiteX4" fmla="*/ 0 w 960185"/>
              <a:gd name="connsiteY4" fmla="*/ 1922329 h 1922329"/>
              <a:gd name="connsiteX0" fmla="*/ 133398 w 636852"/>
              <a:gd name="connsiteY0" fmla="*/ 1390698 h 1922329"/>
              <a:gd name="connsiteX1" fmla="*/ 0 w 636852"/>
              <a:gd name="connsiteY1" fmla="*/ 0 h 1922329"/>
              <a:gd name="connsiteX2" fmla="*/ 636852 w 636852"/>
              <a:gd name="connsiteY2" fmla="*/ 169515 h 1922329"/>
              <a:gd name="connsiteX3" fmla="*/ 591752 w 636852"/>
              <a:gd name="connsiteY3" fmla="*/ 1922329 h 1922329"/>
              <a:gd name="connsiteX4" fmla="*/ 133398 w 636852"/>
              <a:gd name="connsiteY4" fmla="*/ 1390698 h 1922329"/>
              <a:gd name="connsiteX0" fmla="*/ 0 w 659238"/>
              <a:gd name="connsiteY0" fmla="*/ 1721854 h 1922329"/>
              <a:gd name="connsiteX1" fmla="*/ 22386 w 659238"/>
              <a:gd name="connsiteY1" fmla="*/ 0 h 1922329"/>
              <a:gd name="connsiteX2" fmla="*/ 659238 w 659238"/>
              <a:gd name="connsiteY2" fmla="*/ 169515 h 1922329"/>
              <a:gd name="connsiteX3" fmla="*/ 614138 w 659238"/>
              <a:gd name="connsiteY3" fmla="*/ 1922329 h 1922329"/>
              <a:gd name="connsiteX4" fmla="*/ 0 w 659238"/>
              <a:gd name="connsiteY4" fmla="*/ 1721854 h 1922329"/>
              <a:gd name="connsiteX0" fmla="*/ 0 w 673269"/>
              <a:gd name="connsiteY0" fmla="*/ 1702033 h 1922329"/>
              <a:gd name="connsiteX1" fmla="*/ 36417 w 673269"/>
              <a:gd name="connsiteY1" fmla="*/ 0 h 1922329"/>
              <a:gd name="connsiteX2" fmla="*/ 673269 w 673269"/>
              <a:gd name="connsiteY2" fmla="*/ 169515 h 1922329"/>
              <a:gd name="connsiteX3" fmla="*/ 628169 w 673269"/>
              <a:gd name="connsiteY3" fmla="*/ 1922329 h 1922329"/>
              <a:gd name="connsiteX4" fmla="*/ 0 w 673269"/>
              <a:gd name="connsiteY4" fmla="*/ 1702033 h 1922329"/>
              <a:gd name="connsiteX0" fmla="*/ 0 w 673269"/>
              <a:gd name="connsiteY0" fmla="*/ 1702033 h 1915219"/>
              <a:gd name="connsiteX1" fmla="*/ 36417 w 673269"/>
              <a:gd name="connsiteY1" fmla="*/ 0 h 1915219"/>
              <a:gd name="connsiteX2" fmla="*/ 673269 w 673269"/>
              <a:gd name="connsiteY2" fmla="*/ 169515 h 1915219"/>
              <a:gd name="connsiteX3" fmla="*/ 641445 w 673269"/>
              <a:gd name="connsiteY3" fmla="*/ 1915219 h 1915219"/>
              <a:gd name="connsiteX4" fmla="*/ 0 w 673269"/>
              <a:gd name="connsiteY4" fmla="*/ 1702033 h 1915219"/>
              <a:gd name="connsiteX0" fmla="*/ 0 w 673269"/>
              <a:gd name="connsiteY0" fmla="*/ 1702033 h 1921951"/>
              <a:gd name="connsiteX1" fmla="*/ 36417 w 673269"/>
              <a:gd name="connsiteY1" fmla="*/ 0 h 1921951"/>
              <a:gd name="connsiteX2" fmla="*/ 673269 w 673269"/>
              <a:gd name="connsiteY2" fmla="*/ 169515 h 1921951"/>
              <a:gd name="connsiteX3" fmla="*/ 641633 w 673269"/>
              <a:gd name="connsiteY3" fmla="*/ 1921951 h 1921951"/>
              <a:gd name="connsiteX4" fmla="*/ 0 w 673269"/>
              <a:gd name="connsiteY4" fmla="*/ 1702033 h 1921951"/>
              <a:gd name="connsiteX0" fmla="*/ 0 w 641633"/>
              <a:gd name="connsiteY0" fmla="*/ 1702033 h 1921951"/>
              <a:gd name="connsiteX1" fmla="*/ 36417 w 641633"/>
              <a:gd name="connsiteY1" fmla="*/ 0 h 1921951"/>
              <a:gd name="connsiteX2" fmla="*/ 640363 w 641633"/>
              <a:gd name="connsiteY2" fmla="*/ 197389 h 1921951"/>
              <a:gd name="connsiteX3" fmla="*/ 641633 w 641633"/>
              <a:gd name="connsiteY3" fmla="*/ 1921951 h 1921951"/>
              <a:gd name="connsiteX4" fmla="*/ 0 w 641633"/>
              <a:gd name="connsiteY4" fmla="*/ 1702033 h 1921951"/>
              <a:gd name="connsiteX0" fmla="*/ 0 w 673841"/>
              <a:gd name="connsiteY0" fmla="*/ 1702033 h 1921951"/>
              <a:gd name="connsiteX1" fmla="*/ 36417 w 673841"/>
              <a:gd name="connsiteY1" fmla="*/ 0 h 1921951"/>
              <a:gd name="connsiteX2" fmla="*/ 673837 w 673841"/>
              <a:gd name="connsiteY2" fmla="*/ 189712 h 1921951"/>
              <a:gd name="connsiteX3" fmla="*/ 641633 w 673841"/>
              <a:gd name="connsiteY3" fmla="*/ 1921951 h 1921951"/>
              <a:gd name="connsiteX4" fmla="*/ 0 w 673841"/>
              <a:gd name="connsiteY4" fmla="*/ 1702033 h 1921951"/>
              <a:gd name="connsiteX0" fmla="*/ 0 w 673842"/>
              <a:gd name="connsiteY0" fmla="*/ 1702033 h 1921951"/>
              <a:gd name="connsiteX1" fmla="*/ 36417 w 673842"/>
              <a:gd name="connsiteY1" fmla="*/ 0 h 1921951"/>
              <a:gd name="connsiteX2" fmla="*/ 673838 w 673842"/>
              <a:gd name="connsiteY2" fmla="*/ 189712 h 1921951"/>
              <a:gd name="connsiteX3" fmla="*/ 641633 w 673842"/>
              <a:gd name="connsiteY3" fmla="*/ 1921951 h 1921951"/>
              <a:gd name="connsiteX4" fmla="*/ 0 w 673842"/>
              <a:gd name="connsiteY4" fmla="*/ 1702033 h 192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842" h="1921951">
                <a:moveTo>
                  <a:pt x="0" y="1702033"/>
                </a:moveTo>
                <a:lnTo>
                  <a:pt x="36417" y="0"/>
                </a:lnTo>
                <a:lnTo>
                  <a:pt x="673838" y="189712"/>
                </a:lnTo>
                <a:cubicBezTo>
                  <a:pt x="674261" y="764566"/>
                  <a:pt x="641210" y="1347097"/>
                  <a:pt x="641633" y="1921951"/>
                </a:cubicBezTo>
                <a:lnTo>
                  <a:pt x="0" y="1702033"/>
                </a:lnTo>
                <a:close/>
              </a:path>
            </a:pathLst>
          </a:custGeom>
          <a:solidFill>
            <a:srgbClr val="5C8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平行四边形 3"/>
          <p:cNvSpPr/>
          <p:nvPr/>
        </p:nvSpPr>
        <p:spPr>
          <a:xfrm rot="18996441">
            <a:off x="7318360" y="3678901"/>
            <a:ext cx="719580" cy="2389899"/>
          </a:xfrm>
          <a:custGeom>
            <a:avLst/>
            <a:gdLst>
              <a:gd name="connsiteX0" fmla="*/ 0 w 1229358"/>
              <a:gd name="connsiteY0" fmla="*/ 1885018 h 1885018"/>
              <a:gd name="connsiteX1" fmla="*/ 314273 w 1229358"/>
              <a:gd name="connsiteY1" fmla="*/ 0 h 1885018"/>
              <a:gd name="connsiteX2" fmla="*/ 1229358 w 1229358"/>
              <a:gd name="connsiteY2" fmla="*/ 0 h 1885018"/>
              <a:gd name="connsiteX3" fmla="*/ 915085 w 1229358"/>
              <a:gd name="connsiteY3" fmla="*/ 1885018 h 1885018"/>
              <a:gd name="connsiteX4" fmla="*/ 0 w 1229358"/>
              <a:gd name="connsiteY4" fmla="*/ 1885018 h 1885018"/>
              <a:gd name="connsiteX0" fmla="*/ 0 w 973968"/>
              <a:gd name="connsiteY0" fmla="*/ 1885018 h 1885018"/>
              <a:gd name="connsiteX1" fmla="*/ 314273 w 973968"/>
              <a:gd name="connsiteY1" fmla="*/ 0 h 1885018"/>
              <a:gd name="connsiteX2" fmla="*/ 973968 w 973968"/>
              <a:gd name="connsiteY2" fmla="*/ 263204 h 1885018"/>
              <a:gd name="connsiteX3" fmla="*/ 915085 w 973968"/>
              <a:gd name="connsiteY3" fmla="*/ 1885018 h 1885018"/>
              <a:gd name="connsiteX4" fmla="*/ 0 w 973968"/>
              <a:gd name="connsiteY4" fmla="*/ 1885018 h 1885018"/>
              <a:gd name="connsiteX0" fmla="*/ 0 w 960185"/>
              <a:gd name="connsiteY0" fmla="*/ 1885018 h 1885018"/>
              <a:gd name="connsiteX1" fmla="*/ 314273 w 960185"/>
              <a:gd name="connsiteY1" fmla="*/ 0 h 1885018"/>
              <a:gd name="connsiteX2" fmla="*/ 960185 w 960185"/>
              <a:gd name="connsiteY2" fmla="*/ 132204 h 1885018"/>
              <a:gd name="connsiteX3" fmla="*/ 915085 w 960185"/>
              <a:gd name="connsiteY3" fmla="*/ 1885018 h 1885018"/>
              <a:gd name="connsiteX4" fmla="*/ 0 w 960185"/>
              <a:gd name="connsiteY4" fmla="*/ 1885018 h 1885018"/>
              <a:gd name="connsiteX0" fmla="*/ 0 w 960185"/>
              <a:gd name="connsiteY0" fmla="*/ 1935794 h 1935794"/>
              <a:gd name="connsiteX1" fmla="*/ 322955 w 960185"/>
              <a:gd name="connsiteY1" fmla="*/ 0 h 1935794"/>
              <a:gd name="connsiteX2" fmla="*/ 960185 w 960185"/>
              <a:gd name="connsiteY2" fmla="*/ 182980 h 1935794"/>
              <a:gd name="connsiteX3" fmla="*/ 915085 w 960185"/>
              <a:gd name="connsiteY3" fmla="*/ 1935794 h 1935794"/>
              <a:gd name="connsiteX4" fmla="*/ 0 w 960185"/>
              <a:gd name="connsiteY4" fmla="*/ 1935794 h 1935794"/>
              <a:gd name="connsiteX0" fmla="*/ 0 w 960185"/>
              <a:gd name="connsiteY0" fmla="*/ 1922329 h 1922329"/>
              <a:gd name="connsiteX1" fmla="*/ 323333 w 960185"/>
              <a:gd name="connsiteY1" fmla="*/ 0 h 1922329"/>
              <a:gd name="connsiteX2" fmla="*/ 960185 w 960185"/>
              <a:gd name="connsiteY2" fmla="*/ 169515 h 1922329"/>
              <a:gd name="connsiteX3" fmla="*/ 915085 w 960185"/>
              <a:gd name="connsiteY3" fmla="*/ 1922329 h 1922329"/>
              <a:gd name="connsiteX4" fmla="*/ 0 w 960185"/>
              <a:gd name="connsiteY4" fmla="*/ 1922329 h 1922329"/>
              <a:gd name="connsiteX0" fmla="*/ 133398 w 636852"/>
              <a:gd name="connsiteY0" fmla="*/ 1390698 h 1922329"/>
              <a:gd name="connsiteX1" fmla="*/ 0 w 636852"/>
              <a:gd name="connsiteY1" fmla="*/ 0 h 1922329"/>
              <a:gd name="connsiteX2" fmla="*/ 636852 w 636852"/>
              <a:gd name="connsiteY2" fmla="*/ 169515 h 1922329"/>
              <a:gd name="connsiteX3" fmla="*/ 591752 w 636852"/>
              <a:gd name="connsiteY3" fmla="*/ 1922329 h 1922329"/>
              <a:gd name="connsiteX4" fmla="*/ 133398 w 636852"/>
              <a:gd name="connsiteY4" fmla="*/ 1390698 h 1922329"/>
              <a:gd name="connsiteX0" fmla="*/ 0 w 659238"/>
              <a:gd name="connsiteY0" fmla="*/ 1721854 h 1922329"/>
              <a:gd name="connsiteX1" fmla="*/ 22386 w 659238"/>
              <a:gd name="connsiteY1" fmla="*/ 0 h 1922329"/>
              <a:gd name="connsiteX2" fmla="*/ 659238 w 659238"/>
              <a:gd name="connsiteY2" fmla="*/ 169515 h 1922329"/>
              <a:gd name="connsiteX3" fmla="*/ 614138 w 659238"/>
              <a:gd name="connsiteY3" fmla="*/ 1922329 h 1922329"/>
              <a:gd name="connsiteX4" fmla="*/ 0 w 659238"/>
              <a:gd name="connsiteY4" fmla="*/ 1721854 h 1922329"/>
              <a:gd name="connsiteX0" fmla="*/ 0 w 673269"/>
              <a:gd name="connsiteY0" fmla="*/ 1702033 h 1922329"/>
              <a:gd name="connsiteX1" fmla="*/ 36417 w 673269"/>
              <a:gd name="connsiteY1" fmla="*/ 0 h 1922329"/>
              <a:gd name="connsiteX2" fmla="*/ 673269 w 673269"/>
              <a:gd name="connsiteY2" fmla="*/ 169515 h 1922329"/>
              <a:gd name="connsiteX3" fmla="*/ 628169 w 673269"/>
              <a:gd name="connsiteY3" fmla="*/ 1922329 h 1922329"/>
              <a:gd name="connsiteX4" fmla="*/ 0 w 673269"/>
              <a:gd name="connsiteY4" fmla="*/ 1702033 h 1922329"/>
              <a:gd name="connsiteX0" fmla="*/ 0 w 673269"/>
              <a:gd name="connsiteY0" fmla="*/ 1702033 h 1915219"/>
              <a:gd name="connsiteX1" fmla="*/ 36417 w 673269"/>
              <a:gd name="connsiteY1" fmla="*/ 0 h 1915219"/>
              <a:gd name="connsiteX2" fmla="*/ 673269 w 673269"/>
              <a:gd name="connsiteY2" fmla="*/ 169515 h 1915219"/>
              <a:gd name="connsiteX3" fmla="*/ 641445 w 673269"/>
              <a:gd name="connsiteY3" fmla="*/ 1915219 h 1915219"/>
              <a:gd name="connsiteX4" fmla="*/ 0 w 673269"/>
              <a:gd name="connsiteY4" fmla="*/ 1702033 h 1915219"/>
              <a:gd name="connsiteX0" fmla="*/ 0 w 673269"/>
              <a:gd name="connsiteY0" fmla="*/ 1702033 h 1921951"/>
              <a:gd name="connsiteX1" fmla="*/ 36417 w 673269"/>
              <a:gd name="connsiteY1" fmla="*/ 0 h 1921951"/>
              <a:gd name="connsiteX2" fmla="*/ 673269 w 673269"/>
              <a:gd name="connsiteY2" fmla="*/ 169515 h 1921951"/>
              <a:gd name="connsiteX3" fmla="*/ 641633 w 673269"/>
              <a:gd name="connsiteY3" fmla="*/ 1921951 h 1921951"/>
              <a:gd name="connsiteX4" fmla="*/ 0 w 673269"/>
              <a:gd name="connsiteY4" fmla="*/ 1702033 h 1921951"/>
              <a:gd name="connsiteX0" fmla="*/ 0 w 641633"/>
              <a:gd name="connsiteY0" fmla="*/ 1702033 h 1921951"/>
              <a:gd name="connsiteX1" fmla="*/ 36417 w 641633"/>
              <a:gd name="connsiteY1" fmla="*/ 0 h 1921951"/>
              <a:gd name="connsiteX2" fmla="*/ 640363 w 641633"/>
              <a:gd name="connsiteY2" fmla="*/ 197389 h 1921951"/>
              <a:gd name="connsiteX3" fmla="*/ 641633 w 641633"/>
              <a:gd name="connsiteY3" fmla="*/ 1921951 h 1921951"/>
              <a:gd name="connsiteX4" fmla="*/ 0 w 641633"/>
              <a:gd name="connsiteY4" fmla="*/ 1702033 h 1921951"/>
              <a:gd name="connsiteX0" fmla="*/ 0 w 673841"/>
              <a:gd name="connsiteY0" fmla="*/ 1702033 h 1921951"/>
              <a:gd name="connsiteX1" fmla="*/ 36417 w 673841"/>
              <a:gd name="connsiteY1" fmla="*/ 0 h 1921951"/>
              <a:gd name="connsiteX2" fmla="*/ 673837 w 673841"/>
              <a:gd name="connsiteY2" fmla="*/ 189712 h 1921951"/>
              <a:gd name="connsiteX3" fmla="*/ 641633 w 673841"/>
              <a:gd name="connsiteY3" fmla="*/ 1921951 h 1921951"/>
              <a:gd name="connsiteX4" fmla="*/ 0 w 673841"/>
              <a:gd name="connsiteY4" fmla="*/ 1702033 h 1921951"/>
              <a:gd name="connsiteX0" fmla="*/ 0 w 673842"/>
              <a:gd name="connsiteY0" fmla="*/ 1702033 h 1921951"/>
              <a:gd name="connsiteX1" fmla="*/ 36417 w 673842"/>
              <a:gd name="connsiteY1" fmla="*/ 0 h 1921951"/>
              <a:gd name="connsiteX2" fmla="*/ 673838 w 673842"/>
              <a:gd name="connsiteY2" fmla="*/ 189712 h 1921951"/>
              <a:gd name="connsiteX3" fmla="*/ 641633 w 673842"/>
              <a:gd name="connsiteY3" fmla="*/ 1921951 h 1921951"/>
              <a:gd name="connsiteX4" fmla="*/ 0 w 673842"/>
              <a:gd name="connsiteY4" fmla="*/ 1702033 h 192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842" h="1921951">
                <a:moveTo>
                  <a:pt x="0" y="1702033"/>
                </a:moveTo>
                <a:lnTo>
                  <a:pt x="36417" y="0"/>
                </a:lnTo>
                <a:lnTo>
                  <a:pt x="673838" y="189712"/>
                </a:lnTo>
                <a:cubicBezTo>
                  <a:pt x="674261" y="764566"/>
                  <a:pt x="641210" y="1347097"/>
                  <a:pt x="641633" y="1921951"/>
                </a:cubicBezTo>
                <a:lnTo>
                  <a:pt x="0" y="1702033"/>
                </a:lnTo>
                <a:close/>
              </a:path>
            </a:pathLst>
          </a:custGeom>
          <a:solidFill>
            <a:srgbClr val="77A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087048" y="4612239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敏感度</a:t>
            </a:r>
            <a:endParaRPr lang="zh-CN" altLang="en-US" sz="2800" dirty="0"/>
          </a:p>
        </p:txBody>
      </p:sp>
      <p:grpSp>
        <p:nvGrpSpPr>
          <p:cNvPr id="48" name="组合 47"/>
          <p:cNvGrpSpPr/>
          <p:nvPr/>
        </p:nvGrpSpPr>
        <p:grpSpPr>
          <a:xfrm>
            <a:off x="1732759" y="2595680"/>
            <a:ext cx="2886491" cy="1450177"/>
            <a:chOff x="1732759" y="2595680"/>
            <a:chExt cx="2886491" cy="1450177"/>
          </a:xfrm>
        </p:grpSpPr>
        <p:cxnSp>
          <p:nvCxnSpPr>
            <p:cNvPr id="39" name="直接连接符 38"/>
            <p:cNvCxnSpPr/>
            <p:nvPr/>
          </p:nvCxnSpPr>
          <p:spPr>
            <a:xfrm flipH="1">
              <a:off x="1732759" y="2812143"/>
              <a:ext cx="452188" cy="1233714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2184947" y="2812143"/>
              <a:ext cx="912683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45"/>
            <p:cNvSpPr/>
            <p:nvPr/>
          </p:nvSpPr>
          <p:spPr>
            <a:xfrm>
              <a:off x="2579554" y="2599685"/>
              <a:ext cx="2039696" cy="368582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2579554" y="2595680"/>
              <a:ext cx="2031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观察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不同人的反应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432139" y="2595680"/>
            <a:ext cx="2886491" cy="1450177"/>
            <a:chOff x="1732759" y="2595680"/>
            <a:chExt cx="2886491" cy="1450177"/>
          </a:xfrm>
        </p:grpSpPr>
        <p:cxnSp>
          <p:nvCxnSpPr>
            <p:cNvPr id="60" name="直接连接符 59"/>
            <p:cNvCxnSpPr/>
            <p:nvPr/>
          </p:nvCxnSpPr>
          <p:spPr>
            <a:xfrm flipH="1">
              <a:off x="1732759" y="2812143"/>
              <a:ext cx="452188" cy="1233714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2184947" y="2812143"/>
              <a:ext cx="912683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矩形 61"/>
            <p:cNvSpPr/>
            <p:nvPr/>
          </p:nvSpPr>
          <p:spPr>
            <a:xfrm>
              <a:off x="2579554" y="2599685"/>
              <a:ext cx="2039696" cy="368582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2694970" y="2595680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知道他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想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要什么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060953" y="2595680"/>
            <a:ext cx="2886491" cy="1450177"/>
            <a:chOff x="1732759" y="2595680"/>
            <a:chExt cx="2886491" cy="1450177"/>
          </a:xfrm>
        </p:grpSpPr>
        <p:cxnSp>
          <p:nvCxnSpPr>
            <p:cNvPr id="65" name="直接连接符 64"/>
            <p:cNvCxnSpPr/>
            <p:nvPr/>
          </p:nvCxnSpPr>
          <p:spPr>
            <a:xfrm flipH="1">
              <a:off x="1732759" y="2812143"/>
              <a:ext cx="452188" cy="1233714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2184947" y="2812143"/>
              <a:ext cx="912683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2579554" y="2599685"/>
              <a:ext cx="2039696" cy="368582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2694970" y="2595680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知道他需要什么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0" name="矩形 69"/>
          <p:cNvSpPr/>
          <p:nvPr/>
        </p:nvSpPr>
        <p:spPr>
          <a:xfrm>
            <a:off x="2068064" y="467379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识别</a:t>
            </a:r>
          </a:p>
        </p:txBody>
      </p:sp>
      <p:sp>
        <p:nvSpPr>
          <p:cNvPr id="71" name="矩形 70"/>
          <p:cNvSpPr/>
          <p:nvPr/>
        </p:nvSpPr>
        <p:spPr>
          <a:xfrm>
            <a:off x="4696723" y="467379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运用</a:t>
            </a:r>
          </a:p>
        </p:txBody>
      </p:sp>
      <p:sp>
        <p:nvSpPr>
          <p:cNvPr id="72" name="矩形 71"/>
          <p:cNvSpPr/>
          <p:nvPr/>
        </p:nvSpPr>
        <p:spPr>
          <a:xfrm>
            <a:off x="7308670" y="467379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</a:p>
        </p:txBody>
      </p:sp>
    </p:spTree>
    <p:extLst>
      <p:ext uri="{BB962C8B-B14F-4D97-AF65-F5344CB8AC3E}">
        <p14:creationId xmlns:p14="http://schemas.microsoft.com/office/powerpoint/2010/main" val="187783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8" name="矩形 7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B23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DF5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直角三角形 9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7A2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1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722895" y="591581"/>
            <a:ext cx="5395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对人敏感度的三个层次</a:t>
            </a: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举例：衣服卖场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31" y="1357086"/>
            <a:ext cx="874964" cy="20719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22" y="1343086"/>
            <a:ext cx="762968" cy="20859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04" y="1329086"/>
            <a:ext cx="846965" cy="209991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999294" y="3706255"/>
            <a:ext cx="3610968" cy="272382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合格的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面对不回应问候的顾客，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保持适当的距离，让顾客自己挑选衣服，留意他是在翻价牌还是翻衣服，等他头一抬起来就走过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去：“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先生，有什么可以帮您？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面对立马回应问候的顾客，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贴身全程陪同，与顾客进行充分的互动：“您这件衣服真的挺好看的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453431" y="3713589"/>
            <a:ext cx="3271961" cy="272382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厉害的销售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里非常空闲，陪着顾客不停试穿衣服，借此帮店里招揽人气：“姐，来了新货，咱们一件一件来试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里非常忙碌，把客户推到试衣间：“姐，这三件我认为你最合适，你先试一下这三件”，然后可以分身去接待其他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顾客。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63852" y="3725304"/>
            <a:ext cx="2516074" cy="20774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一般的销售员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面对顾客，说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完“欢迎光临”之后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就结束了；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面对喜欢试穿衣服的顾客，全程陪同顾客不断的试穿，无视店内忙碌情况。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93359" y="3547956"/>
            <a:ext cx="1269453" cy="54000"/>
          </a:xfrm>
          <a:prstGeom prst="rect">
            <a:avLst/>
          </a:prstGeom>
          <a:solidFill>
            <a:srgbClr val="F6A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5143679" y="3547956"/>
            <a:ext cx="1269453" cy="54000"/>
          </a:xfrm>
          <a:prstGeom prst="rect">
            <a:avLst/>
          </a:prstGeom>
          <a:solidFill>
            <a:srgbClr val="5F8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9454686" y="3547956"/>
            <a:ext cx="1269453" cy="54000"/>
          </a:xfrm>
          <a:prstGeom prst="rect">
            <a:avLst/>
          </a:prstGeom>
          <a:solidFill>
            <a:srgbClr val="87A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47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单圆角矩形 1"/>
          <p:cNvSpPr/>
          <p:nvPr/>
        </p:nvSpPr>
        <p:spPr>
          <a:xfrm>
            <a:off x="5353050" y="1466850"/>
            <a:ext cx="6172200" cy="5124450"/>
          </a:xfrm>
          <a:prstGeom prst="round1Rect">
            <a:avLst/>
          </a:prstGeom>
          <a:solidFill>
            <a:srgbClr val="5C8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8" name="矩形 7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B23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DF5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直角三角形 9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7A2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1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722895" y="591581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研究行为风格的两个基础</a:t>
            </a:r>
          </a:p>
        </p:txBody>
      </p:sp>
      <p:sp>
        <p:nvSpPr>
          <p:cNvPr id="40" name="矩形 39"/>
          <p:cNvSpPr/>
          <p:nvPr/>
        </p:nvSpPr>
        <p:spPr>
          <a:xfrm>
            <a:off x="5565747" y="2560483"/>
            <a:ext cx="58013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行为风格小游戏：两手交叉握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规则：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十指交叉握好，观察是哪只手的大拇指在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上面；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结果：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右手在上→左脑发达，事业成功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在上→右脑发达，家庭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幸福；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启示：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根据自己的习惯再进行一次练习，两次握手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情况往往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一样，证明人的行为是具有倾向性的。</a:t>
            </a:r>
          </a:p>
        </p:txBody>
      </p:sp>
      <p:sp>
        <p:nvSpPr>
          <p:cNvPr id="26" name="矩形 25"/>
          <p:cNvSpPr/>
          <p:nvPr/>
        </p:nvSpPr>
        <p:spPr>
          <a:xfrm>
            <a:off x="711200" y="1466850"/>
            <a:ext cx="4641850" cy="5117336"/>
          </a:xfrm>
          <a:prstGeom prst="rect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888646" y="5522357"/>
            <a:ext cx="4089495" cy="10618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行为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的倾向性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根据行为的倾向进行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预测管理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就是预测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89" y="1765935"/>
            <a:ext cx="4013318" cy="3817382"/>
          </a:xfrm>
          <a:prstGeom prst="rect">
            <a:avLst/>
          </a:prstGeom>
          <a:ln>
            <a:noFill/>
          </a:ln>
        </p:spPr>
      </p:pic>
      <p:sp>
        <p:nvSpPr>
          <p:cNvPr id="30" name="等腰三角形 29"/>
          <p:cNvSpPr/>
          <p:nvPr/>
        </p:nvSpPr>
        <p:spPr>
          <a:xfrm>
            <a:off x="2798759" y="5364408"/>
            <a:ext cx="269268" cy="232128"/>
          </a:xfrm>
          <a:prstGeom prst="triangle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0A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单圆角矩形 1"/>
          <p:cNvSpPr/>
          <p:nvPr/>
        </p:nvSpPr>
        <p:spPr>
          <a:xfrm>
            <a:off x="5353050" y="1466850"/>
            <a:ext cx="6172200" cy="5124450"/>
          </a:xfrm>
          <a:prstGeom prst="round1Rect">
            <a:avLst/>
          </a:prstGeom>
          <a:solidFill>
            <a:srgbClr val="5C8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-19050"/>
            <a:ext cx="12192000" cy="1107996"/>
            <a:chOff x="0" y="-329934"/>
            <a:chExt cx="12192000" cy="1107996"/>
          </a:xfrm>
        </p:grpSpPr>
        <p:sp>
          <p:nvSpPr>
            <p:cNvPr id="8" name="矩形 7"/>
            <p:cNvSpPr/>
            <p:nvPr/>
          </p:nvSpPr>
          <p:spPr>
            <a:xfrm>
              <a:off x="0" y="227692"/>
              <a:ext cx="12192000" cy="475343"/>
            </a:xfrm>
            <a:prstGeom prst="rect">
              <a:avLst/>
            </a:prstGeom>
            <a:solidFill>
              <a:srgbClr val="B23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11200" y="-254907"/>
              <a:ext cx="986971" cy="957942"/>
            </a:xfrm>
            <a:prstGeom prst="rect">
              <a:avLst/>
            </a:prstGeom>
            <a:solidFill>
              <a:srgbClr val="DF5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直角三角形 9"/>
            <p:cNvSpPr/>
            <p:nvPr/>
          </p:nvSpPr>
          <p:spPr>
            <a:xfrm flipH="1">
              <a:off x="463324" y="-240621"/>
              <a:ext cx="247876" cy="481241"/>
            </a:xfrm>
            <a:prstGeom prst="rtTriangle">
              <a:avLst/>
            </a:prstGeom>
            <a:solidFill>
              <a:srgbClr val="7A2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88646" y="-329934"/>
              <a:ext cx="64472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</a:rPr>
                <a:t>1</a:t>
              </a:r>
              <a:endParaRPr lang="zh-CN" altLang="en-US" sz="6600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15" name="矩形 14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722895" y="591581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研究行为风格的两个基础</a:t>
            </a:r>
          </a:p>
        </p:txBody>
      </p:sp>
      <p:sp>
        <p:nvSpPr>
          <p:cNvPr id="21" name="矩形 20"/>
          <p:cNvSpPr/>
          <p:nvPr/>
        </p:nvSpPr>
        <p:spPr>
          <a:xfrm>
            <a:off x="5435908" y="1571545"/>
            <a:ext cx="641656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行为风格小游戏：描述一个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圆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规则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描述图中所画</a:t>
            </a: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的这个</a:t>
            </a:r>
            <a:r>
              <a:rPr lang="zh-CN" altLang="en-US" sz="1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圆（如下图所示）</a:t>
            </a:r>
            <a:endParaRPr lang="en-US" altLang="zh-CN" sz="160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802040" y="4836591"/>
            <a:ext cx="809525" cy="2022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876815" y="4039202"/>
            <a:ext cx="506436" cy="506436"/>
          </a:xfrm>
          <a:prstGeom prst="ellipse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824921" y="4800078"/>
            <a:ext cx="818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2739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第一幅图</a:t>
            </a:r>
          </a:p>
        </p:txBody>
      </p:sp>
      <p:sp>
        <p:nvSpPr>
          <p:cNvPr id="36" name="矩形 35"/>
          <p:cNvSpPr/>
          <p:nvPr/>
        </p:nvSpPr>
        <p:spPr>
          <a:xfrm>
            <a:off x="9224031" y="4833604"/>
            <a:ext cx="809525" cy="202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8392501" y="2474690"/>
            <a:ext cx="2826968" cy="2195300"/>
            <a:chOff x="6051538" y="5265520"/>
            <a:chExt cx="2054257" cy="1595245"/>
          </a:xfrm>
        </p:grpSpPr>
        <p:sp>
          <p:nvSpPr>
            <p:cNvPr id="26" name="文本框 25"/>
            <p:cNvSpPr txBox="1"/>
            <p:nvPr/>
          </p:nvSpPr>
          <p:spPr>
            <a:xfrm>
              <a:off x="6051875" y="5265520"/>
              <a:ext cx="54373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solidFill>
                    <a:schemeClr val="bg1"/>
                  </a:solidFill>
                  <a:latin typeface="Batang" panose="02030600000101010101" pitchFamily="18" charset="-127"/>
                  <a:ea typeface="Batang" panose="02030600000101010101" pitchFamily="18" charset="-127"/>
                  <a:cs typeface="Arial Unicode MS" panose="020B0604020202020204" pitchFamily="34" charset="-122"/>
                </a:rPr>
                <a:t>,</a:t>
              </a:r>
              <a:endParaRPr lang="zh-CN" altLang="en-US" sz="96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Unicode MS" panose="020B0604020202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6051538" y="5611751"/>
              <a:ext cx="2054257" cy="1249014"/>
              <a:chOff x="6051538" y="5611751"/>
              <a:chExt cx="2054257" cy="1249014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6800588" y="5611751"/>
                <a:ext cx="318478" cy="318477"/>
              </a:xfrm>
              <a:prstGeom prst="ellipse">
                <a:avLst/>
              </a:prstGeom>
              <a:solidFill>
                <a:srgbClr val="E0A7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0A74E"/>
                  </a:solidFill>
                </a:endParaRPr>
              </a:p>
            </p:txBody>
          </p:sp>
          <p:sp>
            <p:nvSpPr>
              <p:cNvPr id="29" name="等腰三角形 28"/>
              <p:cNvSpPr/>
              <p:nvPr/>
            </p:nvSpPr>
            <p:spPr>
              <a:xfrm>
                <a:off x="6089331" y="5636790"/>
                <a:ext cx="293347" cy="25288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0A74E"/>
                  </a:solidFill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7536653" y="5641228"/>
                <a:ext cx="248448" cy="2484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0A74E"/>
                  </a:solidFill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6051538" y="6552988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母鸡</a:t>
                </a:r>
                <a:endPara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6800588" y="6059999"/>
                <a:ext cx="318478" cy="318477"/>
              </a:xfrm>
              <a:prstGeom prst="ellipse">
                <a:avLst/>
              </a:prstGeom>
              <a:solidFill>
                <a:srgbClr val="E0A7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0A74E"/>
                  </a:solidFill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6800588" y="6518835"/>
                <a:ext cx="318478" cy="318477"/>
              </a:xfrm>
              <a:prstGeom prst="ellipse">
                <a:avLst/>
              </a:prstGeom>
              <a:solidFill>
                <a:srgbClr val="E0A7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0A74E"/>
                  </a:solidFill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7466711" y="6550333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鸡</a:t>
                </a:r>
                <a:endPara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7408168" y="5943844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 smtClean="0">
                    <a:solidFill>
                      <a:schemeClr val="bg1"/>
                    </a:solidFill>
                    <a:latin typeface="Batang" panose="02030600000101010101" pitchFamily="18" charset="-127"/>
                    <a:ea typeface="Batang" panose="02030600000101010101" pitchFamily="18" charset="-127"/>
                    <a:cs typeface="Arial Unicode MS" panose="020B0604020202020204" pitchFamily="34" charset="-122"/>
                  </a:rPr>
                  <a:t>！</a:t>
                </a:r>
                <a:endParaRPr lang="zh-CN" altLang="en-US" sz="4000" dirty="0">
                  <a:solidFill>
                    <a:schemeClr val="bg1"/>
                  </a:solidFill>
                  <a:latin typeface="Batang" panose="02030600000101010101" pitchFamily="18" charset="-127"/>
                  <a:ea typeface="Batang" panose="02030600000101010101" pitchFamily="18" charset="-127"/>
                  <a:cs typeface="Arial Unicode MS" panose="020B0604020202020204" pitchFamily="34" charset="-122"/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8903872" y="2965845"/>
            <a:ext cx="1477144" cy="461666"/>
            <a:chOff x="3636341" y="5222615"/>
            <a:chExt cx="1073388" cy="335476"/>
          </a:xfrm>
        </p:grpSpPr>
        <p:sp>
          <p:nvSpPr>
            <p:cNvPr id="38" name="文本框 37"/>
            <p:cNvSpPr txBox="1"/>
            <p:nvPr/>
          </p:nvSpPr>
          <p:spPr>
            <a:xfrm>
              <a:off x="3636341" y="5222615"/>
              <a:ext cx="357841" cy="335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→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351888" y="5222615"/>
              <a:ext cx="357841" cy="335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→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903872" y="3566606"/>
            <a:ext cx="1477144" cy="461666"/>
            <a:chOff x="3636341" y="5222615"/>
            <a:chExt cx="1073388" cy="335476"/>
          </a:xfrm>
        </p:grpSpPr>
        <p:sp>
          <p:nvSpPr>
            <p:cNvPr id="43" name="文本框 42"/>
            <p:cNvSpPr txBox="1"/>
            <p:nvPr/>
          </p:nvSpPr>
          <p:spPr>
            <a:xfrm>
              <a:off x="3636341" y="5222615"/>
              <a:ext cx="357841" cy="335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→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4351888" y="5222615"/>
              <a:ext cx="357841" cy="335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→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903872" y="4199442"/>
            <a:ext cx="1477144" cy="461666"/>
            <a:chOff x="3636341" y="5260715"/>
            <a:chExt cx="1073388" cy="335476"/>
          </a:xfrm>
        </p:grpSpPr>
        <p:sp>
          <p:nvSpPr>
            <p:cNvPr id="46" name="文本框 45"/>
            <p:cNvSpPr txBox="1"/>
            <p:nvPr/>
          </p:nvSpPr>
          <p:spPr>
            <a:xfrm>
              <a:off x="3636341" y="5260715"/>
              <a:ext cx="357841" cy="335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→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351888" y="5260715"/>
              <a:ext cx="357841" cy="335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→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9224031" y="4789945"/>
            <a:ext cx="809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2739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第二幅</a:t>
            </a:r>
            <a:r>
              <a:rPr lang="zh-CN" altLang="en-US" sz="1200" dirty="0">
                <a:solidFill>
                  <a:srgbClr val="2739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</a:p>
        </p:txBody>
      </p:sp>
      <p:sp>
        <p:nvSpPr>
          <p:cNvPr id="3" name="矩形 2"/>
          <p:cNvSpPr/>
          <p:nvPr/>
        </p:nvSpPr>
        <p:spPr>
          <a:xfrm>
            <a:off x="5429905" y="5099999"/>
            <a:ext cx="59524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启示： 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当你没有清晰的坐标轴的时候，你只会用自己当前的状态和</a:t>
            </a:r>
            <a:r>
              <a:rPr lang="zh-CN" altLang="en-US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感觉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去描述对方。建立坐标轴后，你有能力更好的去描述一个事物。</a:t>
            </a:r>
          </a:p>
        </p:txBody>
      </p:sp>
      <p:sp>
        <p:nvSpPr>
          <p:cNvPr id="7" name="椭圆形标注 6"/>
          <p:cNvSpPr/>
          <p:nvPr/>
        </p:nvSpPr>
        <p:spPr>
          <a:xfrm>
            <a:off x="6936577" y="2946067"/>
            <a:ext cx="1133994" cy="1027888"/>
          </a:xfrm>
          <a:prstGeom prst="wedgeEllipseCallout">
            <a:avLst>
              <a:gd name="adj1" fmla="val -34944"/>
              <a:gd name="adj2" fmla="val 49897"/>
            </a:avLst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7160875" y="2983480"/>
            <a:ext cx="7232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太阳？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鸡蛋？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句号？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………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9370307" y="300861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圆形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9370307" y="362025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句号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9370307" y="426457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鸡蛋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11200" y="1466850"/>
            <a:ext cx="4641850" cy="5117336"/>
          </a:xfrm>
          <a:prstGeom prst="rect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888646" y="5522357"/>
            <a:ext cx="3912049" cy="10618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方法的科学性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用科学的方法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描述不同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的行为风格</a:t>
            </a: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3"/>
          <a:stretch/>
        </p:blipFill>
        <p:spPr>
          <a:xfrm>
            <a:off x="1032894" y="1767840"/>
            <a:ext cx="3999117" cy="3825140"/>
          </a:xfrm>
          <a:prstGeom prst="rect">
            <a:avLst/>
          </a:prstGeom>
        </p:spPr>
      </p:pic>
      <p:sp>
        <p:nvSpPr>
          <p:cNvPr id="66" name="等腰三角形 65"/>
          <p:cNvSpPr/>
          <p:nvPr/>
        </p:nvSpPr>
        <p:spPr>
          <a:xfrm>
            <a:off x="2798759" y="5364408"/>
            <a:ext cx="269268" cy="232128"/>
          </a:xfrm>
          <a:prstGeom prst="triangle">
            <a:avLst/>
          </a:prstGeom>
          <a:solidFill>
            <a:srgbClr val="E0A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0A74E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8254442" y="2946067"/>
            <a:ext cx="0" cy="2089813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6244667" y="2946067"/>
            <a:ext cx="0" cy="2089813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>
            <a:off x="10934142" y="2946067"/>
            <a:ext cx="0" cy="2089813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33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组合 222"/>
          <p:cNvGrpSpPr/>
          <p:nvPr/>
        </p:nvGrpSpPr>
        <p:grpSpPr>
          <a:xfrm>
            <a:off x="-1601613" y="-19050"/>
            <a:ext cx="13832079" cy="6918533"/>
            <a:chOff x="-1601613" y="-19050"/>
            <a:chExt cx="13832079" cy="6918533"/>
          </a:xfrm>
        </p:grpSpPr>
        <p:grpSp>
          <p:nvGrpSpPr>
            <p:cNvPr id="229" name="组合 228"/>
            <p:cNvGrpSpPr/>
            <p:nvPr/>
          </p:nvGrpSpPr>
          <p:grpSpPr>
            <a:xfrm>
              <a:off x="-1601613" y="-19050"/>
              <a:ext cx="13832079" cy="6397454"/>
              <a:chOff x="-1601613" y="-19050"/>
              <a:chExt cx="13832079" cy="6397454"/>
            </a:xfrm>
            <a:solidFill>
              <a:schemeClr val="bg1">
                <a:alpha val="4000"/>
              </a:schemeClr>
            </a:solidFill>
          </p:grpSpPr>
          <p:grpSp>
            <p:nvGrpSpPr>
              <p:cNvPr id="242" name="组合 241"/>
              <p:cNvGrpSpPr/>
              <p:nvPr/>
            </p:nvGrpSpPr>
            <p:grpSpPr>
              <a:xfrm>
                <a:off x="-1601613" y="-19050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67" name="组合 466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82" name="矩形 48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3" name="矩形 48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4" name="矩形 48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5" name="矩形 48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6" name="矩形 48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7" name="矩形 48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8" name="矩形 48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9" name="矩形 48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0" name="矩形 48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1" name="矩形 49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2" name="矩形 49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3" name="矩形 492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68" name="组合 467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69" name="矩形 46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0" name="矩形 46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1" name="矩形 47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2" name="矩形 47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3" name="矩形 47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4" name="矩形 47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5" name="矩形 47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6" name="矩形 47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7" name="矩形 47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8" name="矩形 47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9" name="矩形 47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0" name="矩形 479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1" name="矩形 480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3" name="组合 242"/>
              <p:cNvGrpSpPr/>
              <p:nvPr/>
            </p:nvGrpSpPr>
            <p:grpSpPr>
              <a:xfrm>
                <a:off x="-1601613" y="1046719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41" name="组合 440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56" name="矩形 45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7" name="矩形 45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8" name="矩形 45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9" name="矩形 45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0" name="矩形 45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1" name="矩形 46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2" name="矩形 46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3" name="矩形 46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4" name="矩形 46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5" name="矩形 46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6" name="矩形 465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42" name="组合 441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43" name="矩形 442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4" name="矩形 443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5" name="矩形 444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6" name="矩形 445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7" name="矩形 446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8" name="矩形 447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9" name="矩形 448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0" name="矩形 449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1" name="矩形 450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2" name="矩形 451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3" name="矩形 452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4" name="矩形 453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5" name="矩形 454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4" name="组合 243"/>
              <p:cNvGrpSpPr/>
              <p:nvPr/>
            </p:nvGrpSpPr>
            <p:grpSpPr>
              <a:xfrm>
                <a:off x="-1601613" y="210334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414" name="组合 413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29" name="矩形 42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0" name="矩形 42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1" name="矩形 43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2" name="矩形 43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3" name="矩形 43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矩形 43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5" name="矩形 43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6" name="矩形 43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7" name="矩形 43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8" name="矩形 43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9" name="矩形 43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0" name="矩形 439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15" name="组合 414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416" name="矩形 415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7" name="矩形 416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8" name="矩形 417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9" name="矩形 418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0" name="矩形 419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1" name="矩形 420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2" name="矩形 421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3" name="矩形 422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4" name="矩形 423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5" name="矩形 424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6" name="矩形 425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7" name="矩形 426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8" name="矩形 427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5" name="组合 244"/>
              <p:cNvGrpSpPr/>
              <p:nvPr/>
            </p:nvGrpSpPr>
            <p:grpSpPr>
              <a:xfrm>
                <a:off x="-1601613" y="3190228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87" name="组合 386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402" name="矩形 40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3" name="矩形 40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4" name="矩形 40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5" name="矩形 40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6" name="矩形 40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7" name="矩形 40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8" name="矩形 40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9" name="矩形 40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0" name="矩形 40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1" name="矩形 41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2" name="矩形 41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3" name="矩形 412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88" name="组合 387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89" name="矩形 388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0" name="矩形 389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1" name="矩形 390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2" name="矩形 391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3" name="矩形 392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4" name="矩形 393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5" name="矩形 394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6" name="矩形 395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7" name="矩形 396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8" name="矩形 397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9" name="矩形 398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0" name="矩形 399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1" name="矩形 400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6" name="组合 245"/>
              <p:cNvGrpSpPr/>
              <p:nvPr/>
            </p:nvGrpSpPr>
            <p:grpSpPr>
              <a:xfrm>
                <a:off x="-1601613" y="4258147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360" name="组合 359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75" name="矩形 374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6" name="矩形 375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7" name="矩形 376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8" name="矩形 377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9" name="矩形 378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0" name="矩形 379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1" name="矩形 38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2" name="矩形 38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3" name="矩形 38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4" name="矩形 38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5" name="矩形 38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6" name="矩形 385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61" name="组合 360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62" name="矩形 361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3" name="矩形 362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4" name="矩形 363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5" name="矩形 364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6" name="矩形 365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7" name="矩形 366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8" name="矩形 367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9" name="矩形 368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0" name="矩形 369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1" name="矩形 370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2" name="矩形 371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3" name="矩形 372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4" name="矩形 373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7" name="组合 246"/>
              <p:cNvGrpSpPr/>
              <p:nvPr/>
            </p:nvGrpSpPr>
            <p:grpSpPr>
              <a:xfrm>
                <a:off x="-1601613" y="5312115"/>
                <a:ext cx="13832079" cy="1066289"/>
                <a:chOff x="-1601613" y="-19050"/>
                <a:chExt cx="13832079" cy="1066289"/>
              </a:xfrm>
              <a:grpFill/>
            </p:grpSpPr>
            <p:grpSp>
              <p:nvGrpSpPr>
                <p:cNvPr id="276" name="组合 275"/>
                <p:cNvGrpSpPr/>
                <p:nvPr/>
              </p:nvGrpSpPr>
              <p:grpSpPr>
                <a:xfrm>
                  <a:off x="0" y="-19050"/>
                  <a:ext cx="12230466" cy="533400"/>
                  <a:chOff x="0" y="-19050"/>
                  <a:chExt cx="12230466" cy="533400"/>
                </a:xfrm>
                <a:grpFill/>
              </p:grpSpPr>
              <p:sp>
                <p:nvSpPr>
                  <p:cNvPr id="348" name="矩形 347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9" name="矩形 348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0" name="矩形 349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1" name="矩形 350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2" name="矩形 351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3" name="矩形 352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4" name="矩形 353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5" name="矩形 354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6" name="矩形 355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7" name="矩形 356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8" name="矩形 357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9" name="矩形 358"/>
                  <p:cNvSpPr/>
                  <p:nvPr/>
                </p:nvSpPr>
                <p:spPr>
                  <a:xfrm>
                    <a:off x="1169706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5" name="组合 304"/>
                <p:cNvGrpSpPr/>
                <p:nvPr/>
              </p:nvGrpSpPr>
              <p:grpSpPr>
                <a:xfrm>
                  <a:off x="-1601613" y="513839"/>
                  <a:ext cx="13305326" cy="533400"/>
                  <a:chOff x="0" y="-19050"/>
                  <a:chExt cx="13305326" cy="533400"/>
                </a:xfrm>
                <a:grpFill/>
              </p:grpSpPr>
              <p:sp>
                <p:nvSpPr>
                  <p:cNvPr id="335" name="矩形 334"/>
                  <p:cNvSpPr/>
                  <p:nvPr/>
                </p:nvSpPr>
                <p:spPr>
                  <a:xfrm>
                    <a:off x="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6" name="矩形 335"/>
                  <p:cNvSpPr/>
                  <p:nvPr/>
                </p:nvSpPr>
                <p:spPr>
                  <a:xfrm>
                    <a:off x="10668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7" name="矩形 336"/>
                  <p:cNvSpPr/>
                  <p:nvPr/>
                </p:nvSpPr>
                <p:spPr>
                  <a:xfrm>
                    <a:off x="21336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8" name="矩形 337"/>
                  <p:cNvSpPr/>
                  <p:nvPr/>
                </p:nvSpPr>
                <p:spPr>
                  <a:xfrm>
                    <a:off x="319227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9" name="矩形 338"/>
                  <p:cNvSpPr/>
                  <p:nvPr/>
                </p:nvSpPr>
                <p:spPr>
                  <a:xfrm>
                    <a:off x="42509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0" name="矩形 339"/>
                  <p:cNvSpPr/>
                  <p:nvPr/>
                </p:nvSpPr>
                <p:spPr>
                  <a:xfrm>
                    <a:off x="53177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1" name="矩形 340"/>
                  <p:cNvSpPr/>
                  <p:nvPr/>
                </p:nvSpPr>
                <p:spPr>
                  <a:xfrm>
                    <a:off x="638455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2" name="矩形 341"/>
                  <p:cNvSpPr/>
                  <p:nvPr/>
                </p:nvSpPr>
                <p:spPr>
                  <a:xfrm>
                    <a:off x="74432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3" name="矩形 342"/>
                  <p:cNvSpPr/>
                  <p:nvPr/>
                </p:nvSpPr>
                <p:spPr>
                  <a:xfrm>
                    <a:off x="85019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4" name="矩形 343"/>
                  <p:cNvSpPr/>
                  <p:nvPr/>
                </p:nvSpPr>
                <p:spPr>
                  <a:xfrm>
                    <a:off x="9568700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5" name="矩形 344"/>
                  <p:cNvSpPr/>
                  <p:nvPr/>
                </p:nvSpPr>
                <p:spPr>
                  <a:xfrm>
                    <a:off x="10626812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6" name="矩形 345"/>
                  <p:cNvSpPr/>
                  <p:nvPr/>
                </p:nvSpPr>
                <p:spPr>
                  <a:xfrm>
                    <a:off x="11692725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7" name="矩形 346"/>
                  <p:cNvSpPr/>
                  <p:nvPr/>
                </p:nvSpPr>
                <p:spPr>
                  <a:xfrm>
                    <a:off x="12771926" y="-19050"/>
                    <a:ext cx="533400" cy="533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230" name="矩形 229"/>
            <p:cNvSpPr/>
            <p:nvPr/>
          </p:nvSpPr>
          <p:spPr>
            <a:xfrm>
              <a:off x="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矩形 230"/>
            <p:cNvSpPr/>
            <p:nvPr/>
          </p:nvSpPr>
          <p:spPr>
            <a:xfrm>
              <a:off x="10668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2" name="矩形 231"/>
            <p:cNvSpPr/>
            <p:nvPr/>
          </p:nvSpPr>
          <p:spPr>
            <a:xfrm>
              <a:off x="21336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3" name="矩形 232"/>
            <p:cNvSpPr/>
            <p:nvPr/>
          </p:nvSpPr>
          <p:spPr>
            <a:xfrm>
              <a:off x="319227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4" name="矩形 233"/>
            <p:cNvSpPr/>
            <p:nvPr/>
          </p:nvSpPr>
          <p:spPr>
            <a:xfrm>
              <a:off x="42509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5" name="矩形 234"/>
            <p:cNvSpPr/>
            <p:nvPr/>
          </p:nvSpPr>
          <p:spPr>
            <a:xfrm>
              <a:off x="53177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6" name="矩形 235"/>
            <p:cNvSpPr/>
            <p:nvPr/>
          </p:nvSpPr>
          <p:spPr>
            <a:xfrm>
              <a:off x="638455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7" name="矩形 236"/>
            <p:cNvSpPr/>
            <p:nvPr/>
          </p:nvSpPr>
          <p:spPr>
            <a:xfrm>
              <a:off x="7443225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8" name="矩形 237"/>
            <p:cNvSpPr/>
            <p:nvPr/>
          </p:nvSpPr>
          <p:spPr>
            <a:xfrm>
              <a:off x="85019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9" name="矩形 238"/>
            <p:cNvSpPr/>
            <p:nvPr/>
          </p:nvSpPr>
          <p:spPr>
            <a:xfrm>
              <a:off x="9568700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0" name="矩形 239"/>
            <p:cNvSpPr/>
            <p:nvPr/>
          </p:nvSpPr>
          <p:spPr>
            <a:xfrm>
              <a:off x="10626812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1" name="矩形 240"/>
            <p:cNvSpPr/>
            <p:nvPr/>
          </p:nvSpPr>
          <p:spPr>
            <a:xfrm>
              <a:off x="11697066" y="6366083"/>
              <a:ext cx="533400" cy="533400"/>
            </a:xfrm>
            <a:prstGeom prst="rect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1068213" y="2697153"/>
            <a:ext cx="14458269" cy="1544728"/>
            <a:chOff x="-1068213" y="2468553"/>
            <a:chExt cx="14458269" cy="1544728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2720755" y="3239011"/>
              <a:ext cx="10669301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2719726" y="3385957"/>
              <a:ext cx="1263111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矩形 223"/>
            <p:cNvSpPr/>
            <p:nvPr/>
          </p:nvSpPr>
          <p:spPr>
            <a:xfrm>
              <a:off x="1301891" y="2504754"/>
              <a:ext cx="836307" cy="1449738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0" b="1" dirty="0" smtClean="0">
                  <a:solidFill>
                    <a:prstClr val="white"/>
                  </a:solidFill>
                  <a:latin typeface="DFPLiHei-Bd" panose="020B0700000000000000" pitchFamily="34" charset="-120"/>
                  <a:ea typeface="DFPLiHei-Bd" panose="020B0700000000000000" pitchFamily="34" charset="-120"/>
                  <a:cs typeface="Arial Unicode MS" panose="020B0604020202020204" pitchFamily="34" charset="-122"/>
                </a:rPr>
                <a:t>2</a:t>
              </a:r>
              <a:endParaRPr lang="zh-CN" altLang="en-US" sz="25000" b="1" dirty="0">
                <a:solidFill>
                  <a:prstClr val="white"/>
                </a:solidFill>
                <a:latin typeface="DFPLiHei-Bd" panose="020B0700000000000000" pitchFamily="34" charset="-120"/>
                <a:ea typeface="DFPLiHei-Bd" panose="020B0700000000000000" pitchFamily="34" charset="-120"/>
                <a:cs typeface="Arial Unicode MS" panose="020B0604020202020204" pitchFamily="34" charset="-122"/>
              </a:endParaRPr>
            </a:p>
          </p:txBody>
        </p:sp>
        <p:cxnSp>
          <p:nvCxnSpPr>
            <p:cNvPr id="225" name="直接连接符 224"/>
            <p:cNvCxnSpPr/>
            <p:nvPr/>
          </p:nvCxnSpPr>
          <p:spPr>
            <a:xfrm>
              <a:off x="-1068213" y="3239011"/>
              <a:ext cx="1800000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>
              <a:off x="0" y="3385957"/>
              <a:ext cx="727582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文本框 226"/>
            <p:cNvSpPr txBox="1"/>
            <p:nvPr/>
          </p:nvSpPr>
          <p:spPr>
            <a:xfrm>
              <a:off x="2612787" y="2468553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0">
                  <a:solidFill>
                    <a:schemeClr val="bg1"/>
                  </a:solidFill>
                  <a:latin typeface="方正粗宋简体" panose="03000509000000000000" pitchFamily="65" charset="-122"/>
                  <a:ea typeface="方正粗宋简体" panose="03000509000000000000" pitchFamily="65" charset="-122"/>
                </a:defRPr>
              </a:lvl1pPr>
            </a:lstStyle>
            <a:p>
              <a:r>
                <a:rPr lang="en-US" altLang="zh-CN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DISC</a:t>
              </a:r>
              <a:r>
                <a:rPr lang="zh-CN" altLang="en-US" sz="400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内核</a:t>
              </a:r>
            </a:p>
          </p:txBody>
        </p:sp>
        <p:sp>
          <p:nvSpPr>
            <p:cNvPr id="228" name="文本框 227"/>
            <p:cNvSpPr txBox="1"/>
            <p:nvPr/>
          </p:nvSpPr>
          <p:spPr>
            <a:xfrm>
              <a:off x="2634521" y="3428506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b="0" dirty="0">
                  <a:solidFill>
                    <a:prstClr val="white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模块二</a:t>
              </a:r>
            </a:p>
          </p:txBody>
        </p:sp>
      </p:grpSp>
      <p:grpSp>
        <p:nvGrpSpPr>
          <p:cNvPr id="183" name="组合 182"/>
          <p:cNvGrpSpPr/>
          <p:nvPr/>
        </p:nvGrpSpPr>
        <p:grpSpPr>
          <a:xfrm>
            <a:off x="7762875" y="-419100"/>
            <a:ext cx="4429125" cy="400050"/>
            <a:chOff x="5800725" y="-971549"/>
            <a:chExt cx="4429125" cy="400050"/>
          </a:xfrm>
        </p:grpSpPr>
        <p:sp>
          <p:nvSpPr>
            <p:cNvPr id="218" name="矩形 217"/>
            <p:cNvSpPr/>
            <p:nvPr/>
          </p:nvSpPr>
          <p:spPr>
            <a:xfrm>
              <a:off x="6686550" y="-971549"/>
              <a:ext cx="885825" cy="400050"/>
            </a:xfrm>
            <a:prstGeom prst="rect">
              <a:avLst/>
            </a:prstGeom>
            <a:solidFill>
              <a:srgbClr val="DE5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9" name="矩形 218"/>
            <p:cNvSpPr/>
            <p:nvPr/>
          </p:nvSpPr>
          <p:spPr>
            <a:xfrm>
              <a:off x="8458200" y="-971549"/>
              <a:ext cx="885825" cy="400050"/>
            </a:xfrm>
            <a:prstGeom prst="rect">
              <a:avLst/>
            </a:prstGeom>
            <a:solidFill>
              <a:srgbClr val="5C87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0" name="矩形 219"/>
            <p:cNvSpPr/>
            <p:nvPr/>
          </p:nvSpPr>
          <p:spPr>
            <a:xfrm>
              <a:off x="7572375" y="-971549"/>
              <a:ext cx="885825" cy="400050"/>
            </a:xfrm>
            <a:prstGeom prst="rect">
              <a:avLst/>
            </a:prstGeom>
            <a:solidFill>
              <a:srgbClr val="E0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矩形 220"/>
            <p:cNvSpPr/>
            <p:nvPr/>
          </p:nvSpPr>
          <p:spPr>
            <a:xfrm>
              <a:off x="9344025" y="-971549"/>
              <a:ext cx="885825" cy="400050"/>
            </a:xfrm>
            <a:prstGeom prst="rect">
              <a:avLst/>
            </a:prstGeom>
            <a:solidFill>
              <a:srgbClr val="77A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2" name="矩形 221"/>
            <p:cNvSpPr/>
            <p:nvPr/>
          </p:nvSpPr>
          <p:spPr>
            <a:xfrm>
              <a:off x="5800725" y="-971549"/>
              <a:ext cx="885825" cy="400050"/>
            </a:xfrm>
            <a:prstGeom prst="rect">
              <a:avLst/>
            </a:prstGeom>
            <a:solidFill>
              <a:srgbClr val="FDF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7" name="矩形 196"/>
          <p:cNvSpPr/>
          <p:nvPr/>
        </p:nvSpPr>
        <p:spPr>
          <a:xfrm>
            <a:off x="5295811" y="1035733"/>
            <a:ext cx="533400" cy="533400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9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</TotalTime>
  <Words>2804</Words>
  <Application>Microsoft Office PowerPoint</Application>
  <PresentationFormat>宽屏</PresentationFormat>
  <Paragraphs>505</Paragraphs>
  <Slides>47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47</vt:i4>
      </vt:variant>
    </vt:vector>
  </HeadingPairs>
  <TitlesOfParts>
    <vt:vector size="67" baseType="lpstr">
      <vt:lpstr>华康俪金黑W8</vt:lpstr>
      <vt:lpstr>方正汉简简体</vt:lpstr>
      <vt:lpstr>方正正中黑简体</vt:lpstr>
      <vt:lpstr>DFLiHei-Bd</vt:lpstr>
      <vt:lpstr>Batang</vt:lpstr>
      <vt:lpstr>Arial Unicode MS</vt:lpstr>
      <vt:lpstr>Calibri</vt:lpstr>
      <vt:lpstr>微软雅黑</vt:lpstr>
      <vt:lpstr>方正正黑简体</vt:lpstr>
      <vt:lpstr>宋体</vt:lpstr>
      <vt:lpstr>Segoe UI Black</vt:lpstr>
      <vt:lpstr>DFPLiHei-Bd</vt:lpstr>
      <vt:lpstr>Arial</vt:lpstr>
      <vt:lpstr>Times New Roman</vt:lpstr>
      <vt:lpstr>Calibri Light</vt:lpstr>
      <vt:lpstr>微软雅黑 Light</vt:lpstr>
      <vt:lpstr>华文楷体</vt:lpstr>
      <vt:lpstr>Office 主题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Jun Li</dc:creator>
  <cp:lastModifiedBy>小巴</cp:lastModifiedBy>
  <cp:revision>318</cp:revision>
  <dcterms:created xsi:type="dcterms:W3CDTF">2014-10-16T12:14:48Z</dcterms:created>
  <dcterms:modified xsi:type="dcterms:W3CDTF">2014-12-09T13:30:28Z</dcterms:modified>
</cp:coreProperties>
</file>